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6"/>
  </p:notesMasterIdLst>
  <p:handoutMasterIdLst>
    <p:handoutMasterId r:id="rId27"/>
  </p:handoutMasterIdLst>
  <p:sldIdLst>
    <p:sldId id="304" r:id="rId4"/>
    <p:sldId id="413" r:id="rId5"/>
    <p:sldId id="430" r:id="rId6"/>
    <p:sldId id="431" r:id="rId7"/>
    <p:sldId id="451" r:id="rId8"/>
    <p:sldId id="452" r:id="rId9"/>
    <p:sldId id="433" r:id="rId10"/>
    <p:sldId id="434" r:id="rId11"/>
    <p:sldId id="435" r:id="rId12"/>
    <p:sldId id="436" r:id="rId13"/>
    <p:sldId id="437" r:id="rId14"/>
    <p:sldId id="439" r:id="rId15"/>
    <p:sldId id="440" r:id="rId16"/>
    <p:sldId id="453" r:id="rId17"/>
    <p:sldId id="454" r:id="rId18"/>
    <p:sldId id="441" r:id="rId19"/>
    <p:sldId id="445" r:id="rId20"/>
    <p:sldId id="446" r:id="rId21"/>
    <p:sldId id="447" r:id="rId22"/>
    <p:sldId id="442" r:id="rId23"/>
    <p:sldId id="443" r:id="rId24"/>
    <p:sldId id="309" r:id="rId25"/>
  </p:sldIdLst>
  <p:sldSz cx="9144000" cy="6858000" type="screen4x3"/>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userDrawn="1">
          <p15:clr>
            <a:srgbClr val="A4A3A4"/>
          </p15:clr>
        </p15:guide>
        <p15:guide id="2"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a:srgbClr val="00FF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338" autoAdjust="0"/>
    <p:restoredTop sz="94660"/>
  </p:normalViewPr>
  <p:slideViewPr>
    <p:cSldViewPr showGuides="1">
      <p:cViewPr varScale="1">
        <p:scale>
          <a:sx n="70" d="100"/>
          <a:sy n="70" d="100"/>
        </p:scale>
        <p:origin x="-1434" y="-108"/>
      </p:cViewPr>
      <p:guideLst>
        <p:guide orient="horz" pos="2122"/>
        <p:guide pos="2886"/>
      </p:guideLst>
    </p:cSldViewPr>
  </p:slideViewPr>
  <p:notesTextViewPr>
    <p:cViewPr>
      <p:scale>
        <a:sx n="100" d="100"/>
        <a:sy n="100" d="100"/>
      </p:scale>
      <p:origin x="0" y="0"/>
    </p:cViewPr>
  </p:notesTextViewPr>
  <p:sorterViewPr>
    <p:cViewPr>
      <p:scale>
        <a:sx n="66" d="100"/>
        <a:sy n="66" d="100"/>
      </p:scale>
      <p:origin x="0" y="6102"/>
    </p:cViewPr>
  </p:sorterViewPr>
  <p:notesViewPr>
    <p:cSldViewPr>
      <p:cViewPr varScale="1">
        <p:scale>
          <a:sx n="53" d="100"/>
          <a:sy n="53" d="100"/>
        </p:scale>
        <p:origin x="-2952" y="-102"/>
      </p:cViewPr>
      <p:guideLst>
        <p:guide orient="horz" pos="2828"/>
        <p:guide pos="216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15.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BC47923-C129-4340-BEAF-71334DD49C3C}"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17E5851-ECE1-48B6-9F5B-D427B1A3A60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8C703BF-56CB-4D2F-88A2-2A3473C10BCD}"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BA5DC06-EB0E-4105-A2AA-C090C515CEE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53BE40D-A4FF-422B-BBF7-7994F9F42A86}"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E50D1D0-ECFE-442B-A6A0-DE9C09FE8D0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EF262C5-2246-4E47-9464-FA28B2EECD09}"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436D3F-3B2B-46E0-9FCC-CD3B0F63EB9F}"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7A7CD8-342B-47DF-BA62-260C862924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0204694-6505-4B0A-8BCD-26F2BEA3BD4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5DF39D2-CECE-4727-9A04-ABBD800AFE26}"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7004340-CC03-468E-9D0A-9C1223254615}"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16484CA-A087-48DF-98B5-708429D3D92B}"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杨利琛">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2A49580-74EF-4512-B623-A7D3CE1E0D95}"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9364A75-8625-46BA-931C-6A9B2D4E5A7C}"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58BB2D7F-B6FF-4C7F-A4C7-D561F9316D1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E7A0902-23F8-448C-80B8-DD1790CF349B}" type="slidenum">
              <a:rPr lang="zh-CN" altLang="en-US"/>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5"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8BB2D7F-B6FF-4C7F-A4C7-D561F9316D18}"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507129D-82BF-4209-A9B0-339A4750B7A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7CD8-342B-47DF-BA62-260C862924D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666DE-8F71-433C-91F9-046DB210489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tags" Target="../tags/tag8.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7649" name="Group 2"/>
          <p:cNvGrpSpPr/>
          <p:nvPr/>
        </p:nvGrpSpPr>
        <p:grpSpPr bwMode="auto">
          <a:xfrm>
            <a:off x="8890" y="919780"/>
            <a:ext cx="9144000" cy="5111750"/>
            <a:chOff x="0" y="0"/>
            <a:chExt cx="5760" cy="4320"/>
          </a:xfrm>
        </p:grpSpPr>
        <p:sp>
          <p:nvSpPr>
            <p:cNvPr id="27652" name="Rectangle 3"/>
            <p:cNvSpPr>
              <a:spLocks noChangeArrowheads="1"/>
            </p:cNvSpPr>
            <p:nvPr/>
          </p:nvSpPr>
          <p:spPr bwMode="auto">
            <a:xfrm>
              <a:off x="0" y="0"/>
              <a:ext cx="2208" cy="4320"/>
            </a:xfrm>
            <a:prstGeom prst="rect">
              <a:avLst/>
            </a:prstGeom>
            <a:gradFill rotWithShape="0">
              <a:gsLst>
                <a:gs pos="0">
                  <a:srgbClr val="CCCCE6"/>
                </a:gs>
                <a:gs pos="100000">
                  <a:srgbClr val="FFFFFF"/>
                </a:gs>
              </a:gsLst>
              <a:lin ang="0" scaled="1"/>
            </a:gradFill>
            <a:ln w="9525">
              <a:noFill/>
              <a:bevel/>
            </a:ln>
          </p:spPr>
          <p:txBody>
            <a:bodyPr wrap="none" anchor="ctr"/>
            <a:lstStyle/>
            <a:p>
              <a:pPr algn="ctr"/>
              <a:endParaRPr lang="zh-CN" altLang="en-US" b="1">
                <a:solidFill>
                  <a:srgbClr val="FFFF66"/>
                </a:solidFill>
                <a:latin typeface="Times New Roman" panose="02020603050405020304" pitchFamily="18" charset="0"/>
              </a:endParaRPr>
            </a:p>
          </p:txBody>
        </p:sp>
        <p:sp>
          <p:nvSpPr>
            <p:cNvPr id="27653" name="Rectangle 4"/>
            <p:cNvSpPr>
              <a:spLocks noChangeArrowheads="1"/>
            </p:cNvSpPr>
            <p:nvPr/>
          </p:nvSpPr>
          <p:spPr bwMode="auto">
            <a:xfrm>
              <a:off x="1081" y="1065"/>
              <a:ext cx="4679" cy="1597"/>
            </a:xfrm>
            <a:prstGeom prst="rect">
              <a:avLst/>
            </a:prstGeom>
            <a:gradFill>
              <a:gsLst>
                <a:gs pos="0">
                  <a:srgbClr val="FE4444"/>
                </a:gs>
                <a:gs pos="100000">
                  <a:srgbClr val="832B2B"/>
                </a:gs>
              </a:gsLst>
              <a:lin scaled="0"/>
            </a:gradFill>
            <a:ln w="9525">
              <a:noFill/>
              <a:bevel/>
            </a:ln>
          </p:spPr>
          <p:txBody>
            <a:bodyPr/>
            <a:lstStyle/>
            <a:p>
              <a:pPr algn="ctr"/>
              <a:endParaRPr lang="zh-CN" altLang="en-US" b="1">
                <a:solidFill>
                  <a:srgbClr val="FFFF66"/>
                </a:solidFill>
                <a:latin typeface="Times New Roman" panose="02020603050405020304" pitchFamily="18" charset="0"/>
              </a:endParaRPr>
            </a:p>
          </p:txBody>
        </p:sp>
        <p:grpSp>
          <p:nvGrpSpPr>
            <p:cNvPr id="27654" name="Group 5"/>
            <p:cNvGrpSpPr/>
            <p:nvPr/>
          </p:nvGrpSpPr>
          <p:grpSpPr bwMode="auto">
            <a:xfrm>
              <a:off x="0" y="672"/>
              <a:ext cx="1806" cy="1990"/>
              <a:chOff x="0" y="0"/>
              <a:chExt cx="1806" cy="1990"/>
            </a:xfrm>
          </p:grpSpPr>
          <p:sp>
            <p:nvSpPr>
              <p:cNvPr id="27655" name="Rectangle 6"/>
              <p:cNvSpPr>
                <a:spLocks noChangeArrowheads="1"/>
              </p:cNvSpPr>
              <p:nvPr/>
            </p:nvSpPr>
            <p:spPr bwMode="auto">
              <a:xfrm>
                <a:off x="361" y="1585"/>
                <a:ext cx="365" cy="405"/>
              </a:xfrm>
              <a:prstGeom prst="rect">
                <a:avLst/>
              </a:prstGeom>
              <a:gradFill>
                <a:gsLst>
                  <a:gs pos="9000">
                    <a:srgbClr val="F4D8CE"/>
                  </a:gs>
                  <a:gs pos="100000">
                    <a:srgbClr val="E0805E"/>
                  </a:gs>
                </a:gsLst>
                <a:lin scaled="1"/>
              </a:gra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56" name="Rectangle 7"/>
              <p:cNvSpPr>
                <a:spLocks noChangeArrowheads="1"/>
              </p:cNvSpPr>
              <p:nvPr/>
            </p:nvSpPr>
            <p:spPr bwMode="auto">
              <a:xfrm>
                <a:off x="1081" y="393"/>
                <a:ext cx="364" cy="406"/>
              </a:xfrm>
              <a:prstGeom prst="rect">
                <a:avLst/>
              </a:prstGeom>
              <a:solidFill>
                <a:srgbClr val="CCCCE6"/>
              </a:soli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57" name="Rectangle 8"/>
              <p:cNvSpPr>
                <a:spLocks noChangeArrowheads="1"/>
              </p:cNvSpPr>
              <p:nvPr/>
            </p:nvSpPr>
            <p:spPr bwMode="auto">
              <a:xfrm>
                <a:off x="1437" y="0"/>
                <a:ext cx="369" cy="400"/>
              </a:xfrm>
              <a:prstGeom prst="rect">
                <a:avLst/>
              </a:prstGeom>
              <a:solidFill>
                <a:srgbClr val="CCCCE6"/>
              </a:soli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58" name="Rectangle 9"/>
              <p:cNvSpPr>
                <a:spLocks noChangeArrowheads="1"/>
              </p:cNvSpPr>
              <p:nvPr/>
            </p:nvSpPr>
            <p:spPr bwMode="auto">
              <a:xfrm>
                <a:off x="719" y="1585"/>
                <a:ext cx="368" cy="405"/>
              </a:xfrm>
              <a:prstGeom prst="rect">
                <a:avLst/>
              </a:prstGeom>
              <a:solidFill>
                <a:srgbClr val="00007D"/>
              </a:soli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59" name="Rectangle 10"/>
              <p:cNvSpPr>
                <a:spLocks noChangeArrowheads="1"/>
              </p:cNvSpPr>
              <p:nvPr/>
            </p:nvSpPr>
            <p:spPr bwMode="auto">
              <a:xfrm>
                <a:off x="1437" y="393"/>
                <a:ext cx="369" cy="406"/>
              </a:xfrm>
              <a:prstGeom prst="rect">
                <a:avLst/>
              </a:prstGeom>
              <a:gradFill>
                <a:gsLst>
                  <a:gs pos="9000">
                    <a:srgbClr val="F4D8CE"/>
                  </a:gs>
                  <a:gs pos="100000">
                    <a:srgbClr val="E0805E"/>
                  </a:gs>
                </a:gsLst>
                <a:lin scaled="1"/>
              </a:gra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60" name="Rectangle 11"/>
              <p:cNvSpPr>
                <a:spLocks noChangeArrowheads="1"/>
              </p:cNvSpPr>
              <p:nvPr/>
            </p:nvSpPr>
            <p:spPr bwMode="auto">
              <a:xfrm>
                <a:off x="719" y="792"/>
                <a:ext cx="368" cy="399"/>
              </a:xfrm>
              <a:prstGeom prst="rect">
                <a:avLst/>
              </a:prstGeom>
              <a:solidFill>
                <a:srgbClr val="CCCCE6"/>
              </a:soli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61" name="Rectangle 12"/>
              <p:cNvSpPr>
                <a:spLocks noChangeArrowheads="1"/>
              </p:cNvSpPr>
              <p:nvPr/>
            </p:nvSpPr>
            <p:spPr bwMode="auto">
              <a:xfrm>
                <a:off x="0" y="792"/>
                <a:ext cx="367" cy="399"/>
              </a:xfrm>
              <a:prstGeom prst="rect">
                <a:avLst/>
              </a:prstGeom>
              <a:solidFill>
                <a:srgbClr val="00007D"/>
              </a:soli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62" name="Rectangle 13"/>
              <p:cNvSpPr>
                <a:spLocks noChangeArrowheads="1"/>
              </p:cNvSpPr>
              <p:nvPr/>
            </p:nvSpPr>
            <p:spPr bwMode="auto">
              <a:xfrm>
                <a:off x="1081" y="792"/>
                <a:ext cx="364" cy="399"/>
              </a:xfrm>
              <a:prstGeom prst="rect">
                <a:avLst/>
              </a:prstGeom>
              <a:gradFill>
                <a:gsLst>
                  <a:gs pos="9000">
                    <a:srgbClr val="F4D8CE"/>
                  </a:gs>
                  <a:gs pos="100000">
                    <a:srgbClr val="E0805E"/>
                  </a:gs>
                </a:gsLst>
                <a:lin scaled="1"/>
              </a:gra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63" name="Rectangle 14"/>
              <p:cNvSpPr>
                <a:spLocks noChangeArrowheads="1"/>
              </p:cNvSpPr>
              <p:nvPr/>
            </p:nvSpPr>
            <p:spPr bwMode="auto">
              <a:xfrm>
                <a:off x="361" y="1185"/>
                <a:ext cx="365" cy="406"/>
              </a:xfrm>
              <a:prstGeom prst="rect">
                <a:avLst/>
              </a:prstGeom>
              <a:solidFill>
                <a:srgbClr val="CCCCE6"/>
              </a:solidFill>
              <a:ln w="9525">
                <a:noFill/>
                <a:bevel/>
              </a:ln>
            </p:spPr>
            <p:txBody>
              <a:bodyPr/>
              <a:lstStyle/>
              <a:p>
                <a:pPr algn="ctr"/>
                <a:endParaRPr lang="zh-CN" altLang="en-US" b="1">
                  <a:solidFill>
                    <a:srgbClr val="FFFF66"/>
                  </a:solidFill>
                  <a:latin typeface="Times New Roman" panose="02020603050405020304" pitchFamily="18" charset="0"/>
                </a:endParaRPr>
              </a:p>
            </p:txBody>
          </p:sp>
          <p:sp>
            <p:nvSpPr>
              <p:cNvPr id="27664" name="Rectangle 15"/>
              <p:cNvSpPr>
                <a:spLocks noChangeArrowheads="1"/>
              </p:cNvSpPr>
              <p:nvPr/>
            </p:nvSpPr>
            <p:spPr bwMode="auto">
              <a:xfrm>
                <a:off x="719" y="1185"/>
                <a:ext cx="368" cy="406"/>
              </a:xfrm>
              <a:prstGeom prst="rect">
                <a:avLst/>
              </a:prstGeom>
              <a:gradFill>
                <a:gsLst>
                  <a:gs pos="9000">
                    <a:srgbClr val="F4D8CE"/>
                  </a:gs>
                  <a:gs pos="100000">
                    <a:srgbClr val="E0805E"/>
                  </a:gs>
                </a:gsLst>
                <a:lin scaled="1"/>
              </a:gradFill>
              <a:ln w="9525">
                <a:noFill/>
                <a:bevel/>
              </a:ln>
            </p:spPr>
            <p:txBody>
              <a:bodyPr/>
              <a:lstStyle/>
              <a:p>
                <a:pPr algn="ctr"/>
                <a:endParaRPr lang="zh-CN" altLang="en-US" b="1">
                  <a:solidFill>
                    <a:srgbClr val="FFFF66"/>
                  </a:solidFill>
                  <a:latin typeface="Times New Roman" panose="02020603050405020304" pitchFamily="18" charset="0"/>
                </a:endParaRPr>
              </a:p>
            </p:txBody>
          </p:sp>
        </p:grpSp>
      </p:grpSp>
      <p:sp>
        <p:nvSpPr>
          <p:cNvPr id="27650" name="Rectangle 16"/>
          <p:cNvSpPr>
            <a:spLocks noGrp="1" noChangeArrowheads="1"/>
          </p:cNvSpPr>
          <p:nvPr/>
        </p:nvSpPr>
        <p:spPr bwMode="auto">
          <a:xfrm>
            <a:off x="1278255" y="2398713"/>
            <a:ext cx="7772400" cy="1470025"/>
          </a:xfrm>
          <a:prstGeom prst="rect">
            <a:avLst/>
          </a:prstGeom>
          <a:noFill/>
          <a:ln w="9525">
            <a:noFill/>
            <a:bevel/>
          </a:ln>
        </p:spPr>
        <p:txBody>
          <a:bodyPr anchor="ctr"/>
          <a:lstStyle/>
          <a:p>
            <a:pPr algn="ctr"/>
            <a:r>
              <a:rPr lang="zh-CN" sz="4400" dirty="0" smtClean="0">
                <a:solidFill>
                  <a:schemeClr val="bg1"/>
                </a:solidFill>
                <a:latin typeface="黑体" panose="02010609060101010101" pitchFamily="49" charset="-122"/>
                <a:ea typeface="黑体" panose="02010609060101010101" pitchFamily="49" charset="-122"/>
              </a:rPr>
              <a:t>投篮技术分析</a:t>
            </a:r>
            <a:endParaRPr lang="zh-CN" sz="4400"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0" y="919480"/>
            <a:ext cx="9092565" cy="5111750"/>
            <a:chOff x="0" y="0"/>
            <a:chExt cx="5760" cy="4320"/>
          </a:xfrm>
        </p:grpSpPr>
        <p:sp>
          <p:nvSpPr>
            <p:cNvPr id="3" name="Rectangle 3"/>
            <p:cNvSpPr>
              <a:spLocks noChangeArrowheads="1"/>
            </p:cNvSpPr>
            <p:nvPr/>
          </p:nvSpPr>
          <p:spPr bwMode="auto">
            <a:xfrm>
              <a:off x="0" y="0"/>
              <a:ext cx="2208" cy="4320"/>
            </a:xfrm>
            <a:prstGeom prst="rect">
              <a:avLst/>
            </a:prstGeom>
            <a:gradFill rotWithShape="0">
              <a:gsLst>
                <a:gs pos="0">
                  <a:srgbClr val="CCCCE6"/>
                </a:gs>
                <a:gs pos="100000">
                  <a:srgbClr val="FFFFFF"/>
                </a:gs>
              </a:gsLst>
              <a:lin ang="0" scaled="1"/>
            </a:gradFill>
            <a:ln w="9525">
              <a:noFill/>
              <a:bevel/>
            </a:ln>
          </p:spPr>
          <p:txBody>
            <a:bodyPr wrap="none" anchor="ctr"/>
            <a:p>
              <a:pPr algn="ctr"/>
              <a:endParaRPr lang="zh-CN" altLang="en-US" b="1">
                <a:solidFill>
                  <a:srgbClr val="FFFF66"/>
                </a:solidFill>
                <a:latin typeface="Times New Roman" panose="02020603050405020304" pitchFamily="18" charset="0"/>
              </a:endParaRPr>
            </a:p>
          </p:txBody>
        </p:sp>
        <p:sp>
          <p:nvSpPr>
            <p:cNvPr id="4" name="Rectangle 4"/>
            <p:cNvSpPr>
              <a:spLocks noChangeArrowheads="1"/>
            </p:cNvSpPr>
            <p:nvPr/>
          </p:nvSpPr>
          <p:spPr bwMode="auto">
            <a:xfrm>
              <a:off x="1081" y="1065"/>
              <a:ext cx="4679" cy="1597"/>
            </a:xfrm>
            <a:prstGeom prst="rect">
              <a:avLst/>
            </a:prstGeom>
            <a:gradFill>
              <a:gsLst>
                <a:gs pos="0">
                  <a:srgbClr val="FE4444"/>
                </a:gs>
                <a:gs pos="100000">
                  <a:srgbClr val="832B2B"/>
                </a:gs>
              </a:gsLst>
              <a:lin scaled="0"/>
            </a:gradFill>
            <a:ln w="9525">
              <a:noFill/>
              <a:bevel/>
            </a:ln>
          </p:spPr>
          <p:txBody>
            <a:bodyPr/>
            <a:p>
              <a:pPr algn="ctr"/>
              <a:endParaRPr lang="zh-CN" altLang="en-US" b="1">
                <a:solidFill>
                  <a:srgbClr val="FFFF66"/>
                </a:solidFill>
                <a:latin typeface="Times New Roman" panose="02020603050405020304" pitchFamily="18" charset="0"/>
              </a:endParaRPr>
            </a:p>
          </p:txBody>
        </p:sp>
        <p:grpSp>
          <p:nvGrpSpPr>
            <p:cNvPr id="5" name="Group 5"/>
            <p:cNvGrpSpPr/>
            <p:nvPr/>
          </p:nvGrpSpPr>
          <p:grpSpPr bwMode="auto">
            <a:xfrm>
              <a:off x="0" y="672"/>
              <a:ext cx="1806" cy="1990"/>
              <a:chOff x="0" y="0"/>
              <a:chExt cx="1806" cy="1990"/>
            </a:xfrm>
          </p:grpSpPr>
          <p:sp>
            <p:nvSpPr>
              <p:cNvPr id="6" name="Rectangle 6"/>
              <p:cNvSpPr>
                <a:spLocks noChangeArrowheads="1"/>
              </p:cNvSpPr>
              <p:nvPr/>
            </p:nvSpPr>
            <p:spPr bwMode="auto">
              <a:xfrm>
                <a:off x="361" y="1585"/>
                <a:ext cx="365" cy="405"/>
              </a:xfrm>
              <a:prstGeom prst="rect">
                <a:avLst/>
              </a:prstGeom>
              <a:gradFill>
                <a:gsLst>
                  <a:gs pos="9000">
                    <a:srgbClr val="F4D8CE"/>
                  </a:gs>
                  <a:gs pos="100000">
                    <a:srgbClr val="E0805E"/>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7" name="Rectangle 7"/>
              <p:cNvSpPr>
                <a:spLocks noChangeArrowheads="1"/>
              </p:cNvSpPr>
              <p:nvPr/>
            </p:nvSpPr>
            <p:spPr bwMode="auto">
              <a:xfrm>
                <a:off x="1081" y="393"/>
                <a:ext cx="364" cy="406"/>
              </a:xfrm>
              <a:prstGeom prst="rect">
                <a:avLst/>
              </a:prstGeom>
              <a:gradFill>
                <a:gsLst>
                  <a:gs pos="50000">
                    <a:srgbClr val="EDDADE"/>
                  </a:gs>
                  <a:gs pos="0">
                    <a:srgbClr val="F3E6E9"/>
                  </a:gs>
                  <a:gs pos="100000">
                    <a:srgbClr val="E6CDD3"/>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8" name="Rectangle 8"/>
              <p:cNvSpPr>
                <a:spLocks noChangeArrowheads="1"/>
              </p:cNvSpPr>
              <p:nvPr/>
            </p:nvSpPr>
            <p:spPr bwMode="auto">
              <a:xfrm>
                <a:off x="1437" y="0"/>
                <a:ext cx="369" cy="400"/>
              </a:xfrm>
              <a:prstGeom prst="rect">
                <a:avLst/>
              </a:prstGeom>
              <a:gradFill>
                <a:gsLst>
                  <a:gs pos="50000">
                    <a:srgbClr val="EDDADE"/>
                  </a:gs>
                  <a:gs pos="0">
                    <a:srgbClr val="F3E6E9"/>
                  </a:gs>
                  <a:gs pos="100000">
                    <a:srgbClr val="E6CDD3"/>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9" name="Rectangle 9"/>
              <p:cNvSpPr>
                <a:spLocks noChangeArrowheads="1"/>
              </p:cNvSpPr>
              <p:nvPr/>
            </p:nvSpPr>
            <p:spPr bwMode="auto">
              <a:xfrm>
                <a:off x="719" y="1585"/>
                <a:ext cx="368" cy="405"/>
              </a:xfrm>
              <a:prstGeom prst="rect">
                <a:avLst/>
              </a:prstGeom>
              <a:gradFill>
                <a:gsLst>
                  <a:gs pos="0">
                    <a:srgbClr val="E30000"/>
                  </a:gs>
                  <a:gs pos="100000">
                    <a:srgbClr val="760303"/>
                  </a:gs>
                </a:gsLst>
                <a:lin scaled="0"/>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10" name="Rectangle 10"/>
              <p:cNvSpPr>
                <a:spLocks noChangeArrowheads="1"/>
              </p:cNvSpPr>
              <p:nvPr/>
            </p:nvSpPr>
            <p:spPr bwMode="auto">
              <a:xfrm>
                <a:off x="1437" y="393"/>
                <a:ext cx="369" cy="406"/>
              </a:xfrm>
              <a:prstGeom prst="rect">
                <a:avLst/>
              </a:prstGeom>
              <a:gradFill>
                <a:gsLst>
                  <a:gs pos="9000">
                    <a:srgbClr val="F4D8CE"/>
                  </a:gs>
                  <a:gs pos="100000">
                    <a:srgbClr val="E0805E"/>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11" name="Rectangle 11"/>
              <p:cNvSpPr>
                <a:spLocks noChangeArrowheads="1"/>
              </p:cNvSpPr>
              <p:nvPr/>
            </p:nvSpPr>
            <p:spPr bwMode="auto">
              <a:xfrm>
                <a:off x="719" y="792"/>
                <a:ext cx="368" cy="399"/>
              </a:xfrm>
              <a:prstGeom prst="rect">
                <a:avLst/>
              </a:prstGeom>
              <a:gradFill>
                <a:gsLst>
                  <a:gs pos="50000">
                    <a:srgbClr val="EDDADE"/>
                  </a:gs>
                  <a:gs pos="0">
                    <a:srgbClr val="F3E6E9"/>
                  </a:gs>
                  <a:gs pos="100000">
                    <a:srgbClr val="E6CDD3"/>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12" name="Rectangle 12"/>
              <p:cNvSpPr>
                <a:spLocks noChangeArrowheads="1"/>
              </p:cNvSpPr>
              <p:nvPr/>
            </p:nvSpPr>
            <p:spPr bwMode="auto">
              <a:xfrm>
                <a:off x="0" y="792"/>
                <a:ext cx="367" cy="399"/>
              </a:xfrm>
              <a:prstGeom prst="rect">
                <a:avLst/>
              </a:prstGeom>
              <a:gradFill>
                <a:gsLst>
                  <a:gs pos="0">
                    <a:srgbClr val="E30000"/>
                  </a:gs>
                  <a:gs pos="100000">
                    <a:srgbClr val="760303"/>
                  </a:gs>
                </a:gsLst>
                <a:lin scaled="0"/>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13" name="Rectangle 13"/>
              <p:cNvSpPr>
                <a:spLocks noChangeArrowheads="1"/>
              </p:cNvSpPr>
              <p:nvPr/>
            </p:nvSpPr>
            <p:spPr bwMode="auto">
              <a:xfrm>
                <a:off x="1081" y="792"/>
                <a:ext cx="364" cy="399"/>
              </a:xfrm>
              <a:prstGeom prst="rect">
                <a:avLst/>
              </a:prstGeom>
              <a:gradFill>
                <a:gsLst>
                  <a:gs pos="9000">
                    <a:srgbClr val="F4D8CE"/>
                  </a:gs>
                  <a:gs pos="100000">
                    <a:srgbClr val="E0805E"/>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14" name="Rectangle 14"/>
              <p:cNvSpPr>
                <a:spLocks noChangeArrowheads="1"/>
              </p:cNvSpPr>
              <p:nvPr/>
            </p:nvSpPr>
            <p:spPr bwMode="auto">
              <a:xfrm>
                <a:off x="361" y="1185"/>
                <a:ext cx="365" cy="406"/>
              </a:xfrm>
              <a:prstGeom prst="rect">
                <a:avLst/>
              </a:prstGeom>
              <a:gradFill>
                <a:gsLst>
                  <a:gs pos="50000">
                    <a:srgbClr val="EDDADE"/>
                  </a:gs>
                  <a:gs pos="0">
                    <a:srgbClr val="F3E6E9"/>
                  </a:gs>
                  <a:gs pos="100000">
                    <a:srgbClr val="E6CDD3"/>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sp>
            <p:nvSpPr>
              <p:cNvPr id="15" name="Rectangle 15"/>
              <p:cNvSpPr>
                <a:spLocks noChangeArrowheads="1"/>
              </p:cNvSpPr>
              <p:nvPr/>
            </p:nvSpPr>
            <p:spPr bwMode="auto">
              <a:xfrm>
                <a:off x="719" y="1185"/>
                <a:ext cx="368" cy="406"/>
              </a:xfrm>
              <a:prstGeom prst="rect">
                <a:avLst/>
              </a:prstGeom>
              <a:gradFill>
                <a:gsLst>
                  <a:gs pos="9000">
                    <a:srgbClr val="F4D8CE"/>
                  </a:gs>
                  <a:gs pos="100000">
                    <a:srgbClr val="E0805E"/>
                  </a:gs>
                </a:gsLst>
                <a:lin scaled="1"/>
              </a:gradFill>
              <a:ln w="9525">
                <a:noFill/>
                <a:bevel/>
              </a:ln>
            </p:spPr>
            <p:txBody>
              <a:bodyPr/>
              <a:p>
                <a:pPr algn="ctr"/>
                <a:endParaRPr lang="zh-CN" altLang="en-US" b="1">
                  <a:solidFill>
                    <a:srgbClr val="FFFF66"/>
                  </a:solidFill>
                  <a:latin typeface="Times New Roman" panose="02020603050405020304" pitchFamily="18" charset="0"/>
                </a:endParaRPr>
              </a:p>
            </p:txBody>
          </p:sp>
        </p:grpSp>
      </p:grpSp>
      <p:sp>
        <p:nvSpPr>
          <p:cNvPr id="16" name="Rectangle 16"/>
          <p:cNvSpPr>
            <a:spLocks noGrp="1" noChangeArrowheads="1"/>
          </p:cNvSpPr>
          <p:nvPr/>
        </p:nvSpPr>
        <p:spPr bwMode="auto">
          <a:xfrm>
            <a:off x="2427605" y="2389505"/>
            <a:ext cx="6419215" cy="1470025"/>
          </a:xfrm>
          <a:prstGeom prst="rect">
            <a:avLst/>
          </a:prstGeom>
          <a:noFill/>
          <a:ln w="9525">
            <a:noFill/>
            <a:bevel/>
          </a:ln>
        </p:spPr>
        <p:txBody>
          <a:bodyPr anchor="ctr"/>
          <a:p>
            <a:pPr defTabSz="914400"/>
            <a:r>
              <a:rPr lang="zh-CN" altLang="zh-CN" sz="4800" b="1">
                <a:solidFill>
                  <a:schemeClr val="bg1"/>
                </a:solidFill>
                <a:latin typeface="微软雅黑" panose="020B0503020204020204" charset="-122"/>
                <a:ea typeface="微软雅黑" panose="020B0503020204020204" charset="-122"/>
                <a:cs typeface="+mj-cs"/>
                <a:sym typeface="+mn-ea"/>
              </a:rPr>
              <a:t>大学生体测方法与流程</a:t>
            </a:r>
            <a:endParaRPr lang="zh-CN" altLang="zh-CN" sz="4800" b="1" dirty="0">
              <a:solidFill>
                <a:schemeClr val="bg1"/>
              </a:solidFill>
              <a:latin typeface="微软雅黑" panose="020B0503020204020204" charset="-122"/>
              <a:ea typeface="微软雅黑" panose="020B0503020204020204" charset="-122"/>
              <a:cs typeface="+mj-cs"/>
              <a:sym typeface="+mn-ea"/>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23518" t="17257" r="26373" b="17585"/>
          <a:stretch>
            <a:fillRect/>
          </a:stretch>
        </p:blipFill>
        <p:spPr>
          <a:xfrm>
            <a:off x="7995920" y="210820"/>
            <a:ext cx="730250" cy="73088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4" name="文本框 3"/>
          <p:cNvSpPr txBox="1"/>
          <p:nvPr/>
        </p:nvSpPr>
        <p:spPr>
          <a:xfrm>
            <a:off x="319405" y="1988820"/>
            <a:ext cx="4582160" cy="2553335"/>
          </a:xfrm>
          <a:prstGeom prst="rect">
            <a:avLst/>
          </a:prstGeom>
          <a:noFill/>
        </p:spPr>
        <p:txBody>
          <a:bodyPr wrap="square" rtlCol="0">
            <a:spAutoFit/>
          </a:bodyPr>
          <a:p>
            <a:pPr marL="342900" indent="-34290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校园卡交给工作人员；</a:t>
            </a:r>
            <a:endParaRPr lang="zh-CN" altLang="en-US" sz="2000" noProof="1">
              <a:latin typeface="微软雅黑" panose="020B0503020204020204" charset="-122"/>
              <a:ea typeface="微软雅黑" panose="020B0503020204020204" charset="-122"/>
              <a:cs typeface="+mn-cs"/>
              <a:sym typeface="+mn-ea"/>
            </a:endParaRPr>
          </a:p>
          <a:p>
            <a:pPr marL="342900" indent="-3429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脱鞋，坐在测试垫上，双脚抵住挡板，膝关节伸直，上体前屈，双臂在刻度板上向前伸直，直到不能向前为止。</a:t>
            </a:r>
            <a:endParaRPr lang="zh-CN" altLang="en-US" sz="2000" noProof="1">
              <a:latin typeface="微软雅黑" panose="020B0503020204020204" charset="-122"/>
              <a:ea typeface="微软雅黑" panose="020B0503020204020204" charset="-122"/>
            </a:endParaRPr>
          </a:p>
          <a:p>
            <a:pPr marL="342900" indent="-3429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切记膝盖要</a:t>
            </a:r>
            <a:r>
              <a:rPr lang="zh-CN" altLang="en-US" sz="2000" noProof="1">
                <a:solidFill>
                  <a:srgbClr val="FF0000"/>
                </a:solidFill>
                <a:latin typeface="微软雅黑" panose="020B0503020204020204" charset="-122"/>
                <a:ea typeface="微软雅黑" panose="020B0503020204020204" charset="-122"/>
                <a:cs typeface="+mn-cs"/>
              </a:rPr>
              <a:t>伸直</a:t>
            </a:r>
            <a:r>
              <a:rPr lang="zh-CN" altLang="en-US" sz="2000" noProof="1">
                <a:latin typeface="微软雅黑" panose="020B0503020204020204" charset="-122"/>
                <a:ea typeface="微软雅黑" panose="020B0503020204020204" charset="-122"/>
                <a:cs typeface="+mn-cs"/>
              </a:rPr>
              <a:t>，</a:t>
            </a:r>
            <a:r>
              <a:rPr lang="zh-CN" altLang="en-US" sz="2000" noProof="1">
                <a:solidFill>
                  <a:srgbClr val="FF0000"/>
                </a:solidFill>
                <a:latin typeface="微软雅黑" panose="020B0503020204020204" charset="-122"/>
                <a:ea typeface="微软雅黑" panose="020B0503020204020204" charset="-122"/>
                <a:cs typeface="+mn-cs"/>
              </a:rPr>
              <a:t>不可突然发力</a:t>
            </a:r>
            <a:r>
              <a:rPr lang="zh-CN" altLang="en-US" sz="2000" noProof="1">
                <a:latin typeface="微软雅黑" panose="020B0503020204020204" charset="-122"/>
                <a:ea typeface="微软雅黑" panose="020B0503020204020204" charset="-122"/>
                <a:cs typeface="+mn-cs"/>
              </a:rPr>
              <a:t>向前伸臂</a:t>
            </a:r>
            <a:r>
              <a:rPr lang="zh-CN" altLang="en-US" sz="2000" noProof="1">
                <a:latin typeface="微软雅黑" panose="020B0503020204020204" charset="-122"/>
                <a:ea typeface="微软雅黑" panose="020B0503020204020204" charset="-122"/>
                <a:cs typeface="+mn-cs"/>
              </a:rPr>
              <a:t>，否则成绩无效。</a:t>
            </a:r>
            <a:endParaRPr lang="zh-CN" altLang="en-US" sz="2000" noProof="1">
              <a:latin typeface="微软雅黑" panose="020B0503020204020204" charset="-122"/>
              <a:ea typeface="微软雅黑" panose="020B0503020204020204" charset="-122"/>
            </a:endParaRPr>
          </a:p>
        </p:txBody>
      </p:sp>
      <p:sp>
        <p:nvSpPr>
          <p:cNvPr id="7170" name="文本框 3"/>
          <p:cNvSpPr txBox="1"/>
          <p:nvPr/>
        </p:nvSpPr>
        <p:spPr>
          <a:xfrm>
            <a:off x="392430" y="954405"/>
            <a:ext cx="2778125" cy="521970"/>
          </a:xfrm>
          <a:prstGeom prst="rect">
            <a:avLst/>
          </a:prstGeom>
          <a:noFill/>
          <a:ln w="9525">
            <a:noFill/>
          </a:ln>
        </p:spPr>
        <p:txBody>
          <a:bodyPr wrap="square" anchor="t" anchorCtr="0">
            <a:spAutoFit/>
          </a:bodyPr>
          <a:p>
            <a:pPr indent="0" eaLnBrk="1" latinLnBrk="0" hangingPunct="1">
              <a:spcAft>
                <a:spcPts val="1200"/>
              </a:spcAft>
            </a:pPr>
            <a:r>
              <a:rPr lang="en-US" altLang="zh-CN" sz="2800" b="1">
                <a:solidFill>
                  <a:srgbClr val="FF0000"/>
                </a:solidFill>
                <a:sym typeface="+mn-ea"/>
              </a:rPr>
              <a:t>3</a:t>
            </a:r>
            <a:r>
              <a:rPr lang="zh-CN" altLang="en-US" sz="2800" b="1">
                <a:solidFill>
                  <a:srgbClr val="FF0000"/>
                </a:solidFill>
                <a:sym typeface="+mn-ea"/>
              </a:rPr>
              <a:t>.坐位体前屈</a:t>
            </a:r>
            <a:endParaRPr lang="en-US" altLang="zh-CN" sz="2800" b="1">
              <a:solidFill>
                <a:srgbClr val="FF0000"/>
              </a:solidFill>
              <a:latin typeface="Arial" panose="020B0604020202020204" pitchFamily="34" charset="0"/>
              <a:ea typeface="宋体" panose="02010600030101010101" pitchFamily="2" charset="-122"/>
              <a:sym typeface="+mn-ea"/>
            </a:endParaRPr>
          </a:p>
        </p:txBody>
      </p:sp>
      <p:pic>
        <p:nvPicPr>
          <p:cNvPr id="2" name="图片 1" descr="IMG_6225"/>
          <p:cNvPicPr>
            <a:picLocks noChangeAspect="1"/>
          </p:cNvPicPr>
          <p:nvPr/>
        </p:nvPicPr>
        <p:blipFill>
          <a:blip r:embed="rId2"/>
          <a:stretch>
            <a:fillRect/>
          </a:stretch>
        </p:blipFill>
        <p:spPr>
          <a:xfrm>
            <a:off x="5149215" y="941705"/>
            <a:ext cx="3576955" cy="4770120"/>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7170" name="文本框 3"/>
          <p:cNvSpPr txBox="1"/>
          <p:nvPr/>
        </p:nvSpPr>
        <p:spPr>
          <a:xfrm>
            <a:off x="392430" y="954405"/>
            <a:ext cx="1943100" cy="521970"/>
          </a:xfrm>
          <a:prstGeom prst="rect">
            <a:avLst/>
          </a:prstGeom>
          <a:noFill/>
          <a:ln w="9525">
            <a:noFill/>
          </a:ln>
        </p:spPr>
        <p:txBody>
          <a:bodyPr wrap="square" anchor="t" anchorCtr="0">
            <a:spAutoFit/>
          </a:bodyPr>
          <a:p>
            <a:pPr indent="0" eaLnBrk="1" latinLnBrk="0" hangingPunct="1">
              <a:spcAft>
                <a:spcPts val="1200"/>
              </a:spcAft>
            </a:pPr>
            <a:r>
              <a:rPr lang="en-US" altLang="zh-CN" sz="2800" b="1">
                <a:solidFill>
                  <a:srgbClr val="FF0000"/>
                </a:solidFill>
                <a:sym typeface="+mn-ea"/>
              </a:rPr>
              <a:t>4</a:t>
            </a:r>
            <a:r>
              <a:rPr lang="zh-CN" altLang="en-US" sz="2800" b="1">
                <a:solidFill>
                  <a:srgbClr val="FF0000"/>
                </a:solidFill>
                <a:sym typeface="+mn-ea"/>
              </a:rPr>
              <a:t>.</a:t>
            </a:r>
            <a:r>
              <a:rPr lang="zh-CN" sz="2800" b="1">
                <a:solidFill>
                  <a:srgbClr val="FF0000"/>
                </a:solidFill>
                <a:sym typeface="+mn-ea"/>
              </a:rPr>
              <a:t>立定跳远</a:t>
            </a:r>
            <a:endParaRPr lang="zh-CN" sz="2800" b="1">
              <a:solidFill>
                <a:srgbClr val="FF0000"/>
              </a:solidFill>
              <a:latin typeface="Arial" panose="020B0604020202020204" pitchFamily="34" charset="0"/>
              <a:ea typeface="宋体" panose="02010600030101010101" pitchFamily="2" charset="-122"/>
              <a:sym typeface="+mn-ea"/>
            </a:endParaRPr>
          </a:p>
        </p:txBody>
      </p:sp>
      <p:pic>
        <p:nvPicPr>
          <p:cNvPr id="2" name="图片 1" descr="IMG_6226"/>
          <p:cNvPicPr>
            <a:picLocks noChangeAspect="1"/>
          </p:cNvPicPr>
          <p:nvPr/>
        </p:nvPicPr>
        <p:blipFill>
          <a:blip r:embed="rId2"/>
          <a:stretch>
            <a:fillRect/>
          </a:stretch>
        </p:blipFill>
        <p:spPr>
          <a:xfrm>
            <a:off x="3599815" y="1628775"/>
            <a:ext cx="5192395" cy="4352925"/>
          </a:xfrm>
          <a:prstGeom prst="rect">
            <a:avLst/>
          </a:prstGeom>
        </p:spPr>
      </p:pic>
      <p:sp>
        <p:nvSpPr>
          <p:cNvPr id="3" name="文本框 2"/>
          <p:cNvSpPr txBox="1"/>
          <p:nvPr/>
        </p:nvSpPr>
        <p:spPr>
          <a:xfrm>
            <a:off x="107950" y="2205355"/>
            <a:ext cx="3276600" cy="1476375"/>
          </a:xfrm>
          <a:prstGeom prst="rect">
            <a:avLst/>
          </a:prstGeom>
          <a:noFill/>
        </p:spPr>
        <p:txBody>
          <a:bodyPr wrap="square" rtlCol="0" anchor="t">
            <a:spAutoFit/>
          </a:bodyPr>
          <a:p>
            <a:pPr marL="457200" indent="-45720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校园卡交给工作人员；</a:t>
            </a:r>
            <a:endParaRPr lang="zh-CN" altLang="en-US" sz="2000">
              <a:latin typeface="微软雅黑" panose="020B0503020204020204" charset="-122"/>
              <a:ea typeface="微软雅黑" panose="020B0503020204020204" charset="-122"/>
              <a:sym typeface="+mn-ea"/>
            </a:endParaRPr>
          </a:p>
          <a:p>
            <a:pPr marL="457200" indent="-45720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站于起跳线之后，听到工作人员指令后开始测试。</a:t>
            </a:r>
            <a:endParaRPr lang="zh-CN" altLang="en-US" sz="2000">
              <a:latin typeface="微软雅黑" panose="020B0503020204020204" charset="-122"/>
              <a:ea typeface="微软雅黑" panose="020B0503020204020204" charset="-122"/>
              <a:sym typeface="+mn-ea"/>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7170" name="文本框 3"/>
          <p:cNvSpPr txBox="1"/>
          <p:nvPr/>
        </p:nvSpPr>
        <p:spPr>
          <a:xfrm>
            <a:off x="177165" y="954405"/>
            <a:ext cx="4568825" cy="521970"/>
          </a:xfrm>
          <a:prstGeom prst="rect">
            <a:avLst/>
          </a:prstGeom>
          <a:noFill/>
          <a:ln w="9525">
            <a:noFill/>
          </a:ln>
        </p:spPr>
        <p:txBody>
          <a:bodyPr wrap="square" anchor="t" anchorCtr="0">
            <a:spAutoFit/>
          </a:bodyPr>
          <a:p>
            <a:pPr indent="0" eaLnBrk="1" latinLnBrk="0" hangingPunct="1">
              <a:spcAft>
                <a:spcPts val="1200"/>
              </a:spcAft>
            </a:pPr>
            <a:r>
              <a:rPr lang="en-US" altLang="zh-CN" sz="2800" b="1">
                <a:solidFill>
                  <a:srgbClr val="FF0000"/>
                </a:solidFill>
                <a:sym typeface="+mn-ea"/>
              </a:rPr>
              <a:t>5</a:t>
            </a:r>
            <a:r>
              <a:rPr lang="zh-CN" altLang="en-US" sz="2800" b="1">
                <a:solidFill>
                  <a:srgbClr val="FF0000"/>
                </a:solidFill>
                <a:sym typeface="+mn-ea"/>
              </a:rPr>
              <a:t>.</a:t>
            </a:r>
            <a:r>
              <a:rPr lang="zh-CN" sz="2800" b="1">
                <a:solidFill>
                  <a:srgbClr val="FF0000"/>
                </a:solidFill>
                <a:sym typeface="+mn-ea"/>
              </a:rPr>
              <a:t>一分钟仰卧起坐（女生）</a:t>
            </a:r>
            <a:endParaRPr lang="zh-CN" sz="2800" b="1">
              <a:solidFill>
                <a:srgbClr val="FF0000"/>
              </a:solidFill>
              <a:latin typeface="Arial" panose="020B0604020202020204" pitchFamily="34" charset="0"/>
              <a:ea typeface="宋体" panose="02010600030101010101" pitchFamily="2" charset="-122"/>
              <a:sym typeface="+mn-ea"/>
            </a:endParaRPr>
          </a:p>
        </p:txBody>
      </p:sp>
      <p:pic>
        <p:nvPicPr>
          <p:cNvPr id="11266" name="图片 3"/>
          <p:cNvPicPr/>
          <p:nvPr/>
        </p:nvPicPr>
        <p:blipFill>
          <a:blip r:embed="rId2"/>
          <a:stretch>
            <a:fillRect/>
          </a:stretch>
        </p:blipFill>
        <p:spPr>
          <a:xfrm>
            <a:off x="227330" y="1645285"/>
            <a:ext cx="4320000" cy="3060000"/>
          </a:xfrm>
          <a:prstGeom prst="rect">
            <a:avLst/>
          </a:prstGeom>
          <a:noFill/>
          <a:ln w="9525">
            <a:noFill/>
          </a:ln>
        </p:spPr>
      </p:pic>
      <p:pic>
        <p:nvPicPr>
          <p:cNvPr id="11267" name="图片 4"/>
          <p:cNvPicPr/>
          <p:nvPr/>
        </p:nvPicPr>
        <p:blipFill>
          <a:blip r:embed="rId3"/>
          <a:stretch>
            <a:fillRect/>
          </a:stretch>
        </p:blipFill>
        <p:spPr>
          <a:xfrm>
            <a:off x="4598035" y="1644968"/>
            <a:ext cx="4320000" cy="3060000"/>
          </a:xfrm>
          <a:prstGeom prst="rect">
            <a:avLst/>
          </a:prstGeom>
          <a:noFill/>
          <a:ln w="9525">
            <a:noFill/>
          </a:ln>
        </p:spPr>
      </p:pic>
      <p:sp>
        <p:nvSpPr>
          <p:cNvPr id="11268" name="文本框 5"/>
          <p:cNvSpPr txBox="1"/>
          <p:nvPr/>
        </p:nvSpPr>
        <p:spPr>
          <a:xfrm>
            <a:off x="142875" y="4942840"/>
            <a:ext cx="4489450" cy="829945"/>
          </a:xfrm>
          <a:prstGeom prst="rect">
            <a:avLst/>
          </a:prstGeom>
          <a:noFill/>
          <a:ln w="9525">
            <a:noFill/>
          </a:ln>
        </p:spPr>
        <p:txBody>
          <a:bodyPr wrap="square" anchor="t" anchorCtr="0">
            <a:spAutoFit/>
          </a:bodyPr>
          <a:p>
            <a:pPr marL="457200" indent="-457200">
              <a:buFont typeface="+mj-ea"/>
              <a:buAutoNum type="circleNumDbPlain"/>
            </a:pPr>
            <a:r>
              <a:rPr lang="zh-CN" altLang="en-US" sz="2400">
                <a:latin typeface="Arial" panose="020B0604020202020204" pitchFamily="34" charset="0"/>
                <a:ea typeface="宋体" panose="02010600030101010101" pitchFamily="2" charset="-122"/>
              </a:rPr>
              <a:t>双手抱头躺平、膝关节</a:t>
            </a:r>
            <a:r>
              <a:rPr lang="en-US" altLang="zh-CN" sz="2400">
                <a:latin typeface="Arial" panose="020B0604020202020204" pitchFamily="34" charset="0"/>
                <a:ea typeface="宋体" panose="02010600030101010101" pitchFamily="2" charset="-122"/>
              </a:rPr>
              <a:t>90</a:t>
            </a:r>
            <a:r>
              <a:rPr lang="zh-CN" altLang="en-US" sz="2400">
                <a:latin typeface="Arial" panose="020B0604020202020204" pitchFamily="34" charset="0"/>
                <a:ea typeface="宋体" panose="02010600030101010101" pitchFamily="2" charset="-122"/>
              </a:rPr>
              <a:t>°弯曲；</a:t>
            </a:r>
            <a:endParaRPr lang="zh-CN" altLang="en-US" sz="2400">
              <a:latin typeface="Arial" panose="020B0604020202020204" pitchFamily="34" charset="0"/>
              <a:ea typeface="宋体" panose="02010600030101010101" pitchFamily="2" charset="-122"/>
            </a:endParaRPr>
          </a:p>
        </p:txBody>
      </p:sp>
      <p:sp>
        <p:nvSpPr>
          <p:cNvPr id="11269" name="文本框 6"/>
          <p:cNvSpPr txBox="1"/>
          <p:nvPr/>
        </p:nvSpPr>
        <p:spPr>
          <a:xfrm>
            <a:off x="4788535" y="4942840"/>
            <a:ext cx="4130040" cy="829945"/>
          </a:xfrm>
          <a:prstGeom prst="rect">
            <a:avLst/>
          </a:prstGeom>
          <a:noFill/>
          <a:ln w="9525">
            <a:noFill/>
          </a:ln>
        </p:spPr>
        <p:txBody>
          <a:bodyPr wrap="square" anchor="t" anchorCtr="0">
            <a:spAutoFit/>
          </a:bodyPr>
          <a:p>
            <a:pPr marL="457200" indent="-457200" algn="l">
              <a:buClrTx/>
              <a:buSzTx/>
              <a:buFont typeface="+mj-ea"/>
              <a:buAutoNum type="circleNumDbPlain" startAt="2"/>
            </a:pPr>
            <a:r>
              <a:rPr lang="zh-CN" altLang="en-US" sz="2400">
                <a:latin typeface="Arial" panose="020B0604020202020204" pitchFamily="34" charset="0"/>
                <a:ea typeface="宋体" panose="02010600030101010101" pitchFamily="2" charset="-122"/>
              </a:rPr>
              <a:t>听到指令后开始测试，肘关节碰到膝盖计一次。</a:t>
            </a:r>
            <a:endParaRPr lang="zh-CN" altLang="en-US" sz="2400">
              <a:latin typeface="Arial" panose="020B0604020202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7170" name="文本框 3"/>
          <p:cNvSpPr txBox="1"/>
          <p:nvPr/>
        </p:nvSpPr>
        <p:spPr>
          <a:xfrm>
            <a:off x="894715" y="954405"/>
            <a:ext cx="4568825" cy="521970"/>
          </a:xfrm>
          <a:prstGeom prst="rect">
            <a:avLst/>
          </a:prstGeom>
          <a:noFill/>
          <a:ln w="9525">
            <a:noFill/>
          </a:ln>
        </p:spPr>
        <p:txBody>
          <a:bodyPr wrap="square" anchor="t" anchorCtr="0">
            <a:spAutoFit/>
          </a:bodyPr>
          <a:p>
            <a:pPr indent="0" eaLnBrk="1" latinLnBrk="0" hangingPunct="1">
              <a:spcAft>
                <a:spcPts val="1200"/>
              </a:spcAft>
            </a:pPr>
            <a:r>
              <a:rPr lang="en-US" altLang="zh-CN" sz="2800" b="1">
                <a:solidFill>
                  <a:srgbClr val="FF0000"/>
                </a:solidFill>
                <a:sym typeface="+mn-ea"/>
              </a:rPr>
              <a:t>6</a:t>
            </a:r>
            <a:r>
              <a:rPr lang="zh-CN" altLang="en-US" sz="2800" b="1">
                <a:solidFill>
                  <a:srgbClr val="FF0000"/>
                </a:solidFill>
                <a:sym typeface="+mn-ea"/>
              </a:rPr>
              <a:t>.</a:t>
            </a:r>
            <a:r>
              <a:rPr lang="zh-CN" sz="2800" b="1">
                <a:solidFill>
                  <a:srgbClr val="FF0000"/>
                </a:solidFill>
                <a:sym typeface="+mn-ea"/>
              </a:rPr>
              <a:t>引体向上</a:t>
            </a:r>
            <a:r>
              <a:rPr lang="zh-CN" sz="2800" b="1">
                <a:solidFill>
                  <a:srgbClr val="FF0000"/>
                </a:solidFill>
                <a:sym typeface="+mn-ea"/>
              </a:rPr>
              <a:t>（男生）</a:t>
            </a:r>
            <a:endParaRPr lang="zh-CN" sz="2800" b="1">
              <a:solidFill>
                <a:srgbClr val="FF0000"/>
              </a:solidFill>
              <a:latin typeface="Arial" panose="020B0604020202020204" pitchFamily="34" charset="0"/>
              <a:ea typeface="宋体" panose="02010600030101010101" pitchFamily="2" charset="-122"/>
              <a:sym typeface="+mn-ea"/>
            </a:endParaRPr>
          </a:p>
        </p:txBody>
      </p:sp>
      <p:sp>
        <p:nvSpPr>
          <p:cNvPr id="12292" name="文本框 5"/>
          <p:cNvSpPr txBox="1"/>
          <p:nvPr/>
        </p:nvSpPr>
        <p:spPr>
          <a:xfrm>
            <a:off x="828040" y="1917065"/>
            <a:ext cx="3194050" cy="3014980"/>
          </a:xfrm>
          <a:prstGeom prst="rect">
            <a:avLst/>
          </a:prstGeom>
          <a:noFill/>
          <a:ln w="9525">
            <a:noFill/>
          </a:ln>
        </p:spPr>
        <p:txBody>
          <a:bodyPr wrap="square" anchor="t" anchorCtr="0">
            <a:spAutoFit/>
          </a:bodyPr>
          <a:p>
            <a:pPr marL="342900" indent="-342900" eaLnBrk="1" latinLnBrk="0" hangingPunct="1">
              <a:spcAft>
                <a:spcPts val="1200"/>
              </a:spcAft>
              <a:buFont typeface="Arial" panose="020B0604020202020204" pitchFamily="34" charset="0"/>
              <a:buAutoNum type="circleNumDbPlain"/>
            </a:pPr>
            <a:r>
              <a:rPr lang="zh-CN" altLang="en-US" sz="2000">
                <a:latin typeface="微软雅黑" panose="020B0503020204020204" charset="-122"/>
                <a:ea typeface="微软雅黑" panose="020B0503020204020204" charset="-122"/>
                <a:sym typeface="+mn-ea"/>
              </a:rPr>
              <a:t>校园卡交给工作人员；</a:t>
            </a:r>
            <a:endParaRPr lang="zh-CN" altLang="en-US" sz="2000">
              <a:latin typeface="微软雅黑" panose="020B0503020204020204" charset="-122"/>
              <a:ea typeface="微软雅黑" panose="020B0503020204020204" charset="-122"/>
            </a:endParaRPr>
          </a:p>
          <a:p>
            <a:pPr marL="342900" indent="-342900" eaLnBrk="1" latinLnBrk="0" hangingPunct="1">
              <a:spcAft>
                <a:spcPts val="1200"/>
              </a:spcAft>
              <a:buFont typeface="Arial" panose="020B0604020202020204" pitchFamily="34" charset="0"/>
              <a:buAutoNum type="circleNumDbPlain"/>
            </a:pPr>
            <a:r>
              <a:rPr lang="zh-CN" altLang="en-US" sz="2000">
                <a:latin typeface="微软雅黑" panose="020B0503020204020204" charset="-122"/>
                <a:ea typeface="微软雅黑" panose="020B0503020204020204" charset="-122"/>
              </a:rPr>
              <a:t>双手</a:t>
            </a:r>
            <a:r>
              <a:rPr lang="zh-CN" altLang="en-US" sz="2000">
                <a:solidFill>
                  <a:srgbClr val="FF0000"/>
                </a:solidFill>
                <a:latin typeface="微软雅黑" panose="020B0503020204020204" charset="-122"/>
                <a:ea typeface="微软雅黑" panose="020B0503020204020204" charset="-122"/>
              </a:rPr>
              <a:t>掌心向前</a:t>
            </a:r>
            <a:r>
              <a:rPr lang="zh-CN" altLang="en-US" sz="2000">
                <a:latin typeface="微软雅黑" panose="020B0503020204020204" charset="-122"/>
                <a:ea typeface="微软雅黑" panose="020B0503020204020204" charset="-122"/>
              </a:rPr>
              <a:t>握杠；</a:t>
            </a:r>
            <a:endParaRPr lang="zh-CN" altLang="en-US" sz="2000">
              <a:latin typeface="微软雅黑" panose="020B0503020204020204" charset="-122"/>
              <a:ea typeface="微软雅黑" panose="020B0503020204020204" charset="-122"/>
            </a:endParaRPr>
          </a:p>
          <a:p>
            <a:pPr marL="342900" indent="-342900" eaLnBrk="1" latinLnBrk="0" hangingPunct="1">
              <a:spcAft>
                <a:spcPts val="1200"/>
              </a:spcAft>
              <a:buFont typeface="Arial" panose="020B0604020202020204" pitchFamily="34" charset="0"/>
              <a:buAutoNum type="circleNumDbPlain"/>
            </a:pPr>
            <a:r>
              <a:rPr lang="zh-CN" altLang="en-US" sz="2000">
                <a:latin typeface="微软雅黑" panose="020B0503020204020204" charset="-122"/>
                <a:ea typeface="微软雅黑" panose="020B0503020204020204" charset="-122"/>
              </a:rPr>
              <a:t>抓杠后，身体</a:t>
            </a:r>
            <a:r>
              <a:rPr lang="zh-CN" altLang="en-US" sz="2000">
                <a:solidFill>
                  <a:srgbClr val="FF0000"/>
                </a:solidFill>
                <a:latin typeface="微软雅黑" panose="020B0503020204020204" charset="-122"/>
                <a:ea typeface="微软雅黑" panose="020B0503020204020204" charset="-122"/>
              </a:rPr>
              <a:t>平稳</a:t>
            </a:r>
            <a:r>
              <a:rPr lang="zh-CN" altLang="en-US" sz="2000">
                <a:latin typeface="微软雅黑" panose="020B0503020204020204" charset="-122"/>
                <a:ea typeface="微软雅黑" panose="020B0503020204020204" charset="-122"/>
              </a:rPr>
              <a:t>后再上拉，第一个向</a:t>
            </a:r>
            <a:r>
              <a:rPr lang="zh-CN" altLang="en-US" sz="2000">
                <a:solidFill>
                  <a:srgbClr val="FF0000"/>
                </a:solidFill>
                <a:latin typeface="微软雅黑" panose="020B0503020204020204" charset="-122"/>
                <a:ea typeface="微软雅黑" panose="020B0503020204020204" charset="-122"/>
              </a:rPr>
              <a:t>上冲</a:t>
            </a:r>
            <a:r>
              <a:rPr lang="zh-CN" altLang="en-US" sz="2000">
                <a:latin typeface="微软雅黑" panose="020B0503020204020204" charset="-122"/>
                <a:ea typeface="微软雅黑" panose="020B0503020204020204" charset="-122"/>
              </a:rPr>
              <a:t>的不算；</a:t>
            </a:r>
            <a:endParaRPr lang="zh-CN" altLang="en-US" sz="2000">
              <a:latin typeface="微软雅黑" panose="020B0503020204020204" charset="-122"/>
              <a:ea typeface="微软雅黑" panose="020B0503020204020204" charset="-122"/>
            </a:endParaRPr>
          </a:p>
          <a:p>
            <a:pPr marL="342900" indent="-342900" eaLnBrk="1" latinLnBrk="0" hangingPunct="1">
              <a:spcAft>
                <a:spcPts val="1200"/>
              </a:spcAft>
              <a:buFont typeface="Arial" panose="020B0604020202020204" pitchFamily="34" charset="0"/>
              <a:buAutoNum type="circleNumDbPlain"/>
            </a:pPr>
            <a:r>
              <a:rPr lang="zh-CN" altLang="en-US" sz="2000">
                <a:solidFill>
                  <a:srgbClr val="FF0000"/>
                </a:solidFill>
                <a:latin typeface="微软雅黑" panose="020B0503020204020204" charset="-122"/>
                <a:ea typeface="微软雅黑" panose="020B0503020204020204" charset="-122"/>
              </a:rPr>
              <a:t>下巴过杠</a:t>
            </a:r>
            <a:r>
              <a:rPr lang="zh-CN" altLang="en-US" sz="2000">
                <a:latin typeface="微软雅黑" panose="020B0503020204020204" charset="-122"/>
                <a:ea typeface="微软雅黑" panose="020B0503020204020204" charset="-122"/>
              </a:rPr>
              <a:t>算一个，放下后双肘</a:t>
            </a:r>
            <a:r>
              <a:rPr lang="zh-CN" altLang="en-US" sz="2000">
                <a:solidFill>
                  <a:srgbClr val="FF0000"/>
                </a:solidFill>
                <a:latin typeface="微软雅黑" panose="020B0503020204020204" charset="-122"/>
                <a:ea typeface="微软雅黑" panose="020B0503020204020204" charset="-122"/>
              </a:rPr>
              <a:t>伸直</a:t>
            </a:r>
            <a:r>
              <a:rPr lang="zh-CN" altLang="en-US" sz="2000">
                <a:latin typeface="微软雅黑" panose="020B0503020204020204" charset="-122"/>
                <a:ea typeface="微软雅黑" panose="020B0503020204020204" charset="-122"/>
              </a:rPr>
              <a:t>再拉下一个，双肘不伸直不算。</a:t>
            </a:r>
            <a:endParaRPr lang="zh-CN" altLang="en-US" sz="2000">
              <a:latin typeface="微软雅黑" panose="020B0503020204020204" charset="-122"/>
              <a:ea typeface="微软雅黑" panose="020B0503020204020204" charset="-122"/>
            </a:endParaRPr>
          </a:p>
        </p:txBody>
      </p:sp>
      <p:pic>
        <p:nvPicPr>
          <p:cNvPr id="2" name="图片 1" descr="IMG_6233"/>
          <p:cNvPicPr>
            <a:picLocks noChangeAspect="1"/>
          </p:cNvPicPr>
          <p:nvPr/>
        </p:nvPicPr>
        <p:blipFill>
          <a:blip r:embed="rId2"/>
          <a:stretch>
            <a:fillRect/>
          </a:stretch>
        </p:blipFill>
        <p:spPr>
          <a:xfrm>
            <a:off x="4952365" y="810895"/>
            <a:ext cx="3081655" cy="2311400"/>
          </a:xfrm>
          <a:prstGeom prst="rect">
            <a:avLst/>
          </a:prstGeom>
        </p:spPr>
      </p:pic>
      <p:pic>
        <p:nvPicPr>
          <p:cNvPr id="3" name="图片 2"/>
          <p:cNvPicPr>
            <a:picLocks noChangeAspect="1"/>
          </p:cNvPicPr>
          <p:nvPr/>
        </p:nvPicPr>
        <p:blipFill>
          <a:blip r:embed="rId3"/>
          <a:stretch>
            <a:fillRect/>
          </a:stretch>
        </p:blipFill>
        <p:spPr>
          <a:xfrm>
            <a:off x="4952365" y="3194050"/>
            <a:ext cx="3081020" cy="2812415"/>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170" name="文本框 3"/>
          <p:cNvSpPr txBox="1"/>
          <p:nvPr>
            <p:custDataLst>
              <p:tags r:id="rId2"/>
            </p:custDataLst>
          </p:nvPr>
        </p:nvSpPr>
        <p:spPr>
          <a:xfrm>
            <a:off x="894715" y="954405"/>
            <a:ext cx="4568825" cy="521970"/>
          </a:xfrm>
          <a:prstGeom prst="rect">
            <a:avLst/>
          </a:prstGeom>
          <a:noFill/>
          <a:ln w="9525">
            <a:noFill/>
          </a:ln>
        </p:spPr>
        <p:txBody>
          <a:bodyPr wrap="square" anchor="t" anchorCtr="0">
            <a:spAutoFit/>
          </a:bodyPr>
          <a:p>
            <a:pPr indent="0" eaLnBrk="1" latinLnBrk="0" hangingPunct="1">
              <a:spcAft>
                <a:spcPts val="1200"/>
              </a:spcAft>
            </a:pPr>
            <a:r>
              <a:rPr lang="en-US" altLang="zh-CN" sz="2800" b="1">
                <a:solidFill>
                  <a:srgbClr val="FF0000"/>
                </a:solidFill>
                <a:sym typeface="+mn-ea"/>
              </a:rPr>
              <a:t>7</a:t>
            </a:r>
            <a:r>
              <a:rPr lang="zh-CN" altLang="en-US" sz="2800" b="1">
                <a:solidFill>
                  <a:srgbClr val="FF0000"/>
                </a:solidFill>
                <a:sym typeface="+mn-ea"/>
              </a:rPr>
              <a:t>.</a:t>
            </a:r>
            <a:r>
              <a:rPr lang="en-US" altLang="zh-CN" sz="2800" b="1">
                <a:solidFill>
                  <a:srgbClr val="FF0000"/>
                </a:solidFill>
                <a:sym typeface="+mn-ea"/>
              </a:rPr>
              <a:t>  50</a:t>
            </a:r>
            <a:r>
              <a:rPr lang="zh-CN" altLang="en-US" sz="2800" b="1">
                <a:solidFill>
                  <a:srgbClr val="FF0000"/>
                </a:solidFill>
                <a:sym typeface="+mn-ea"/>
              </a:rPr>
              <a:t>米跑</a:t>
            </a:r>
            <a:endParaRPr lang="zh-CN" altLang="en-US" sz="2800" b="1">
              <a:solidFill>
                <a:srgbClr val="FF0000"/>
              </a:solidFill>
              <a:latin typeface="Arial" panose="020B0604020202020204" pitchFamily="34" charset="0"/>
              <a:ea typeface="宋体" panose="02010600030101010101" pitchFamily="2" charset="-122"/>
              <a:sym typeface="+mn-ea"/>
            </a:endParaRPr>
          </a:p>
        </p:txBody>
      </p:sp>
      <p:sp>
        <p:nvSpPr>
          <p:cNvPr id="100" name="文本框 99"/>
          <p:cNvSpPr txBox="1"/>
          <p:nvPr/>
        </p:nvSpPr>
        <p:spPr>
          <a:xfrm>
            <a:off x="539115" y="1557020"/>
            <a:ext cx="3645535" cy="4554220"/>
          </a:xfrm>
          <a:prstGeom prst="rect">
            <a:avLst/>
          </a:prstGeom>
          <a:noFill/>
          <a:ln w="9525">
            <a:noFill/>
          </a:ln>
        </p:spPr>
        <p:txBody>
          <a:bodyPr wrap="square">
            <a:spAutoFit/>
          </a:bodyPr>
          <a:p>
            <a:pPr marL="0" indent="0">
              <a:spcAft>
                <a:spcPts val="1200"/>
              </a:spcAft>
              <a:buClrTx/>
              <a:buSzTx/>
              <a:buFont typeface="Arial" panose="020B0604020202020204" pitchFamily="34" charset="0"/>
              <a:buNone/>
            </a:pPr>
            <a:endParaRPr lang="zh-CN" altLang="en-US" sz="2000" b="0">
              <a:latin typeface="微软雅黑" panose="020B0503020204020204" charset="-122"/>
              <a:ea typeface="微软雅黑" panose="020B0503020204020204" charset="-122"/>
            </a:endParaRP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受试者4人一组携</a:t>
            </a:r>
            <a:r>
              <a:rPr lang="en-US" altLang="zh-CN" sz="2000" b="0">
                <a:latin typeface="微软雅黑" panose="020B0503020204020204" charset="-122"/>
                <a:ea typeface="微软雅黑" panose="020B0503020204020204" charset="-122"/>
              </a:rPr>
              <a:t>”</a:t>
            </a:r>
            <a:r>
              <a:rPr lang="zh-CN" altLang="en-US" sz="2000" b="0">
                <a:latin typeface="微软雅黑" panose="020B0503020204020204" charset="-122"/>
                <a:ea typeface="微软雅黑" panose="020B0503020204020204" charset="-122"/>
              </a:rPr>
              <a:t>校园卡</a:t>
            </a:r>
            <a:r>
              <a:rPr lang="en-US" altLang="zh-CN" sz="2000" b="0">
                <a:latin typeface="微软雅黑" panose="020B0503020204020204" charset="-122"/>
                <a:ea typeface="微软雅黑" panose="020B0503020204020204" charset="-122"/>
              </a:rPr>
              <a:t>“</a:t>
            </a:r>
            <a:r>
              <a:rPr lang="zh-CN" altLang="en-US" sz="2000" b="0">
                <a:latin typeface="微软雅黑" panose="020B0503020204020204" charset="-122"/>
                <a:ea typeface="微软雅黑" panose="020B0503020204020204" charset="-122"/>
              </a:rPr>
              <a:t>测试，采用站立式起跑姿势站于起跑线后。</a:t>
            </a:r>
            <a:endParaRPr lang="zh-CN" altLang="en-US" sz="2000" b="0">
              <a:latin typeface="微软雅黑" panose="020B0503020204020204" charset="-122"/>
              <a:ea typeface="微软雅黑" panose="020B0503020204020204" charset="-122"/>
            </a:endParaRP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听到“跑”的口令后开始起跑。受试者躯干部到达终点线的垂直面停表。</a:t>
            </a:r>
            <a:endParaRPr lang="zh-CN" altLang="en-US" sz="2000" b="0">
              <a:latin typeface="微软雅黑" panose="020B0503020204020204" charset="-122"/>
              <a:ea typeface="微软雅黑" panose="020B0503020204020204" charset="-122"/>
            </a:endParaRP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跑完后按名次排队找计时人员刷卡记录成绩；</a:t>
            </a:r>
            <a:endParaRPr lang="zh-CN" altLang="en-US" sz="2000" b="0">
              <a:latin typeface="微软雅黑" panose="020B0503020204020204" charset="-122"/>
              <a:ea typeface="微软雅黑" panose="020B0503020204020204" charset="-122"/>
            </a:endParaRP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以秒为单位记录测试成绩，精确到小数点后一位。</a:t>
            </a:r>
            <a:endParaRPr lang="zh-CN" altLang="en-US" sz="2000" b="0">
              <a:latin typeface="微软雅黑" panose="020B0503020204020204" charset="-122"/>
              <a:ea typeface="微软雅黑" panose="020B0503020204020204" charset="-122"/>
            </a:endParaRPr>
          </a:p>
          <a:p>
            <a:pPr marL="0" indent="0">
              <a:spcAft>
                <a:spcPts val="1200"/>
              </a:spcAft>
              <a:buClrTx/>
              <a:buSzTx/>
              <a:buFont typeface="Arial" panose="020B0604020202020204" pitchFamily="34" charset="0"/>
              <a:buNone/>
            </a:pPr>
            <a:endParaRPr lang="zh-CN" altLang="en-US" sz="2000" b="0">
              <a:latin typeface="微软雅黑" panose="020B0503020204020204" charset="-122"/>
              <a:ea typeface="微软雅黑" panose="020B0503020204020204" charset="-122"/>
            </a:endParaRPr>
          </a:p>
        </p:txBody>
      </p:sp>
      <p:pic>
        <p:nvPicPr>
          <p:cNvPr id="5" name="图片 4"/>
          <p:cNvPicPr>
            <a:picLocks noChangeAspect="1"/>
          </p:cNvPicPr>
          <p:nvPr>
            <p:custDataLst>
              <p:tags r:id="rId3"/>
            </p:custDataLst>
          </p:nvPr>
        </p:nvPicPr>
        <p:blipFill>
          <a:blip r:embed="rId4"/>
          <a:stretch>
            <a:fillRect/>
          </a:stretch>
        </p:blipFill>
        <p:spPr>
          <a:xfrm>
            <a:off x="4184650" y="1701165"/>
            <a:ext cx="4543425" cy="3533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170" name="文本框 3"/>
          <p:cNvSpPr txBox="1"/>
          <p:nvPr>
            <p:custDataLst>
              <p:tags r:id="rId2"/>
            </p:custDataLst>
          </p:nvPr>
        </p:nvSpPr>
        <p:spPr>
          <a:xfrm>
            <a:off x="611505" y="954405"/>
            <a:ext cx="5414010" cy="521970"/>
          </a:xfrm>
          <a:prstGeom prst="rect">
            <a:avLst/>
          </a:prstGeom>
          <a:noFill/>
          <a:ln w="9525">
            <a:noFill/>
          </a:ln>
        </p:spPr>
        <p:txBody>
          <a:bodyPr wrap="square" anchor="t" anchorCtr="0">
            <a:spAutoFit/>
          </a:bodyPr>
          <a:p>
            <a:pPr indent="0" eaLnBrk="1" latinLnBrk="0" hangingPunct="1">
              <a:spcAft>
                <a:spcPts val="1200"/>
              </a:spcAft>
            </a:pPr>
            <a:r>
              <a:rPr lang="en-US" altLang="zh-CN" sz="2800" b="1">
                <a:solidFill>
                  <a:srgbClr val="FF0000"/>
                </a:solidFill>
                <a:sym typeface="+mn-ea"/>
              </a:rPr>
              <a:t>8</a:t>
            </a:r>
            <a:r>
              <a:rPr lang="zh-CN" altLang="en-US" sz="2800" b="1">
                <a:solidFill>
                  <a:srgbClr val="FF0000"/>
                </a:solidFill>
                <a:sym typeface="+mn-ea"/>
              </a:rPr>
              <a:t>.</a:t>
            </a:r>
            <a:r>
              <a:rPr lang="en-US" altLang="zh-CN" sz="2800" b="1">
                <a:solidFill>
                  <a:srgbClr val="FF0000"/>
                </a:solidFill>
                <a:sym typeface="+mn-ea"/>
              </a:rPr>
              <a:t>  </a:t>
            </a:r>
            <a:r>
              <a:rPr sz="2800" b="1">
                <a:solidFill>
                  <a:srgbClr val="FF0000"/>
                </a:solidFill>
                <a:sym typeface="+mn-ea"/>
              </a:rPr>
              <a:t>800米</a:t>
            </a:r>
            <a:r>
              <a:rPr lang="zh-CN" sz="2800" b="1">
                <a:solidFill>
                  <a:srgbClr val="FF0000"/>
                </a:solidFill>
                <a:sym typeface="+mn-ea"/>
              </a:rPr>
              <a:t>（女）和</a:t>
            </a:r>
            <a:r>
              <a:rPr sz="2800" b="1">
                <a:solidFill>
                  <a:srgbClr val="FF0000"/>
                </a:solidFill>
                <a:sym typeface="+mn-ea"/>
              </a:rPr>
              <a:t>1000米跑</a:t>
            </a:r>
            <a:r>
              <a:rPr lang="zh-CN" sz="2800" b="1">
                <a:solidFill>
                  <a:srgbClr val="FF0000"/>
                </a:solidFill>
                <a:sym typeface="+mn-ea"/>
              </a:rPr>
              <a:t>（男）</a:t>
            </a:r>
            <a:endParaRPr lang="zh-CN" sz="2800" b="1">
              <a:solidFill>
                <a:srgbClr val="FF0000"/>
              </a:solidFill>
              <a:sym typeface="+mn-ea"/>
            </a:endParaRPr>
          </a:p>
        </p:txBody>
      </p:sp>
      <p:sp>
        <p:nvSpPr>
          <p:cNvPr id="101" name="文本框 100"/>
          <p:cNvSpPr txBox="1"/>
          <p:nvPr/>
        </p:nvSpPr>
        <p:spPr>
          <a:xfrm>
            <a:off x="539115" y="2061210"/>
            <a:ext cx="4691380" cy="3169285"/>
          </a:xfrm>
          <a:prstGeom prst="rect">
            <a:avLst/>
          </a:prstGeom>
          <a:noFill/>
          <a:ln w="9525">
            <a:noFill/>
          </a:ln>
        </p:spPr>
        <p:txBody>
          <a:bodyPr wrap="square">
            <a:spAutoFit/>
          </a:bodyPr>
          <a:p>
            <a:pPr marL="457200" indent="-457200">
              <a:buFont typeface="+mj-ea"/>
              <a:buAutoNum type="circleNumDbPlain"/>
            </a:pPr>
            <a:r>
              <a:rPr lang="zh-CN" altLang="en-US" sz="2000" b="0">
                <a:latin typeface="微软雅黑" panose="020B0503020204020204" charset="-122"/>
                <a:ea typeface="微软雅黑" panose="020B0503020204020204" charset="-122"/>
              </a:rPr>
              <a:t>受试者</a:t>
            </a:r>
            <a:r>
              <a:rPr lang="zh-CN" altLang="en-US" sz="2000">
                <a:latin typeface="微软雅黑" panose="020B0503020204020204" charset="-122"/>
                <a:ea typeface="微软雅黑" panose="020B0503020204020204" charset="-122"/>
                <a:sym typeface="+mn-ea"/>
              </a:rPr>
              <a:t>携</a:t>
            </a:r>
            <a:r>
              <a:rPr lang="en-US" altLang="zh-CN" sz="2000">
                <a:latin typeface="微软雅黑" panose="020B0503020204020204" charset="-122"/>
                <a:ea typeface="微软雅黑" panose="020B0503020204020204" charset="-122"/>
                <a:sym typeface="+mn-ea"/>
              </a:rPr>
              <a:t>”</a:t>
            </a:r>
            <a:r>
              <a:rPr lang="zh-CN" altLang="en-US" sz="2000">
                <a:latin typeface="微软雅黑" panose="020B0503020204020204" charset="-122"/>
                <a:ea typeface="微软雅黑" panose="020B0503020204020204" charset="-122"/>
                <a:sym typeface="+mn-ea"/>
              </a:rPr>
              <a:t>校园卡</a:t>
            </a:r>
            <a:r>
              <a:rPr lang="en-US" altLang="zh-CN" sz="2000">
                <a:latin typeface="微软雅黑" panose="020B0503020204020204" charset="-122"/>
                <a:ea typeface="微软雅黑" panose="020B0503020204020204" charset="-122"/>
                <a:sym typeface="+mn-ea"/>
              </a:rPr>
              <a:t>“</a:t>
            </a:r>
            <a:r>
              <a:rPr lang="zh-CN" altLang="en-US" sz="2000" b="0">
                <a:latin typeface="微软雅黑" panose="020B0503020204020204" charset="-122"/>
                <a:ea typeface="微软雅黑" panose="020B0503020204020204" charset="-122"/>
              </a:rPr>
              <a:t>以班级为单位进行测试，站立式起跑。</a:t>
            </a:r>
            <a:endParaRPr lang="zh-CN" altLang="en-US" sz="2000" b="0">
              <a:latin typeface="微软雅黑" panose="020B0503020204020204" charset="-122"/>
              <a:ea typeface="微软雅黑" panose="020B0503020204020204" charset="-122"/>
            </a:endParaRPr>
          </a:p>
          <a:p>
            <a:pPr marL="457200" indent="-457200">
              <a:buFont typeface="+mj-ea"/>
              <a:buAutoNum type="circleNumDbPlain"/>
            </a:pPr>
            <a:r>
              <a:rPr lang="zh-CN" altLang="en-US" sz="2000" b="0">
                <a:latin typeface="微软雅黑" panose="020B0503020204020204" charset="-122"/>
                <a:ea typeface="微软雅黑" panose="020B0503020204020204" charset="-122"/>
              </a:rPr>
              <a:t>当听到“跑”的口令后开始起跑。当受试者的躯干部到达终点线垂直面时停表。</a:t>
            </a:r>
            <a:endParaRPr lang="zh-CN" altLang="en-US" sz="2000" b="0">
              <a:latin typeface="微软雅黑" panose="020B0503020204020204" charset="-122"/>
              <a:ea typeface="微软雅黑" panose="020B0503020204020204" charset="-122"/>
            </a:endParaRPr>
          </a:p>
          <a:p>
            <a:pPr marL="457200" indent="-457200">
              <a:buFont typeface="+mj-ea"/>
              <a:buAutoNum type="circleNumDbPlain"/>
            </a:pPr>
            <a:r>
              <a:rPr lang="zh-CN" altLang="en-US" sz="2000">
                <a:latin typeface="微软雅黑" panose="020B0503020204020204" charset="-122"/>
                <a:ea typeface="微软雅黑" panose="020B0503020204020204" charset="-122"/>
                <a:sym typeface="+mn-ea"/>
              </a:rPr>
              <a:t>跑完后按名次排队找计时人员刷卡记录成绩；</a:t>
            </a:r>
            <a:endParaRPr lang="zh-CN" altLang="en-US" sz="2000" b="0">
              <a:latin typeface="微软雅黑" panose="020B0503020204020204" charset="-122"/>
              <a:ea typeface="微软雅黑" panose="020B0503020204020204" charset="-122"/>
            </a:endParaRPr>
          </a:p>
          <a:p>
            <a:pPr marL="457200" indent="-457200">
              <a:buFont typeface="+mj-ea"/>
              <a:buAutoNum type="circleNumDbPlain"/>
            </a:pPr>
            <a:r>
              <a:rPr lang="zh-CN" altLang="en-US" sz="2000" b="0">
                <a:latin typeface="微软雅黑" panose="020B0503020204020204" charset="-122"/>
                <a:ea typeface="微软雅黑" panose="020B0503020204020204" charset="-122"/>
              </a:rPr>
              <a:t>以分、秒为单位记录测试成绩，不计小数。</a:t>
            </a:r>
            <a:endParaRPr lang="zh-CN" altLang="en-US" sz="2000" b="0">
              <a:latin typeface="微软雅黑" panose="020B0503020204020204" charset="-122"/>
              <a:ea typeface="微软雅黑" panose="020B0503020204020204" charset="-122"/>
            </a:endParaRPr>
          </a:p>
          <a:p>
            <a:pPr marL="457200" indent="-457200">
              <a:buFont typeface="+mj-ea"/>
              <a:buAutoNum type="circleNumDbPlain"/>
            </a:pPr>
            <a:endParaRPr lang="zh-CN" altLang="en-US" sz="2000" b="0">
              <a:latin typeface="微软雅黑" panose="020B0503020204020204" charset="-122"/>
              <a:ea typeface="微软雅黑" panose="020B0503020204020204" charset="-122"/>
            </a:endParaRPr>
          </a:p>
        </p:txBody>
      </p:sp>
      <p:pic>
        <p:nvPicPr>
          <p:cNvPr id="4" name="图片 4"/>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a:off x="5075555" y="2132965"/>
            <a:ext cx="3743960" cy="28086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13314" name="内容占位符 2"/>
          <p:cNvSpPr>
            <a:spLocks noGrp="1"/>
          </p:cNvSpPr>
          <p:nvPr>
            <p:ph idx="1"/>
          </p:nvPr>
        </p:nvSpPr>
        <p:spPr>
          <a:xfrm>
            <a:off x="375920" y="1417955"/>
            <a:ext cx="8229600" cy="1256030"/>
          </a:xfrm>
        </p:spPr>
        <p:txBody>
          <a:bodyPr anchor="t" anchorCtr="0"/>
          <a:p>
            <a:pPr marL="514350" indent="-514350" latinLnBrk="0">
              <a:lnSpc>
                <a:spcPct val="150000"/>
              </a:lnSpc>
              <a:spcBef>
                <a:spcPts val="0"/>
              </a:spcBef>
              <a:spcAft>
                <a:spcPts val="600"/>
              </a:spcAft>
              <a:buAutoNum type="arabicPeriod"/>
            </a:pPr>
            <a:r>
              <a:rPr lang="zh-CN" altLang="en-US" sz="2000">
                <a:latin typeface="微软雅黑" panose="020B0503020204020204" charset="-122"/>
                <a:ea typeface="微软雅黑" panose="020B0503020204020204" charset="-122"/>
              </a:rPr>
              <a:t>刷校园卡测试，安全第一！！！！！！</a:t>
            </a:r>
            <a:endParaRPr lang="zh-CN" altLang="en-US" sz="2000">
              <a:latin typeface="微软雅黑" panose="020B0503020204020204" charset="-122"/>
              <a:ea typeface="微软雅黑" panose="020B0503020204020204" charset="-122"/>
            </a:endParaRPr>
          </a:p>
          <a:p>
            <a:pPr marL="514350" indent="-514350" latinLnBrk="0">
              <a:lnSpc>
                <a:spcPct val="150000"/>
              </a:lnSpc>
              <a:spcBef>
                <a:spcPts val="0"/>
              </a:spcBef>
              <a:spcAft>
                <a:spcPts val="600"/>
              </a:spcAft>
              <a:buAutoNum type="arabicPeriod"/>
            </a:pPr>
            <a:r>
              <a:rPr lang="zh-CN" altLang="en-US" sz="2000">
                <a:latin typeface="微软雅黑" panose="020B0503020204020204" charset="-122"/>
                <a:ea typeface="微软雅黑" panose="020B0503020204020204" charset="-122"/>
              </a:rPr>
              <a:t>新补办的校园卡在测试前需绑卡，绑卡流程如下：</a:t>
            </a:r>
            <a:endParaRPr lang="zh-CN" altLang="en-US" sz="2000">
              <a:latin typeface="微软雅黑" panose="020B0503020204020204" charset="-122"/>
              <a:ea typeface="微软雅黑" panose="020B0503020204020204" charset="-122"/>
            </a:endParaRPr>
          </a:p>
          <a:p>
            <a:pPr marL="0" indent="0" latinLnBrk="0">
              <a:lnSpc>
                <a:spcPct val="150000"/>
              </a:lnSpc>
              <a:spcBef>
                <a:spcPts val="0"/>
              </a:spcBef>
              <a:spcAft>
                <a:spcPts val="600"/>
              </a:spcAft>
              <a:buNone/>
            </a:pPr>
            <a:r>
              <a:rPr lang="zh-CN" altLang="en-US" sz="2000">
                <a:latin typeface="黑体" panose="02010609060101010101" pitchFamily="49" charset="-122"/>
                <a:ea typeface="黑体" panose="02010609060101010101" pitchFamily="49" charset="-122"/>
              </a:rPr>
              <a:t>   </a:t>
            </a:r>
            <a:r>
              <a:rPr lang="zh-CN" altLang="en-US" sz="1400">
                <a:latin typeface="黑体" panose="02010609060101010101" pitchFamily="49" charset="-122"/>
                <a:ea typeface="黑体" panose="02010609060101010101" pitchFamily="49" charset="-122"/>
              </a:rPr>
              <a:t> </a:t>
            </a:r>
            <a:endParaRPr lang="zh-CN" altLang="en-US" sz="2000">
              <a:latin typeface="黑体" panose="02010609060101010101" pitchFamily="49" charset="-122"/>
              <a:ea typeface="黑体" panose="02010609060101010101" pitchFamily="49" charset="-122"/>
            </a:endParaRPr>
          </a:p>
          <a:p>
            <a:pPr marL="514350" indent="-514350" latinLnBrk="0">
              <a:lnSpc>
                <a:spcPct val="150000"/>
              </a:lnSpc>
              <a:spcBef>
                <a:spcPts val="0"/>
              </a:spcBef>
              <a:spcAft>
                <a:spcPts val="600"/>
              </a:spcAft>
              <a:buAutoNum type="arabicPeriod"/>
            </a:pPr>
            <a:endParaRPr lang="zh-CN" altLang="en-US" sz="2000">
              <a:latin typeface="黑体" panose="02010609060101010101" pitchFamily="49" charset="-122"/>
              <a:ea typeface="黑体" panose="02010609060101010101" pitchFamily="49" charset="-122"/>
            </a:endParaRPr>
          </a:p>
          <a:p>
            <a:pPr marL="514350" indent="-514350" latinLnBrk="0">
              <a:lnSpc>
                <a:spcPct val="150000"/>
              </a:lnSpc>
              <a:spcBef>
                <a:spcPts val="0"/>
              </a:spcBef>
              <a:spcAft>
                <a:spcPts val="600"/>
              </a:spcAft>
              <a:buAutoNum type="arabicPeriod"/>
            </a:pPr>
            <a:endParaRPr lang="zh-CN" altLang="en-US" sz="2000">
              <a:latin typeface="黑体" panose="02010609060101010101" pitchFamily="49" charset="-122"/>
              <a:ea typeface="黑体" panose="02010609060101010101" pitchFamily="49" charset="-122"/>
            </a:endParaRPr>
          </a:p>
          <a:p>
            <a:pPr marL="514350" indent="-514350" latinLnBrk="0">
              <a:lnSpc>
                <a:spcPct val="150000"/>
              </a:lnSpc>
              <a:spcBef>
                <a:spcPts val="0"/>
              </a:spcBef>
              <a:spcAft>
                <a:spcPts val="600"/>
              </a:spcAft>
              <a:buAutoNum type="arabicPeriod"/>
            </a:pPr>
            <a:endParaRPr lang="zh-CN" altLang="en-US" sz="2000">
              <a:latin typeface="黑体" panose="02010609060101010101" pitchFamily="49" charset="-122"/>
              <a:ea typeface="黑体" panose="02010609060101010101" pitchFamily="49" charset="-122"/>
            </a:endParaRPr>
          </a:p>
          <a:p>
            <a:pPr marL="0" indent="0">
              <a:buNone/>
            </a:pPr>
            <a:endParaRPr lang="zh-CN" altLang="en-US" sz="2000">
              <a:latin typeface="黑体" panose="02010609060101010101" pitchFamily="49" charset="-122"/>
              <a:ea typeface="黑体" panose="02010609060101010101" pitchFamily="49" charset="-122"/>
            </a:endParaRPr>
          </a:p>
        </p:txBody>
      </p:sp>
      <p:grpSp>
        <p:nvGrpSpPr>
          <p:cNvPr id="47" name="组合 46"/>
          <p:cNvGrpSpPr/>
          <p:nvPr/>
        </p:nvGrpSpPr>
        <p:grpSpPr>
          <a:xfrm>
            <a:off x="161370" y="867900"/>
            <a:ext cx="4449766" cy="521970"/>
            <a:chOff x="1693870" y="5357985"/>
            <a:chExt cx="4449766" cy="521970"/>
          </a:xfrm>
          <a:solidFill>
            <a:schemeClr val="accent1"/>
          </a:solidFill>
        </p:grpSpPr>
        <p:grpSp>
          <p:nvGrpSpPr>
            <p:cNvPr id="37" name="组合 36"/>
            <p:cNvGrpSpPr/>
            <p:nvPr/>
          </p:nvGrpSpPr>
          <p:grpSpPr>
            <a:xfrm>
              <a:off x="1693870" y="5549918"/>
              <a:ext cx="357188" cy="214313"/>
              <a:chOff x="8715375" y="3143250"/>
              <a:chExt cx="357188" cy="214313"/>
            </a:xfrm>
            <a:grpFill/>
          </p:grpSpPr>
          <p:sp>
            <p:nvSpPr>
              <p:cNvPr id="38" name="燕尾形 37"/>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9" name="燕尾形 38"/>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40" name="燕尾形 39"/>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sp>
          <p:nvSpPr>
            <p:cNvPr id="42" name="TextBox 3"/>
            <p:cNvSpPr txBox="1">
              <a:spLocks noChangeArrowheads="1"/>
            </p:cNvSpPr>
            <p:nvPr/>
          </p:nvSpPr>
          <p:spPr bwMode="auto">
            <a:xfrm>
              <a:off x="2265374" y="5357985"/>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en-US" altLang="zh-CN" sz="2800" b="1" dirty="0">
                  <a:solidFill>
                    <a:schemeClr val="bg1"/>
                  </a:solidFill>
                </a:rPr>
                <a:t> </a:t>
              </a:r>
              <a:r>
                <a:rPr lang="zh-CN" sz="2800" b="1" dirty="0" smtClean="0">
                  <a:solidFill>
                    <a:schemeClr val="bg1"/>
                  </a:solidFill>
                </a:rPr>
                <a:t>五、注意要点</a:t>
              </a:r>
              <a:endParaRPr lang="zh-CN" dirty="0"/>
            </a:p>
          </p:txBody>
        </p:sp>
      </p:grpSp>
      <p:sp>
        <p:nvSpPr>
          <p:cNvPr id="12292" name="文本框 5"/>
          <p:cNvSpPr txBox="1"/>
          <p:nvPr/>
        </p:nvSpPr>
        <p:spPr>
          <a:xfrm>
            <a:off x="1288415" y="2673985"/>
            <a:ext cx="2767330" cy="1383665"/>
          </a:xfrm>
          <a:prstGeom prst="rect">
            <a:avLst/>
          </a:prstGeom>
          <a:solidFill>
            <a:schemeClr val="bg2">
              <a:lumMod val="90000"/>
            </a:schemeClr>
          </a:solidFill>
          <a:ln w="9525">
            <a:solidFill>
              <a:schemeClr val="tx1"/>
            </a:solidFill>
          </a:ln>
        </p:spPr>
        <p:txBody>
          <a:bodyPr wrap="square" anchor="t" anchorCtr="0">
            <a:spAutoFit/>
          </a:bodyPr>
          <a:p>
            <a:pPr marL="0" indent="0" eaLnBrk="1" latinLnBrk="0" hangingPunct="1">
              <a:lnSpc>
                <a:spcPct val="150000"/>
              </a:lnSpc>
              <a:spcAft>
                <a:spcPts val="1200"/>
              </a:spcAft>
              <a:buFont typeface="Arial" panose="020B0604020202020204" pitchFamily="34" charset="0"/>
              <a:buNone/>
            </a:pPr>
            <a:r>
              <a:rPr lang="zh-CN" altLang="en-US" sz="1400">
                <a:latin typeface="微软雅黑" panose="020B0503020204020204" charset="-122"/>
                <a:ea typeface="微软雅黑" panose="020B0503020204020204" charset="-122"/>
              </a:rPr>
              <a:t>（</a:t>
            </a:r>
            <a:r>
              <a:rPr lang="en-US" altLang="zh-CN" sz="1400">
                <a:latin typeface="微软雅黑" panose="020B0503020204020204" charset="-122"/>
                <a:ea typeface="微软雅黑" panose="020B0503020204020204" charset="-122"/>
              </a:rPr>
              <a:t>1</a:t>
            </a:r>
            <a:r>
              <a:rPr lang="zh-CN" altLang="en-US" sz="1400">
                <a:latin typeface="微软雅黑" panose="020B0503020204020204" charset="-122"/>
                <a:ea typeface="微软雅黑" panose="020B0503020204020204" charset="-122"/>
              </a:rPr>
              <a:t>）准备一部带有NFC功能的手机（需使用非苹果手机，基于个人信息保密原因），并打开NFC功能，如图1。</a:t>
            </a:r>
            <a:endParaRPr lang="zh-CN" altLang="en-US" sz="1400">
              <a:latin typeface="微软雅黑" panose="020B0503020204020204" charset="-122"/>
              <a:ea typeface="微软雅黑" panose="020B0503020204020204" charset="-122"/>
            </a:endParaRPr>
          </a:p>
        </p:txBody>
      </p:sp>
      <p:pic>
        <p:nvPicPr>
          <p:cNvPr id="2" name="图片 -2147482624"/>
          <p:cNvPicPr>
            <a:picLocks noChangeAspect="1"/>
          </p:cNvPicPr>
          <p:nvPr/>
        </p:nvPicPr>
        <p:blipFill>
          <a:blip r:embed="rId2"/>
          <a:stretch>
            <a:fillRect/>
          </a:stretch>
        </p:blipFill>
        <p:spPr>
          <a:xfrm>
            <a:off x="1259840" y="4077335"/>
            <a:ext cx="2767330" cy="1600200"/>
          </a:xfrm>
          <a:prstGeom prst="rect">
            <a:avLst/>
          </a:prstGeom>
          <a:noFill/>
          <a:ln w="9525">
            <a:noFill/>
          </a:ln>
        </p:spPr>
      </p:pic>
      <p:pic>
        <p:nvPicPr>
          <p:cNvPr id="3" name="图片 3" descr="mmexport1647858994292"/>
          <p:cNvPicPr>
            <a:picLocks noChangeAspect="1"/>
          </p:cNvPicPr>
          <p:nvPr/>
        </p:nvPicPr>
        <p:blipFill>
          <a:blip r:embed="rId3"/>
          <a:stretch>
            <a:fillRect/>
          </a:stretch>
        </p:blipFill>
        <p:spPr>
          <a:xfrm>
            <a:off x="5691505" y="3709035"/>
            <a:ext cx="1797050" cy="2020570"/>
          </a:xfrm>
          <a:prstGeom prst="rect">
            <a:avLst/>
          </a:prstGeom>
          <a:noFill/>
          <a:ln w="9525">
            <a:noFill/>
          </a:ln>
        </p:spPr>
      </p:pic>
      <p:sp>
        <p:nvSpPr>
          <p:cNvPr id="10" name="文本框 5"/>
          <p:cNvSpPr txBox="1"/>
          <p:nvPr/>
        </p:nvSpPr>
        <p:spPr>
          <a:xfrm>
            <a:off x="5206365" y="2673985"/>
            <a:ext cx="2767330" cy="1060450"/>
          </a:xfrm>
          <a:prstGeom prst="rect">
            <a:avLst/>
          </a:prstGeom>
          <a:solidFill>
            <a:schemeClr val="bg2">
              <a:lumMod val="90000"/>
            </a:schemeClr>
          </a:solidFill>
          <a:ln w="9525">
            <a:solidFill>
              <a:schemeClr val="tx1"/>
            </a:solidFill>
          </a:ln>
        </p:spPr>
        <p:txBody>
          <a:bodyPr wrap="square" anchor="t" anchorCtr="0">
            <a:spAutoFit/>
          </a:bodyPr>
          <a:p>
            <a:pPr marL="0" indent="0" eaLnBrk="1" latinLnBrk="0" hangingPunct="1">
              <a:lnSpc>
                <a:spcPct val="150000"/>
              </a:lnSpc>
              <a:spcAft>
                <a:spcPts val="1200"/>
              </a:spcAft>
              <a:buFont typeface="Arial" panose="020B0604020202020204" pitchFamily="34" charset="0"/>
              <a:buNone/>
            </a:pPr>
            <a:r>
              <a:rPr lang="zh-CN" altLang="en-US" sz="1400">
                <a:latin typeface="微软雅黑" panose="020B0503020204020204" charset="-122"/>
                <a:ea typeface="微软雅黑" panose="020B0503020204020204" charset="-122"/>
              </a:rPr>
              <a:t>（</a:t>
            </a:r>
            <a:r>
              <a:rPr lang="en-US" altLang="zh-CN" sz="1400">
                <a:latin typeface="微软雅黑" panose="020B0503020204020204" charset="-122"/>
                <a:ea typeface="微软雅黑" panose="020B0503020204020204" charset="-122"/>
              </a:rPr>
              <a:t>2</a:t>
            </a:r>
            <a:r>
              <a:rPr lang="zh-CN" altLang="en-US" sz="1400">
                <a:latin typeface="微软雅黑" panose="020B0503020204020204" charset="-122"/>
                <a:ea typeface="微软雅黑" panose="020B0503020204020204" charset="-122"/>
              </a:rPr>
              <a:t>）用手机浏览器扫描以下二维码下载绑卡软件（体U助手）并安装。</a:t>
            </a:r>
            <a:endParaRPr lang="zh-CN" altLang="en-US" sz="1400">
              <a:latin typeface="微软雅黑" panose="020B0503020204020204" charset="-122"/>
              <a:ea typeface="微软雅黑" panose="020B0503020204020204" charset="-122"/>
            </a:endParaRPr>
          </a:p>
        </p:txBody>
      </p:sp>
      <p:sp>
        <p:nvSpPr>
          <p:cNvPr id="100" name="文本框 99"/>
          <p:cNvSpPr txBox="1"/>
          <p:nvPr/>
        </p:nvSpPr>
        <p:spPr>
          <a:xfrm>
            <a:off x="2242820" y="5805805"/>
            <a:ext cx="857885" cy="275590"/>
          </a:xfrm>
          <a:prstGeom prst="rect">
            <a:avLst/>
          </a:prstGeom>
          <a:noFill/>
          <a:ln w="9525">
            <a:noFill/>
          </a:ln>
        </p:spPr>
        <p:txBody>
          <a:bodyPr wrap="square">
            <a:spAutoFit/>
          </a:bodyPr>
          <a:p>
            <a:pPr marL="0" indent="0" algn="ctr"/>
            <a:r>
              <a:rPr lang="zh-CN" sz="1200" b="0">
                <a:latin typeface="微软雅黑" panose="020B0503020204020204" charset="-122"/>
                <a:ea typeface="微软雅黑" panose="020B0503020204020204" charset="-122"/>
                <a:cs typeface="微软雅黑" panose="020B0503020204020204" charset="-122"/>
              </a:rPr>
              <a:t>图</a:t>
            </a:r>
            <a:r>
              <a:rPr lang="en-US" sz="1200" b="0">
                <a:latin typeface="微软雅黑" panose="020B0503020204020204" charset="-122"/>
                <a:ea typeface="微软雅黑" panose="020B0503020204020204" charset="-122"/>
                <a:cs typeface="微软雅黑" panose="020B0503020204020204" charset="-122"/>
              </a:rPr>
              <a:t>1</a:t>
            </a:r>
            <a:endParaRPr lang="en-US" altLang="en-US" sz="1200" b="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152515" y="5655310"/>
            <a:ext cx="857885" cy="275590"/>
          </a:xfrm>
          <a:prstGeom prst="rect">
            <a:avLst/>
          </a:prstGeom>
          <a:noFill/>
          <a:ln w="9525">
            <a:noFill/>
          </a:ln>
        </p:spPr>
        <p:txBody>
          <a:bodyPr wrap="square">
            <a:spAutoFit/>
          </a:bodyPr>
          <a:p>
            <a:pPr marL="0" indent="0" algn="ctr"/>
            <a:r>
              <a:rPr lang="zh-CN" sz="1200" b="0">
                <a:latin typeface="微软雅黑" panose="020B0503020204020204" charset="-122"/>
                <a:ea typeface="微软雅黑" panose="020B0503020204020204" charset="-122"/>
                <a:cs typeface="微软雅黑" panose="020B0503020204020204" charset="-122"/>
              </a:rPr>
              <a:t>图</a:t>
            </a:r>
            <a:r>
              <a:rPr lang="en-US" sz="1200" b="0">
                <a:latin typeface="微软雅黑" panose="020B0503020204020204" charset="-122"/>
                <a:ea typeface="微软雅黑" panose="020B0503020204020204" charset="-122"/>
                <a:cs typeface="微软雅黑" panose="020B0503020204020204" charset="-122"/>
              </a:rPr>
              <a:t>2</a:t>
            </a:r>
            <a:endParaRPr lang="en-US" altLang="en-US" sz="12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6" name="文本框 5"/>
          <p:cNvSpPr txBox="1"/>
          <p:nvPr/>
        </p:nvSpPr>
        <p:spPr>
          <a:xfrm>
            <a:off x="389890" y="1967865"/>
            <a:ext cx="3566795" cy="1706880"/>
          </a:xfrm>
          <a:prstGeom prst="rect">
            <a:avLst/>
          </a:prstGeom>
          <a:solidFill>
            <a:schemeClr val="bg2">
              <a:lumMod val="90000"/>
            </a:schemeClr>
          </a:solidFill>
          <a:ln w="9525">
            <a:solidFill>
              <a:schemeClr val="tx1"/>
            </a:solidFill>
          </a:ln>
        </p:spPr>
        <p:txBody>
          <a:bodyPr wrap="square" anchor="t" anchorCtr="0">
            <a:spAutoFit/>
          </a:bodyPr>
          <a:p>
            <a:pPr marL="0" indent="0" eaLnBrk="1" latinLnBrk="0" hangingPunct="1">
              <a:lnSpc>
                <a:spcPct val="150000"/>
              </a:lnSpc>
              <a:spcAft>
                <a:spcPts val="1200"/>
              </a:spcAft>
              <a:buFont typeface="Arial" panose="020B0604020202020204" pitchFamily="34" charset="0"/>
              <a:buNone/>
            </a:pPr>
            <a:r>
              <a:rPr lang="zh-CN" altLang="en-US" sz="1400">
                <a:latin typeface="微软雅黑" panose="020B0503020204020204" charset="-122"/>
                <a:ea typeface="微软雅黑" panose="020B0503020204020204" charset="-122"/>
              </a:rPr>
              <a:t>（</a:t>
            </a:r>
            <a:r>
              <a:rPr lang="en-US" altLang="zh-CN" sz="1400">
                <a:latin typeface="微软雅黑" panose="020B0503020204020204" charset="-122"/>
                <a:ea typeface="微软雅黑" panose="020B0503020204020204" charset="-122"/>
              </a:rPr>
              <a:t>3</a:t>
            </a:r>
            <a:r>
              <a:rPr lang="zh-CN" altLang="en-US" sz="1400">
                <a:latin typeface="微软雅黑" panose="020B0503020204020204" charset="-122"/>
                <a:ea typeface="微软雅黑" panose="020B0503020204020204" charset="-122"/>
              </a:rPr>
              <a:t>）连接校园网，打开体U助手软件，点自助绑卡，输入学号，密码是身份证后六位（x用小写），之后将校园卡放置手机背面进行绑卡，成功后点确定即可（如图3、4、5、6、7）。</a:t>
            </a:r>
            <a:endParaRPr lang="zh-CN" altLang="en-US" sz="1400">
              <a:latin typeface="微软雅黑" panose="020B0503020204020204" charset="-122"/>
              <a:ea typeface="微软雅黑" panose="020B0503020204020204" charset="-122"/>
            </a:endParaRPr>
          </a:p>
        </p:txBody>
      </p:sp>
      <p:pic>
        <p:nvPicPr>
          <p:cNvPr id="2" name="图片 4"/>
          <p:cNvPicPr>
            <a:picLocks noChangeAspect="1"/>
          </p:cNvPicPr>
          <p:nvPr/>
        </p:nvPicPr>
        <p:blipFill>
          <a:blip r:embed="rId2"/>
          <a:stretch>
            <a:fillRect/>
          </a:stretch>
        </p:blipFill>
        <p:spPr>
          <a:xfrm>
            <a:off x="4290695" y="941705"/>
            <a:ext cx="3951605" cy="2018665"/>
          </a:xfrm>
          <a:prstGeom prst="rect">
            <a:avLst/>
          </a:prstGeom>
          <a:noFill/>
          <a:ln w="9525">
            <a:noFill/>
          </a:ln>
        </p:spPr>
      </p:pic>
      <p:pic>
        <p:nvPicPr>
          <p:cNvPr id="3" name="图片 5"/>
          <p:cNvPicPr>
            <a:picLocks noChangeAspect="1"/>
          </p:cNvPicPr>
          <p:nvPr/>
        </p:nvPicPr>
        <p:blipFill>
          <a:blip r:embed="rId3"/>
          <a:stretch>
            <a:fillRect/>
          </a:stretch>
        </p:blipFill>
        <p:spPr>
          <a:xfrm>
            <a:off x="4290695" y="3349625"/>
            <a:ext cx="3971925" cy="2079625"/>
          </a:xfrm>
          <a:prstGeom prst="rect">
            <a:avLst/>
          </a:prstGeom>
          <a:noFill/>
          <a:ln w="9525">
            <a:noFill/>
          </a:ln>
        </p:spPr>
      </p:pic>
      <p:sp>
        <p:nvSpPr>
          <p:cNvPr id="100" name="文本框 99"/>
          <p:cNvSpPr txBox="1"/>
          <p:nvPr/>
        </p:nvSpPr>
        <p:spPr>
          <a:xfrm>
            <a:off x="5847715" y="5531485"/>
            <a:ext cx="857885" cy="275590"/>
          </a:xfrm>
          <a:prstGeom prst="rect">
            <a:avLst/>
          </a:prstGeom>
          <a:noFill/>
          <a:ln w="9525">
            <a:noFill/>
          </a:ln>
        </p:spPr>
        <p:txBody>
          <a:bodyPr wrap="square">
            <a:spAutoFit/>
          </a:bodyPr>
          <a:p>
            <a:pPr marL="0" indent="0" algn="ctr"/>
            <a:r>
              <a:rPr lang="zh-CN" sz="1200" b="0">
                <a:latin typeface="微软雅黑" panose="020B0503020204020204" charset="-122"/>
                <a:ea typeface="微软雅黑" panose="020B0503020204020204" charset="-122"/>
                <a:cs typeface="微软雅黑" panose="020B0503020204020204" charset="-122"/>
              </a:rPr>
              <a:t>图</a:t>
            </a:r>
            <a:r>
              <a:rPr lang="en-US" altLang="zh-CN" sz="1200" b="0">
                <a:latin typeface="微软雅黑" panose="020B0503020204020204" charset="-122"/>
                <a:ea typeface="微软雅黑" panose="020B0503020204020204" charset="-122"/>
                <a:cs typeface="微软雅黑" panose="020B0503020204020204" charset="-122"/>
              </a:rPr>
              <a:t>4</a:t>
            </a:r>
            <a:endParaRPr lang="en-US" altLang="zh-CN" sz="1200" b="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5837555" y="2960370"/>
            <a:ext cx="857885" cy="275590"/>
          </a:xfrm>
          <a:prstGeom prst="rect">
            <a:avLst/>
          </a:prstGeom>
          <a:noFill/>
          <a:ln w="9525">
            <a:noFill/>
          </a:ln>
        </p:spPr>
        <p:txBody>
          <a:bodyPr wrap="square">
            <a:spAutoFit/>
          </a:bodyPr>
          <a:p>
            <a:pPr marL="0" indent="0" algn="ctr"/>
            <a:r>
              <a:rPr lang="zh-CN" sz="1200" b="0">
                <a:latin typeface="微软雅黑" panose="020B0503020204020204" charset="-122"/>
                <a:ea typeface="微软雅黑" panose="020B0503020204020204" charset="-122"/>
                <a:cs typeface="微软雅黑" panose="020B0503020204020204" charset="-122"/>
              </a:rPr>
              <a:t>图</a:t>
            </a:r>
            <a:r>
              <a:rPr lang="en-US" altLang="zh-CN" sz="1200" b="0">
                <a:latin typeface="微软雅黑" panose="020B0503020204020204" charset="-122"/>
                <a:ea typeface="微软雅黑" panose="020B0503020204020204" charset="-122"/>
                <a:cs typeface="微软雅黑" panose="020B0503020204020204" charset="-122"/>
              </a:rPr>
              <a:t>3</a:t>
            </a:r>
            <a:endParaRPr lang="en-US" altLang="zh-CN" sz="12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pic>
        <p:nvPicPr>
          <p:cNvPr id="2" name="图片 6"/>
          <p:cNvPicPr>
            <a:picLocks noChangeAspect="1"/>
          </p:cNvPicPr>
          <p:nvPr/>
        </p:nvPicPr>
        <p:blipFill>
          <a:blip r:embed="rId2"/>
          <a:stretch>
            <a:fillRect/>
          </a:stretch>
        </p:blipFill>
        <p:spPr>
          <a:xfrm>
            <a:off x="139700" y="969010"/>
            <a:ext cx="2926715" cy="1895475"/>
          </a:xfrm>
          <a:prstGeom prst="rect">
            <a:avLst/>
          </a:prstGeom>
          <a:noFill/>
          <a:ln w="9525">
            <a:noFill/>
          </a:ln>
        </p:spPr>
      </p:pic>
      <p:pic>
        <p:nvPicPr>
          <p:cNvPr id="3" name="图片 -2147482596"/>
          <p:cNvPicPr>
            <a:picLocks noChangeAspect="1"/>
          </p:cNvPicPr>
          <p:nvPr/>
        </p:nvPicPr>
        <p:blipFill>
          <a:blip r:embed="rId3"/>
          <a:stretch>
            <a:fillRect/>
          </a:stretch>
        </p:blipFill>
        <p:spPr>
          <a:xfrm>
            <a:off x="6095365" y="969010"/>
            <a:ext cx="2927350" cy="1651000"/>
          </a:xfrm>
          <a:prstGeom prst="rect">
            <a:avLst/>
          </a:prstGeom>
          <a:noFill/>
          <a:ln w="9525">
            <a:noFill/>
          </a:ln>
        </p:spPr>
      </p:pic>
      <p:pic>
        <p:nvPicPr>
          <p:cNvPr id="4" name="图片 13"/>
          <p:cNvPicPr>
            <a:picLocks noChangeAspect="1"/>
          </p:cNvPicPr>
          <p:nvPr/>
        </p:nvPicPr>
        <p:blipFill>
          <a:blip r:embed="rId4"/>
          <a:stretch>
            <a:fillRect/>
          </a:stretch>
        </p:blipFill>
        <p:spPr>
          <a:xfrm>
            <a:off x="3108325" y="969010"/>
            <a:ext cx="2927985" cy="4141470"/>
          </a:xfrm>
          <a:prstGeom prst="rect">
            <a:avLst/>
          </a:prstGeom>
          <a:noFill/>
          <a:ln w="9525">
            <a:noFill/>
          </a:ln>
        </p:spPr>
      </p:pic>
      <p:sp>
        <p:nvSpPr>
          <p:cNvPr id="100" name="文本框 99"/>
          <p:cNvSpPr txBox="1"/>
          <p:nvPr/>
        </p:nvSpPr>
        <p:spPr>
          <a:xfrm>
            <a:off x="7129780" y="2720975"/>
            <a:ext cx="857885" cy="275590"/>
          </a:xfrm>
          <a:prstGeom prst="rect">
            <a:avLst/>
          </a:prstGeom>
          <a:noFill/>
          <a:ln w="9525">
            <a:noFill/>
          </a:ln>
        </p:spPr>
        <p:txBody>
          <a:bodyPr wrap="square">
            <a:spAutoFit/>
          </a:bodyPr>
          <a:p>
            <a:pPr marL="0" indent="0" algn="ctr"/>
            <a:r>
              <a:rPr lang="zh-CN" sz="1200" b="0">
                <a:latin typeface="微软雅黑" panose="020B0503020204020204" charset="-122"/>
                <a:ea typeface="微软雅黑" panose="020B0503020204020204" charset="-122"/>
                <a:cs typeface="微软雅黑" panose="020B0503020204020204" charset="-122"/>
              </a:rPr>
              <a:t>图</a:t>
            </a:r>
            <a:r>
              <a:rPr lang="en-US" altLang="zh-CN" sz="1200" b="0">
                <a:latin typeface="微软雅黑" panose="020B0503020204020204" charset="-122"/>
                <a:ea typeface="微软雅黑" panose="020B0503020204020204" charset="-122"/>
                <a:cs typeface="微软雅黑" panose="020B0503020204020204" charset="-122"/>
              </a:rPr>
              <a:t>7</a:t>
            </a:r>
            <a:endParaRPr lang="en-US" altLang="zh-CN" sz="1200" b="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109720" y="5110480"/>
            <a:ext cx="857885" cy="275590"/>
          </a:xfrm>
          <a:prstGeom prst="rect">
            <a:avLst/>
          </a:prstGeom>
          <a:noFill/>
          <a:ln w="9525">
            <a:noFill/>
          </a:ln>
        </p:spPr>
        <p:txBody>
          <a:bodyPr wrap="square">
            <a:spAutoFit/>
          </a:bodyPr>
          <a:p>
            <a:pPr marL="0" indent="0" algn="ctr"/>
            <a:r>
              <a:rPr lang="zh-CN" sz="1200" b="0">
                <a:latin typeface="微软雅黑" panose="020B0503020204020204" charset="-122"/>
                <a:ea typeface="微软雅黑" panose="020B0503020204020204" charset="-122"/>
                <a:cs typeface="微软雅黑" panose="020B0503020204020204" charset="-122"/>
              </a:rPr>
              <a:t>图</a:t>
            </a:r>
            <a:r>
              <a:rPr lang="en-US" altLang="zh-CN" sz="1200" b="0">
                <a:latin typeface="微软雅黑" panose="020B0503020204020204" charset="-122"/>
                <a:ea typeface="微软雅黑" panose="020B0503020204020204" charset="-122"/>
                <a:cs typeface="微软雅黑" panose="020B0503020204020204" charset="-122"/>
              </a:rPr>
              <a:t>6</a:t>
            </a:r>
            <a:endParaRPr lang="en-US" altLang="zh-CN" sz="1200" b="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174115" y="2792730"/>
            <a:ext cx="857885" cy="275590"/>
          </a:xfrm>
          <a:prstGeom prst="rect">
            <a:avLst/>
          </a:prstGeom>
          <a:noFill/>
          <a:ln w="9525">
            <a:noFill/>
          </a:ln>
        </p:spPr>
        <p:txBody>
          <a:bodyPr wrap="square">
            <a:spAutoFit/>
          </a:bodyPr>
          <a:p>
            <a:pPr marL="0" indent="0" algn="ctr"/>
            <a:r>
              <a:rPr lang="zh-CN" sz="1200" b="0">
                <a:latin typeface="微软雅黑" panose="020B0503020204020204" charset="-122"/>
                <a:ea typeface="微软雅黑" panose="020B0503020204020204" charset="-122"/>
                <a:cs typeface="微软雅黑" panose="020B0503020204020204" charset="-122"/>
              </a:rPr>
              <a:t>图</a:t>
            </a:r>
            <a:r>
              <a:rPr lang="en-US" altLang="zh-CN" sz="1200" b="0">
                <a:latin typeface="微软雅黑" panose="020B0503020204020204" charset="-122"/>
                <a:ea typeface="微软雅黑" panose="020B0503020204020204" charset="-122"/>
                <a:cs typeface="微软雅黑" panose="020B0503020204020204" charset="-122"/>
              </a:rPr>
              <a:t>5</a:t>
            </a:r>
            <a:endParaRPr lang="en-US" altLang="zh-CN" sz="12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14337" name="文本框 4"/>
          <p:cNvSpPr txBox="1"/>
          <p:nvPr/>
        </p:nvSpPr>
        <p:spPr>
          <a:xfrm>
            <a:off x="233045" y="2164715"/>
            <a:ext cx="8587740" cy="3476625"/>
          </a:xfrm>
          <a:prstGeom prst="rect">
            <a:avLst/>
          </a:prstGeom>
          <a:noFill/>
          <a:ln w="9525">
            <a:noFill/>
          </a:ln>
        </p:spPr>
        <p:txBody>
          <a:bodyPr wrap="square" anchor="t" anchorCtr="0">
            <a:spAutoFit/>
          </a:bodyPr>
          <a:p>
            <a:pPr marL="457200" indent="-457200" eaLnBrk="1" latinLnBrk="0" hangingPunct="1">
              <a:lnSpc>
                <a:spcPct val="100000"/>
              </a:lnSpc>
              <a:spcBef>
                <a:spcPts val="0"/>
              </a:spcBef>
              <a:spcAft>
                <a:spcPts val="2400"/>
              </a:spcAft>
              <a:buFont typeface="+mj-ea"/>
              <a:buAutoNum type="circleNumDbPlain"/>
            </a:pPr>
            <a:r>
              <a:rPr lang="zh-CN" altLang="en-US" sz="2000">
                <a:latin typeface="微软雅黑" panose="020B0503020204020204" charset="-122"/>
                <a:ea typeface="微软雅黑" panose="020B0503020204020204" charset="-122"/>
                <a:cs typeface="微软雅黑" panose="020B0503020204020204" charset="-122"/>
                <a:sym typeface="+mn-ea"/>
              </a:rPr>
              <a:t>新补办的校园卡都必须绑卡；</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457200" indent="-457200" eaLnBrk="1" latinLnBrk="0" hangingPunct="1">
              <a:lnSpc>
                <a:spcPct val="100000"/>
              </a:lnSpc>
              <a:spcBef>
                <a:spcPts val="0"/>
              </a:spcBef>
              <a:spcAft>
                <a:spcPts val="2400"/>
              </a:spcAft>
              <a:buFont typeface="+mj-ea"/>
              <a:buAutoNum type="circleNumDbPlain"/>
            </a:pPr>
            <a:r>
              <a:rPr lang="zh-CN" altLang="en-US" sz="2000">
                <a:latin typeface="微软雅黑" panose="020B0503020204020204" charset="-122"/>
                <a:ea typeface="微软雅黑" panose="020B0503020204020204" charset="-122"/>
                <a:cs typeface="微软雅黑" panose="020B0503020204020204" charset="-122"/>
                <a:sym typeface="+mn-ea"/>
              </a:rPr>
              <a:t>要使用非苹果手机，</a:t>
            </a:r>
            <a:r>
              <a:rPr lang="zh-CN" altLang="en-US" sz="2000">
                <a:latin typeface="微软雅黑" panose="020B0503020204020204" charset="-122"/>
                <a:ea typeface="微软雅黑" panose="020B0503020204020204" charset="-122"/>
                <a:sym typeface="+mn-ea"/>
              </a:rPr>
              <a:t>基于个人信息保密原因</a:t>
            </a:r>
            <a:r>
              <a:rPr lang="zh-CN" altLang="en-US" sz="2000">
                <a:latin typeface="微软雅黑" panose="020B0503020204020204" charset="-122"/>
                <a:ea typeface="微软雅黑" panose="020B0503020204020204" charset="-122"/>
                <a:cs typeface="微软雅黑" panose="020B0503020204020204" charset="-122"/>
                <a:sym typeface="+mn-ea"/>
              </a:rPr>
              <a:t>；</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457200" indent="-457200" eaLnBrk="1" latinLnBrk="0" hangingPunct="1">
              <a:lnSpc>
                <a:spcPct val="100000"/>
              </a:lnSpc>
              <a:spcBef>
                <a:spcPts val="0"/>
              </a:spcBef>
              <a:spcAft>
                <a:spcPts val="2400"/>
              </a:spcAft>
              <a:buFont typeface="+mj-ea"/>
              <a:buAutoNum type="circleNumDbPlain"/>
            </a:pPr>
            <a:r>
              <a:rPr lang="zh-CN" altLang="en-US" sz="2000">
                <a:latin typeface="微软雅黑" panose="020B0503020204020204" charset="-122"/>
                <a:ea typeface="微软雅黑" panose="020B0503020204020204" charset="-122"/>
                <a:cs typeface="微软雅黑" panose="020B0503020204020204" charset="-122"/>
                <a:sym typeface="+mn-ea"/>
              </a:rPr>
              <a:t>部分手机可能无法安装软件，换个手机再试；</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457200" indent="-457200" eaLnBrk="1" latinLnBrk="0" hangingPunct="1">
              <a:lnSpc>
                <a:spcPct val="100000"/>
              </a:lnSpc>
              <a:spcBef>
                <a:spcPts val="0"/>
              </a:spcBef>
              <a:spcAft>
                <a:spcPts val="2400"/>
              </a:spcAft>
              <a:buFont typeface="+mj-ea"/>
              <a:buAutoNum type="circleNumDbPlain"/>
            </a:pPr>
            <a:r>
              <a:rPr lang="zh-CN" altLang="en-US" sz="2000">
                <a:latin typeface="微软雅黑" panose="020B0503020204020204" charset="-122"/>
                <a:ea typeface="微软雅黑" panose="020B0503020204020204" charset="-122"/>
                <a:cs typeface="微软雅黑" panose="020B0503020204020204" charset="-122"/>
                <a:sym typeface="+mn-ea"/>
              </a:rPr>
              <a:t>一张卡刷完后可以用同一个手机再输入其他同学的学号密码进行绑卡。</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457200" indent="-457200" eaLnBrk="1" latinLnBrk="0" hangingPunct="1">
              <a:lnSpc>
                <a:spcPct val="100000"/>
              </a:lnSpc>
              <a:spcBef>
                <a:spcPts val="0"/>
              </a:spcBef>
              <a:spcAft>
                <a:spcPts val="2400"/>
              </a:spcAft>
              <a:buFont typeface="+mj-ea"/>
              <a:buAutoNum type="circleNumDbPlain"/>
            </a:pPr>
            <a:r>
              <a:rPr lang="zh-CN" altLang="en-US" sz="2000">
                <a:latin typeface="微软雅黑" panose="020B0503020204020204" charset="-122"/>
                <a:ea typeface="微软雅黑" panose="020B0503020204020204" charset="-122"/>
                <a:cs typeface="微软雅黑" panose="020B0503020204020204" charset="-122"/>
                <a:sym typeface="+mn-ea"/>
              </a:rPr>
              <a:t>绑卡时一定要连接校园网。</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457200" indent="-457200" eaLnBrk="1" latinLnBrk="0" hangingPunct="1">
              <a:lnSpc>
                <a:spcPct val="100000"/>
              </a:lnSpc>
              <a:spcBef>
                <a:spcPts val="0"/>
              </a:spcBef>
              <a:spcAft>
                <a:spcPts val="2400"/>
              </a:spcAft>
              <a:buFont typeface="+mj-ea"/>
              <a:buAutoNum type="circleNumDbPlain"/>
            </a:pPr>
            <a:r>
              <a:rPr lang="zh-CN" altLang="en-US" sz="2000">
                <a:latin typeface="微软雅黑" panose="020B0503020204020204" charset="-122"/>
                <a:ea typeface="微软雅黑" panose="020B0503020204020204" charset="-122"/>
                <a:cs typeface="微软雅黑" panose="020B0503020204020204" charset="-122"/>
                <a:sym typeface="+mn-ea"/>
              </a:rPr>
              <a:t>绑卡时如有问题，请联系18196562361。</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251460" y="1268730"/>
            <a:ext cx="2186305" cy="505460"/>
          </a:xfrm>
          <a:prstGeom prst="rect">
            <a:avLst/>
          </a:prstGeom>
          <a:solidFill>
            <a:schemeClr val="bg2">
              <a:lumMod val="90000"/>
            </a:schemeClr>
          </a:solidFill>
          <a:ln w="9525">
            <a:solidFill>
              <a:schemeClr val="tx1"/>
            </a:solidFill>
          </a:ln>
        </p:spPr>
        <p:txBody>
          <a:bodyPr wrap="square" anchor="t" anchorCtr="0">
            <a:noAutofit/>
          </a:bodyPr>
          <a:p>
            <a:pPr marL="0" indent="0" eaLnBrk="1" latinLnBrk="0" hangingPunct="1">
              <a:lnSpc>
                <a:spcPct val="100000"/>
              </a:lnSpc>
              <a:spcBef>
                <a:spcPts val="0"/>
              </a:spcBef>
              <a:spcAft>
                <a:spcPts val="1800"/>
              </a:spcAft>
              <a:buFont typeface="Arial" panose="020B0604020202020204" pitchFamily="34" charset="0"/>
              <a:buNone/>
            </a:pPr>
            <a:r>
              <a:rPr lang="zh-CN" altLang="en-US" sz="1800">
                <a:latin typeface="微软雅黑" panose="020B0503020204020204" charset="-122"/>
                <a:ea typeface="微软雅黑" panose="020B0503020204020204" charset="-122"/>
              </a:rPr>
              <a:t>（</a:t>
            </a:r>
            <a:r>
              <a:rPr lang="en-US" altLang="zh-CN" sz="1800">
                <a:latin typeface="微软雅黑" panose="020B0503020204020204" charset="-122"/>
                <a:ea typeface="微软雅黑" panose="020B0503020204020204" charset="-122"/>
              </a:rPr>
              <a:t>4</a:t>
            </a:r>
            <a:r>
              <a:rPr lang="zh-CN" altLang="en-US" sz="1800">
                <a:latin typeface="微软雅黑" panose="020B0503020204020204" charset="-122"/>
                <a:ea typeface="微软雅黑" panose="020B0503020204020204" charset="-122"/>
              </a:rPr>
              <a:t>）绑卡</a:t>
            </a:r>
            <a:r>
              <a:rPr lang="zh-CN" altLang="en-US" sz="1800">
                <a:latin typeface="微软雅黑" panose="020B0503020204020204" charset="-122"/>
                <a:ea typeface="微软雅黑" panose="020B0503020204020204" charset="-122"/>
                <a:cs typeface="微软雅黑" panose="020B0503020204020204" charset="-122"/>
                <a:sym typeface="+mn-ea"/>
              </a:rPr>
              <a:t>注意事项</a:t>
            </a:r>
            <a:endParaRPr lang="zh-CN" altLang="en-US" sz="1800">
              <a:latin typeface="微软雅黑" panose="020B0503020204020204" charset="-122"/>
              <a:ea typeface="微软雅黑" panose="020B0503020204020204" charset="-122"/>
              <a:cs typeface="微软雅黑" panose="020B0503020204020204" charset="-122"/>
              <a:sym typeface="+mn-ea"/>
            </a:endParaRPr>
          </a:p>
          <a:p>
            <a:pPr marL="0" indent="0" eaLnBrk="1" latinLnBrk="0" hangingPunct="1">
              <a:lnSpc>
                <a:spcPct val="100000"/>
              </a:lnSpc>
              <a:spcBef>
                <a:spcPts val="0"/>
              </a:spcBef>
              <a:spcAft>
                <a:spcPts val="1800"/>
              </a:spcAft>
              <a:buFont typeface="Arial" panose="020B0604020202020204" pitchFamily="34" charset="0"/>
              <a:buNone/>
            </a:pPr>
            <a:endParaRPr lang="zh-CN" altLang="en-US" sz="18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grpSp>
        <p:nvGrpSpPr>
          <p:cNvPr id="45" name="组合 44"/>
          <p:cNvGrpSpPr/>
          <p:nvPr/>
        </p:nvGrpSpPr>
        <p:grpSpPr>
          <a:xfrm>
            <a:off x="2314020" y="3101117"/>
            <a:ext cx="4449766" cy="521970"/>
            <a:chOff x="1693870" y="3527591"/>
            <a:chExt cx="4449766" cy="521970"/>
          </a:xfrm>
          <a:solidFill>
            <a:schemeClr val="accent1"/>
          </a:solidFill>
        </p:grpSpPr>
        <p:sp>
          <p:nvSpPr>
            <p:cNvPr id="23" name="TextBox 3"/>
            <p:cNvSpPr txBox="1">
              <a:spLocks noChangeArrowheads="1"/>
            </p:cNvSpPr>
            <p:nvPr/>
          </p:nvSpPr>
          <p:spPr bwMode="auto">
            <a:xfrm>
              <a:off x="2265374" y="3527591"/>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zh-CN" sz="2800" b="1" dirty="0">
                  <a:solidFill>
                    <a:schemeClr val="bg1"/>
                  </a:solidFill>
                </a:rPr>
                <a:t>三、测试流程</a:t>
              </a:r>
              <a:endParaRPr lang="zh-CN" dirty="0"/>
            </a:p>
          </p:txBody>
        </p:sp>
        <p:grpSp>
          <p:nvGrpSpPr>
            <p:cNvPr id="29" name="组合 28"/>
            <p:cNvGrpSpPr/>
            <p:nvPr/>
          </p:nvGrpSpPr>
          <p:grpSpPr>
            <a:xfrm>
              <a:off x="1693870" y="3692530"/>
              <a:ext cx="357188" cy="214313"/>
              <a:chOff x="8715375" y="3143250"/>
              <a:chExt cx="357188" cy="214313"/>
            </a:xfrm>
            <a:grpFill/>
          </p:grpSpPr>
          <p:sp>
            <p:nvSpPr>
              <p:cNvPr id="30" name="燕尾形 29"/>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1" name="燕尾形 30"/>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2" name="燕尾形 31"/>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grpSp>
        <p:nvGrpSpPr>
          <p:cNvPr id="46" name="组合 45"/>
          <p:cNvGrpSpPr/>
          <p:nvPr/>
        </p:nvGrpSpPr>
        <p:grpSpPr>
          <a:xfrm>
            <a:off x="2314021" y="4078457"/>
            <a:ext cx="4449764" cy="521970"/>
            <a:chOff x="1693872" y="4478507"/>
            <a:chExt cx="4449764" cy="521970"/>
          </a:xfrm>
          <a:solidFill>
            <a:schemeClr val="accent1"/>
          </a:solidFill>
        </p:grpSpPr>
        <p:sp>
          <p:nvSpPr>
            <p:cNvPr id="24" name="TextBox 3"/>
            <p:cNvSpPr txBox="1">
              <a:spLocks noChangeArrowheads="1"/>
            </p:cNvSpPr>
            <p:nvPr/>
          </p:nvSpPr>
          <p:spPr bwMode="auto">
            <a:xfrm>
              <a:off x="2265374" y="4478507"/>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en-US" altLang="zh-CN" sz="2800" b="1" dirty="0">
                  <a:solidFill>
                    <a:schemeClr val="bg1"/>
                  </a:solidFill>
                </a:rPr>
                <a:t> </a:t>
              </a:r>
              <a:r>
                <a:rPr lang="zh-CN" sz="2800" b="1" dirty="0" smtClean="0">
                  <a:solidFill>
                    <a:schemeClr val="bg1"/>
                  </a:solidFill>
                </a:rPr>
                <a:t>四、测试方法</a:t>
              </a:r>
              <a:endParaRPr lang="zh-CN" dirty="0"/>
            </a:p>
          </p:txBody>
        </p:sp>
        <p:grpSp>
          <p:nvGrpSpPr>
            <p:cNvPr id="33" name="组合 32"/>
            <p:cNvGrpSpPr/>
            <p:nvPr/>
          </p:nvGrpSpPr>
          <p:grpSpPr>
            <a:xfrm>
              <a:off x="1693872" y="4621224"/>
              <a:ext cx="357188" cy="214313"/>
              <a:chOff x="8715375" y="3143250"/>
              <a:chExt cx="357188" cy="214313"/>
            </a:xfrm>
            <a:grpFill/>
          </p:grpSpPr>
          <p:sp>
            <p:nvSpPr>
              <p:cNvPr id="34" name="燕尾形 33"/>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5" name="燕尾形 34"/>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6" name="燕尾形 35"/>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grpSp>
        <p:nvGrpSpPr>
          <p:cNvPr id="47" name="组合 46"/>
          <p:cNvGrpSpPr/>
          <p:nvPr/>
        </p:nvGrpSpPr>
        <p:grpSpPr>
          <a:xfrm>
            <a:off x="2314020" y="4957935"/>
            <a:ext cx="4449766" cy="521970"/>
            <a:chOff x="1693870" y="5357985"/>
            <a:chExt cx="4449766" cy="521970"/>
          </a:xfrm>
          <a:solidFill>
            <a:schemeClr val="accent1"/>
          </a:solidFill>
        </p:grpSpPr>
        <p:grpSp>
          <p:nvGrpSpPr>
            <p:cNvPr id="37" name="组合 36"/>
            <p:cNvGrpSpPr/>
            <p:nvPr/>
          </p:nvGrpSpPr>
          <p:grpSpPr>
            <a:xfrm>
              <a:off x="1693870" y="5549918"/>
              <a:ext cx="357188" cy="214313"/>
              <a:chOff x="8715375" y="3143250"/>
              <a:chExt cx="357188" cy="214313"/>
            </a:xfrm>
            <a:grpFill/>
          </p:grpSpPr>
          <p:sp>
            <p:nvSpPr>
              <p:cNvPr id="38" name="燕尾形 37"/>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9" name="燕尾形 38"/>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40" name="燕尾形 39"/>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sp>
          <p:nvSpPr>
            <p:cNvPr id="42" name="TextBox 3"/>
            <p:cNvSpPr txBox="1">
              <a:spLocks noChangeArrowheads="1"/>
            </p:cNvSpPr>
            <p:nvPr/>
          </p:nvSpPr>
          <p:spPr bwMode="auto">
            <a:xfrm>
              <a:off x="2265374" y="5357985"/>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en-US" altLang="zh-CN" sz="2800" b="1" dirty="0">
                  <a:solidFill>
                    <a:schemeClr val="bg1"/>
                  </a:solidFill>
                </a:rPr>
                <a:t> </a:t>
              </a:r>
              <a:r>
                <a:rPr lang="zh-CN" sz="2800" b="1" dirty="0" smtClean="0">
                  <a:solidFill>
                    <a:schemeClr val="bg1"/>
                  </a:solidFill>
                </a:rPr>
                <a:t>五、注意要点</a:t>
              </a:r>
              <a:endParaRPr lang="zh-CN" dirty="0"/>
            </a:p>
          </p:txBody>
        </p:sp>
      </p:grpSp>
      <p:grpSp>
        <p:nvGrpSpPr>
          <p:cNvPr id="4" name="组合 3"/>
          <p:cNvGrpSpPr/>
          <p:nvPr/>
        </p:nvGrpSpPr>
        <p:grpSpPr>
          <a:xfrm>
            <a:off x="2313386" y="2150578"/>
            <a:ext cx="4449764" cy="521970"/>
            <a:chOff x="1693872" y="1763863"/>
            <a:chExt cx="4449764" cy="521970"/>
          </a:xfrm>
          <a:solidFill>
            <a:schemeClr val="accent1"/>
          </a:solidFill>
        </p:grpSpPr>
        <p:sp>
          <p:nvSpPr>
            <p:cNvPr id="6" name="TextBox 3"/>
            <p:cNvSpPr txBox="1">
              <a:spLocks noChangeArrowheads="1"/>
            </p:cNvSpPr>
            <p:nvPr/>
          </p:nvSpPr>
          <p:spPr bwMode="auto">
            <a:xfrm>
              <a:off x="2265374" y="1763863"/>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zh-CN" sz="2800" b="1" dirty="0" smtClean="0">
                  <a:solidFill>
                    <a:schemeClr val="bg1"/>
                  </a:solidFill>
                </a:rPr>
                <a:t>二、准备事项</a:t>
              </a:r>
              <a:endParaRPr lang="zh-CN" dirty="0"/>
            </a:p>
          </p:txBody>
        </p:sp>
        <p:grpSp>
          <p:nvGrpSpPr>
            <p:cNvPr id="10" name="组合 9"/>
            <p:cNvGrpSpPr/>
            <p:nvPr/>
          </p:nvGrpSpPr>
          <p:grpSpPr>
            <a:xfrm>
              <a:off x="1693872" y="1906580"/>
              <a:ext cx="357188" cy="214313"/>
              <a:chOff x="8715375" y="3143250"/>
              <a:chExt cx="357188" cy="214313"/>
            </a:xfrm>
            <a:grpFill/>
          </p:grpSpPr>
          <p:sp>
            <p:nvSpPr>
              <p:cNvPr id="11" name="燕尾形 1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12" name="燕尾形 1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13" name="燕尾形 12"/>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grpSp>
        <p:nvGrpSpPr>
          <p:cNvPr id="14" name="组合 13"/>
          <p:cNvGrpSpPr/>
          <p:nvPr/>
        </p:nvGrpSpPr>
        <p:grpSpPr>
          <a:xfrm>
            <a:off x="2313386" y="1292693"/>
            <a:ext cx="4449764" cy="521970"/>
            <a:chOff x="1693872" y="1763863"/>
            <a:chExt cx="4449764" cy="521970"/>
          </a:xfrm>
          <a:solidFill>
            <a:schemeClr val="accent1"/>
          </a:solidFill>
        </p:grpSpPr>
        <p:sp>
          <p:nvSpPr>
            <p:cNvPr id="15" name="TextBox 3"/>
            <p:cNvSpPr txBox="1">
              <a:spLocks noChangeArrowheads="1"/>
            </p:cNvSpPr>
            <p:nvPr/>
          </p:nvSpPr>
          <p:spPr bwMode="auto">
            <a:xfrm>
              <a:off x="2265374" y="1763863"/>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zh-CN" sz="2800" b="1" dirty="0" smtClean="0">
                  <a:solidFill>
                    <a:schemeClr val="bg1"/>
                  </a:solidFill>
                </a:rPr>
                <a:t>一、测试项目</a:t>
              </a:r>
              <a:endParaRPr lang="zh-CN" dirty="0"/>
            </a:p>
          </p:txBody>
        </p:sp>
        <p:grpSp>
          <p:nvGrpSpPr>
            <p:cNvPr id="16" name="组合 15"/>
            <p:cNvGrpSpPr/>
            <p:nvPr/>
          </p:nvGrpSpPr>
          <p:grpSpPr>
            <a:xfrm>
              <a:off x="1693872" y="1906580"/>
              <a:ext cx="357188" cy="214313"/>
              <a:chOff x="8715375" y="3143250"/>
              <a:chExt cx="357188" cy="214313"/>
            </a:xfrm>
            <a:grpFill/>
          </p:grpSpPr>
          <p:sp>
            <p:nvSpPr>
              <p:cNvPr id="21" name="燕尾形 2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22" name="燕尾形 2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25" name="燕尾形 24"/>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14337" name="文本框 4"/>
          <p:cNvSpPr txBox="1"/>
          <p:nvPr/>
        </p:nvSpPr>
        <p:spPr>
          <a:xfrm>
            <a:off x="245110" y="1069975"/>
            <a:ext cx="8587740" cy="4707890"/>
          </a:xfrm>
          <a:prstGeom prst="rect">
            <a:avLst/>
          </a:prstGeom>
          <a:noFill/>
          <a:ln w="9525">
            <a:noFill/>
          </a:ln>
        </p:spPr>
        <p:txBody>
          <a:bodyPr wrap="square" anchor="t" anchorCtr="0">
            <a:spAutoFit/>
          </a:bodyPr>
          <a:p>
            <a:pPr marL="514350" indent="-514350" eaLnBrk="1" latinLnBrk="0" hangingPunct="1">
              <a:lnSpc>
                <a:spcPct val="100000"/>
              </a:lnSpc>
              <a:spcBef>
                <a:spcPts val="0"/>
              </a:spcBef>
              <a:spcAft>
                <a:spcPts val="2400"/>
              </a:spcAft>
              <a:buFont typeface="Arial" panose="020B0604020202020204" pitchFamily="34" charset="0"/>
              <a:buAutoNum type="arabicPeriod" startAt="3"/>
            </a:pPr>
            <a:r>
              <a:rPr lang="zh-CN" altLang="en-US" sz="2000">
                <a:latin typeface="微软雅黑" panose="020B0503020204020204" charset="-122"/>
                <a:ea typeface="微软雅黑" panose="020B0503020204020204" charset="-122"/>
                <a:cs typeface="微软雅黑" panose="020B0503020204020204" charset="-122"/>
                <a:sym typeface="+mn-ea"/>
              </a:rPr>
              <a:t>作弊：每次测试带</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校园卡</a:t>
            </a:r>
            <a:r>
              <a:rPr lang="zh-CN" altLang="en-US" sz="2000">
                <a:latin typeface="微软雅黑" panose="020B0503020204020204" charset="-122"/>
                <a:ea typeface="微软雅黑" panose="020B0503020204020204" charset="-122"/>
                <a:cs typeface="微软雅黑" panose="020B0503020204020204" charset="-122"/>
                <a:sym typeface="+mn-ea"/>
              </a:rPr>
              <a:t>和</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身份证</a:t>
            </a:r>
            <a:r>
              <a:rPr lang="zh-CN" altLang="en-US" sz="2000">
                <a:latin typeface="微软雅黑" panose="020B0503020204020204" charset="-122"/>
                <a:ea typeface="微软雅黑" panose="020B0503020204020204" charset="-122"/>
                <a:cs typeface="微软雅黑" panose="020B0503020204020204" charset="-122"/>
                <a:sym typeface="+mn-ea"/>
              </a:rPr>
              <a:t>或</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学生证</a:t>
            </a:r>
            <a:r>
              <a:rPr lang="zh-CN" altLang="en-US" sz="2000">
                <a:latin typeface="微软雅黑" panose="020B0503020204020204" charset="-122"/>
                <a:ea typeface="微软雅黑" panose="020B0503020204020204" charset="-122"/>
                <a:cs typeface="微软雅黑" panose="020B0503020204020204" charset="-122"/>
                <a:sym typeface="+mn-ea"/>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不准顶替</a:t>
            </a:r>
            <a:r>
              <a:rPr lang="zh-CN" altLang="en-US" sz="2000">
                <a:latin typeface="微软雅黑" panose="020B0503020204020204" charset="-122"/>
                <a:ea typeface="微软雅黑" panose="020B0503020204020204" charset="-122"/>
                <a:cs typeface="微软雅黑" panose="020B0503020204020204" charset="-122"/>
                <a:sym typeface="+mn-ea"/>
              </a:rPr>
              <a:t>，一经发现，上报学校，</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按作弊处理！！！</a:t>
            </a:r>
            <a:endParaRPr lang="zh-CN" altLang="en-US" sz="2000">
              <a:latin typeface="微软雅黑" panose="020B0503020204020204" charset="-122"/>
              <a:ea typeface="微软雅黑" panose="020B0503020204020204" charset="-122"/>
              <a:cs typeface="微软雅黑" panose="020B0503020204020204" charset="-122"/>
            </a:endParaRPr>
          </a:p>
          <a:p>
            <a:pPr marL="514350" indent="-514350" eaLnBrk="1" latinLnBrk="0" hangingPunct="1">
              <a:lnSpc>
                <a:spcPct val="100000"/>
              </a:lnSpc>
              <a:spcBef>
                <a:spcPts val="0"/>
              </a:spcBef>
              <a:spcAft>
                <a:spcPts val="2400"/>
              </a:spcAft>
              <a:buFont typeface="Arial" panose="020B0604020202020204" pitchFamily="34" charset="0"/>
              <a:buAutoNum type="arabicPeriod" startAt="3"/>
            </a:pPr>
            <a:r>
              <a:rPr lang="zh-CN" altLang="en-US" sz="2000">
                <a:latin typeface="微软雅黑" panose="020B0503020204020204" charset="-122"/>
                <a:ea typeface="微软雅黑" panose="020B0503020204020204" charset="-122"/>
                <a:cs typeface="微软雅黑" panose="020B0503020204020204" charset="-122"/>
              </a:rPr>
              <a:t>能量：测试前必须正常饮食，特别是长跑；</a:t>
            </a:r>
            <a:endParaRPr lang="zh-CN" altLang="en-US" sz="2000">
              <a:latin typeface="微软雅黑" panose="020B0503020204020204" charset="-122"/>
              <a:ea typeface="微软雅黑" panose="020B0503020204020204" charset="-122"/>
              <a:cs typeface="微软雅黑" panose="020B0503020204020204" charset="-122"/>
            </a:endParaRPr>
          </a:p>
          <a:p>
            <a:pPr marL="514350" indent="-514350" eaLnBrk="1" latinLnBrk="0" hangingPunct="1">
              <a:lnSpc>
                <a:spcPct val="100000"/>
              </a:lnSpc>
              <a:spcBef>
                <a:spcPts val="0"/>
              </a:spcBef>
              <a:spcAft>
                <a:spcPts val="2400"/>
              </a:spcAft>
              <a:buFont typeface="Arial" panose="020B0604020202020204" pitchFamily="34" charset="0"/>
              <a:buAutoNum type="arabicPeriod" startAt="3"/>
            </a:pPr>
            <a:r>
              <a:rPr lang="zh-CN" altLang="en-US" sz="2000">
                <a:latin typeface="微软雅黑" panose="020B0503020204020204" charset="-122"/>
                <a:ea typeface="微软雅黑" panose="020B0503020204020204" charset="-122"/>
                <a:cs typeface="微软雅黑" panose="020B0503020204020204" charset="-122"/>
              </a:rPr>
              <a:t>补测：因实习或个人原因不能按时测试者，后期会通知统一进行补测，不需要办理缓测手续；</a:t>
            </a:r>
            <a:endParaRPr lang="zh-CN" altLang="en-US" sz="2000">
              <a:latin typeface="微软雅黑" panose="020B0503020204020204" charset="-122"/>
              <a:ea typeface="微软雅黑" panose="020B0503020204020204" charset="-122"/>
              <a:cs typeface="微软雅黑" panose="020B0503020204020204" charset="-122"/>
            </a:endParaRPr>
          </a:p>
          <a:p>
            <a:pPr marL="514350" indent="-514350" eaLnBrk="1" latinLnBrk="0" hangingPunct="1">
              <a:lnSpc>
                <a:spcPct val="100000"/>
              </a:lnSpc>
              <a:spcBef>
                <a:spcPts val="0"/>
              </a:spcBef>
              <a:spcAft>
                <a:spcPts val="2400"/>
              </a:spcAft>
              <a:buFont typeface="Arial" panose="020B0604020202020204" pitchFamily="34" charset="0"/>
              <a:buAutoNum type="arabicPeriod" startAt="3"/>
            </a:pPr>
            <a:r>
              <a:rPr lang="zh-CN" altLang="en-US" sz="2000">
                <a:latin typeface="微软雅黑" panose="020B0503020204020204" charset="-122"/>
                <a:ea typeface="微软雅黑" panose="020B0503020204020204" charset="-122"/>
                <a:cs typeface="微软雅黑" panose="020B0503020204020204" charset="-122"/>
              </a:rPr>
              <a:t>免测：（</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）申请免测者（</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免测条件由校医院审核确定</a:t>
            </a:r>
            <a:r>
              <a:rPr lang="zh-CN" altLang="en-US" sz="2000">
                <a:latin typeface="微软雅黑" panose="020B0503020204020204" charset="-122"/>
                <a:ea typeface="微软雅黑" panose="020B0503020204020204" charset="-122"/>
                <a:cs typeface="微软雅黑" panose="020B0503020204020204" charset="-122"/>
              </a:rPr>
              <a:t>），填写</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免测表</a:t>
            </a:r>
            <a:r>
              <a:rPr lang="zh-CN" altLang="en-US" sz="2000">
                <a:latin typeface="微软雅黑" panose="020B0503020204020204" charset="-122"/>
                <a:ea typeface="微软雅黑" panose="020B0503020204020204" charset="-122"/>
                <a:cs typeface="微软雅黑" panose="020B0503020204020204" charset="-122"/>
              </a:rPr>
              <a:t>（体测</a:t>
            </a:r>
            <a:r>
              <a:rPr lang="en-US" altLang="zh-CN" sz="2000">
                <a:latin typeface="微软雅黑" panose="020B0503020204020204" charset="-122"/>
                <a:ea typeface="微软雅黑" panose="020B0503020204020204" charset="-122"/>
                <a:cs typeface="微软雅黑" panose="020B0503020204020204" charset="-122"/>
              </a:rPr>
              <a:t>QQ</a:t>
            </a:r>
            <a:r>
              <a:rPr lang="zh-CN" altLang="en-US" sz="2000">
                <a:latin typeface="微软雅黑" panose="020B0503020204020204" charset="-122"/>
                <a:ea typeface="微软雅黑" panose="020B0503020204020204" charset="-122"/>
                <a:cs typeface="微软雅黑" panose="020B0503020204020204" charset="-122"/>
              </a:rPr>
              <a:t>群下载），校医院签字盖章，班长收齐后本班测试时统一交至体测大厅杜老师；（</a:t>
            </a:r>
            <a:r>
              <a:rPr lang="en-US" altLang="zh-CN" sz="2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）扫码填写体测免测登记表；</a:t>
            </a:r>
            <a:endParaRPr lang="zh-CN" altLang="en-US" sz="2000">
              <a:latin typeface="微软雅黑" panose="020B0503020204020204" charset="-122"/>
              <a:ea typeface="微软雅黑" panose="020B0503020204020204" charset="-122"/>
              <a:cs typeface="微软雅黑" panose="020B0503020204020204" charset="-122"/>
            </a:endParaRPr>
          </a:p>
          <a:p>
            <a:pPr marL="514350" indent="-514350" eaLnBrk="1" latinLnBrk="0" hangingPunct="1">
              <a:lnSpc>
                <a:spcPct val="100000"/>
              </a:lnSpc>
              <a:spcBef>
                <a:spcPts val="0"/>
              </a:spcBef>
              <a:spcAft>
                <a:spcPts val="2400"/>
              </a:spcAft>
              <a:buAutoNum type="arabicPeriod" startAt="3"/>
            </a:pPr>
            <a:r>
              <a:rPr lang="zh-CN" altLang="en-US" sz="2000">
                <a:latin typeface="微软雅黑" panose="020B0503020204020204" charset="-122"/>
                <a:ea typeface="微软雅黑" panose="020B0503020204020204" charset="-122"/>
                <a:cs typeface="微软雅黑" panose="020B0503020204020204" charset="-122"/>
              </a:rPr>
              <a:t>要求：测试时注意</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保持纪律</a:t>
            </a:r>
            <a:r>
              <a:rPr lang="zh-CN" altLang="en-US" sz="2000">
                <a:latin typeface="微软雅黑" panose="020B0503020204020204" charset="-122"/>
                <a:ea typeface="微软雅黑" panose="020B0503020204020204" charset="-122"/>
                <a:cs typeface="微软雅黑" panose="020B0503020204020204" charset="-122"/>
              </a:rPr>
              <a:t>，维护班级形象。按照工作人员要求及</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测试标准</a:t>
            </a:r>
            <a:r>
              <a:rPr lang="zh-CN" altLang="en-US" sz="2000">
                <a:latin typeface="微软雅黑" panose="020B0503020204020204" charset="-122"/>
                <a:ea typeface="微软雅黑" panose="020B0503020204020204" charset="-122"/>
                <a:cs typeface="微软雅黑" panose="020B0503020204020204" charset="-122"/>
              </a:rPr>
              <a:t>测试，不准与工作人员发生冲突，有意见者，学生向班长反映，班长通过</a:t>
            </a:r>
            <a:r>
              <a:rPr lang="en-US" altLang="zh-CN" sz="2000">
                <a:latin typeface="微软雅黑" panose="020B0503020204020204" charset="-122"/>
                <a:ea typeface="微软雅黑" panose="020B0503020204020204" charset="-122"/>
                <a:cs typeface="微软雅黑" panose="020B0503020204020204" charset="-122"/>
              </a:rPr>
              <a:t>QQ</a:t>
            </a:r>
            <a:r>
              <a:rPr lang="zh-CN" altLang="en-US" sz="2000">
                <a:latin typeface="微软雅黑" panose="020B0503020204020204" charset="-122"/>
                <a:ea typeface="微软雅黑" panose="020B0503020204020204" charset="-122"/>
                <a:cs typeface="微软雅黑" panose="020B0503020204020204" charset="-122"/>
              </a:rPr>
              <a:t>群联系我。</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pic>
        <p:nvPicPr>
          <p:cNvPr id="15361" name="图片 6"/>
          <p:cNvPicPr>
            <a:picLocks noChangeAspect="1"/>
          </p:cNvPicPr>
          <p:nvPr/>
        </p:nvPicPr>
        <p:blipFill>
          <a:blip r:embed="rId2"/>
          <a:stretch>
            <a:fillRect/>
          </a:stretch>
        </p:blipFill>
        <p:spPr>
          <a:xfrm>
            <a:off x="198120" y="814705"/>
            <a:ext cx="3458845" cy="5020945"/>
          </a:xfrm>
          <a:prstGeom prst="rect">
            <a:avLst/>
          </a:prstGeom>
          <a:noFill/>
          <a:ln w="9525">
            <a:noFill/>
          </a:ln>
        </p:spPr>
      </p:pic>
      <p:sp>
        <p:nvSpPr>
          <p:cNvPr id="12" name="矩形标注 11"/>
          <p:cNvSpPr/>
          <p:nvPr/>
        </p:nvSpPr>
        <p:spPr>
          <a:xfrm>
            <a:off x="3564255" y="260985"/>
            <a:ext cx="1466850" cy="2303780"/>
          </a:xfrm>
          <a:prstGeom prst="wedgeRectCallout">
            <a:avLst>
              <a:gd name="adj1" fmla="val -127835"/>
              <a:gd name="adj2" fmla="val -210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eaLnBrk="1" latinLnBrk="0" hangingPunct="1">
              <a:lnSpc>
                <a:spcPct val="150000"/>
              </a:lnSpc>
            </a:pPr>
            <a:r>
              <a:rPr lang="zh-CN" altLang="en-US" sz="1400" b="1" strike="noStrike" noProof="1">
                <a:solidFill>
                  <a:srgbClr val="FF0000"/>
                </a:solidFill>
              </a:rPr>
              <a:t>注：免测表由各班体测负责人收齐后，于本班体侧时统一交给体测大厅中门的杜老师。</a:t>
            </a:r>
            <a:endParaRPr lang="zh-CN" altLang="en-US" sz="1400" b="1" strike="noStrike" noProof="1">
              <a:solidFill>
                <a:srgbClr val="FF0000"/>
              </a:solidFill>
            </a:endParaRPr>
          </a:p>
        </p:txBody>
      </p:sp>
      <p:pic>
        <p:nvPicPr>
          <p:cNvPr id="3" name="图片 2" descr="免测二维码"/>
          <p:cNvPicPr>
            <a:picLocks noChangeAspect="1"/>
          </p:cNvPicPr>
          <p:nvPr/>
        </p:nvPicPr>
        <p:blipFill>
          <a:blip r:embed="rId3"/>
          <a:stretch>
            <a:fillRect/>
          </a:stretch>
        </p:blipFill>
        <p:spPr>
          <a:xfrm>
            <a:off x="5148580" y="836930"/>
            <a:ext cx="3860165" cy="4619625"/>
          </a:xfrm>
          <a:prstGeom prst="rect">
            <a:avLst/>
          </a:prstGeom>
        </p:spPr>
      </p:pic>
      <p:sp>
        <p:nvSpPr>
          <p:cNvPr id="4" name="椭圆 3"/>
          <p:cNvSpPr/>
          <p:nvPr/>
        </p:nvSpPr>
        <p:spPr>
          <a:xfrm>
            <a:off x="2484120" y="3141345"/>
            <a:ext cx="935990" cy="2876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custDataLst>
              <p:tags r:id="rId4"/>
            </p:custDataLst>
          </p:nvPr>
        </p:nvSpPr>
        <p:spPr>
          <a:xfrm>
            <a:off x="2484120" y="3429000"/>
            <a:ext cx="935990" cy="2876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1115695" y="3861435"/>
            <a:ext cx="935990" cy="2876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63059E46-943A-4A44-9176-CFE9E762BF60}" type="slidenum">
              <a:rPr lang="zh-CN" altLang="en-US"/>
            </a:fld>
            <a:endParaRPr lang="zh-CN" altLang="en-US"/>
          </a:p>
        </p:txBody>
      </p:sp>
      <p:sp>
        <p:nvSpPr>
          <p:cNvPr id="16385" name="标题 1"/>
          <p:cNvSpPr>
            <a:spLocks noGrp="1"/>
          </p:cNvSpPr>
          <p:nvPr>
            <p:ph type="title"/>
          </p:nvPr>
        </p:nvSpPr>
        <p:spPr bwMode="auto">
          <a:xfrm>
            <a:off x="481965" y="2061210"/>
            <a:ext cx="8231505" cy="1322070"/>
          </a:xfrm>
          <a:noFill/>
          <a:ln w="9525">
            <a:noFill/>
            <a:bevel/>
          </a:ln>
        </p:spPr>
        <p:txBody>
          <a:bodyPr wrap="square" anchor="ctr" anchorCtr="0">
            <a:spAutoFit/>
          </a:bodyPr>
          <a:lstStyle/>
          <a:p>
            <a:pPr lvl="0" algn="ctr" eaLnBrk="1" hangingPunct="1">
              <a:buClrTx/>
              <a:buSzTx/>
              <a:buFontTx/>
            </a:pPr>
            <a:r>
              <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rPr>
              <a:t>预祝同学们取得优异成绩，</a:t>
            </a:r>
            <a:br>
              <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rPr>
            </a:br>
            <a:r>
              <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rPr>
              <a:t>为建设体育强国贡献青春力量！</a:t>
            </a:r>
            <a:endPar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3" name="内容占位符 2"/>
          <p:cNvSpPr>
            <a:spLocks noGrp="1"/>
          </p:cNvSpPr>
          <p:nvPr>
            <p:ph idx="1"/>
          </p:nvPr>
        </p:nvSpPr>
        <p:spPr>
          <a:xfrm>
            <a:off x="650240" y="1359535"/>
            <a:ext cx="6631940" cy="4526280"/>
          </a:xfrm>
        </p:spPr>
        <p:txBody>
          <a:bodyPr/>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肺活量；</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身高体重；</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坐位体前屈；</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立定跳远；</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一分钟仰卧起坐（女）</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引体向上（男）；</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600"/>
              </a:spcAft>
              <a:buFont typeface="+mj-lt"/>
              <a:buAutoNum type="arabicPeriod"/>
            </a:pPr>
            <a:r>
              <a:rPr lang="en-US" altLang="zh-CN" sz="2400">
                <a:latin typeface="微软雅黑" panose="020B0503020204020204" charset="-122"/>
                <a:ea typeface="微软雅黑" panose="020B0503020204020204" charset="-122"/>
                <a:cs typeface="微软雅黑" panose="020B0503020204020204" charset="-122"/>
              </a:rPr>
              <a:t>50</a:t>
            </a:r>
            <a:r>
              <a:rPr lang="zh-CN" altLang="en-US" sz="2400">
                <a:latin typeface="微软雅黑" panose="020B0503020204020204" charset="-122"/>
                <a:ea typeface="微软雅黑" panose="020B0503020204020204" charset="-122"/>
                <a:cs typeface="微软雅黑" panose="020B0503020204020204" charset="-122"/>
              </a:rPr>
              <a:t>米跑；</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600"/>
              </a:spcAft>
              <a:buFont typeface="+mj-lt"/>
              <a:buAutoNum type="arabicPeriod"/>
            </a:pPr>
            <a:r>
              <a:rPr lang="en-US" altLang="zh-CN" sz="2400">
                <a:latin typeface="微软雅黑" panose="020B0503020204020204" charset="-122"/>
                <a:ea typeface="微软雅黑" panose="020B0503020204020204" charset="-122"/>
                <a:cs typeface="微软雅黑" panose="020B0503020204020204" charset="-122"/>
              </a:rPr>
              <a:t>800</a:t>
            </a:r>
            <a:r>
              <a:rPr lang="zh-CN" altLang="en-US" sz="2400">
                <a:latin typeface="微软雅黑" panose="020B0503020204020204" charset="-122"/>
                <a:ea typeface="微软雅黑" panose="020B0503020204020204" charset="-122"/>
                <a:cs typeface="微软雅黑" panose="020B0503020204020204" charset="-122"/>
              </a:rPr>
              <a:t>米跑（女）</a:t>
            </a:r>
            <a:r>
              <a:rPr lang="en-US" altLang="zh-CN" sz="2400">
                <a:latin typeface="微软雅黑" panose="020B0503020204020204" charset="-122"/>
                <a:ea typeface="微软雅黑" panose="020B0503020204020204" charset="-122"/>
                <a:cs typeface="微软雅黑" panose="020B0503020204020204" charset="-122"/>
              </a:rPr>
              <a:t>/1000</a:t>
            </a:r>
            <a:r>
              <a:rPr lang="zh-CN" altLang="en-US" sz="2400">
                <a:latin typeface="微软雅黑" panose="020B0503020204020204" charset="-122"/>
                <a:ea typeface="微软雅黑" panose="020B0503020204020204" charset="-122"/>
                <a:cs typeface="微软雅黑" panose="020B0503020204020204" charset="-122"/>
              </a:rPr>
              <a:t>米跑（男）。</a:t>
            </a:r>
            <a:endParaRPr lang="zh-CN" altLang="en-US" sz="2400">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nvGrpSpPr>
        <p:grpSpPr>
          <a:xfrm>
            <a:off x="78821" y="869783"/>
            <a:ext cx="4449764" cy="521970"/>
            <a:chOff x="1693872" y="1763863"/>
            <a:chExt cx="4449764" cy="521970"/>
          </a:xfrm>
          <a:solidFill>
            <a:schemeClr val="accent1"/>
          </a:solidFill>
        </p:grpSpPr>
        <p:sp>
          <p:nvSpPr>
            <p:cNvPr id="15" name="TextBox 3"/>
            <p:cNvSpPr txBox="1">
              <a:spLocks noChangeArrowheads="1"/>
            </p:cNvSpPr>
            <p:nvPr/>
          </p:nvSpPr>
          <p:spPr bwMode="auto">
            <a:xfrm>
              <a:off x="2265374" y="1763863"/>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zh-CN" sz="2800" b="1" dirty="0" smtClean="0">
                  <a:solidFill>
                    <a:schemeClr val="bg1"/>
                  </a:solidFill>
                </a:rPr>
                <a:t>一、测试项目</a:t>
              </a:r>
              <a:endParaRPr lang="zh-CN" dirty="0"/>
            </a:p>
          </p:txBody>
        </p:sp>
        <p:grpSp>
          <p:nvGrpSpPr>
            <p:cNvPr id="16" name="组合 15"/>
            <p:cNvGrpSpPr/>
            <p:nvPr/>
          </p:nvGrpSpPr>
          <p:grpSpPr>
            <a:xfrm>
              <a:off x="1693872" y="1906580"/>
              <a:ext cx="357188" cy="214313"/>
              <a:chOff x="8715375" y="3143250"/>
              <a:chExt cx="357188" cy="214313"/>
            </a:xfrm>
            <a:grpFill/>
          </p:grpSpPr>
          <p:sp>
            <p:nvSpPr>
              <p:cNvPr id="21" name="燕尾形 2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22" name="燕尾形 2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25" name="燕尾形 24"/>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4098" name="内容占位符 2"/>
          <p:cNvSpPr>
            <a:spLocks noGrp="1"/>
          </p:cNvSpPr>
          <p:nvPr>
            <p:ph idx="1"/>
          </p:nvPr>
        </p:nvSpPr>
        <p:spPr>
          <a:xfrm>
            <a:off x="303530" y="1765300"/>
            <a:ext cx="8691245" cy="4237355"/>
          </a:xfrm>
        </p:spPr>
        <p:txBody>
          <a:bodyPr anchor="t" anchorCtr="0"/>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前期先测室内项目，后期周六、日测</a:t>
            </a:r>
            <a:r>
              <a:rPr lang="en-US" altLang="zh-CN" sz="2400">
                <a:latin typeface="微软雅黑" panose="020B0503020204020204" charset="-122"/>
                <a:ea typeface="微软雅黑" panose="020B0503020204020204" charset="-122"/>
                <a:cs typeface="微软雅黑" panose="020B0503020204020204" charset="-122"/>
              </a:rPr>
              <a:t>50m/800m/1000m</a:t>
            </a:r>
            <a:r>
              <a:rPr lang="zh-CN" altLang="en-US" sz="2400">
                <a:latin typeface="微软雅黑" panose="020B0503020204020204" charset="-122"/>
                <a:ea typeface="微软雅黑" panose="020B0503020204020204" charset="-122"/>
                <a:cs typeface="微软雅黑" panose="020B0503020204020204" charset="-122"/>
              </a:rPr>
              <a:t>。</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安全第一：测试前班长组织做</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准备活动</a:t>
            </a:r>
            <a:r>
              <a:rPr lang="zh-CN" altLang="en-US" sz="2400">
                <a:latin typeface="微软雅黑" panose="020B0503020204020204" charset="-122"/>
                <a:ea typeface="微软雅黑" panose="020B0503020204020204" charset="-122"/>
                <a:cs typeface="微软雅黑" panose="020B0503020204020204" charset="-122"/>
              </a:rPr>
              <a:t>；</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服装：运动服、运动鞋；</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按校体测中心安排的</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规定时间</a:t>
            </a:r>
            <a:r>
              <a:rPr lang="zh-CN" altLang="en-US" sz="2400">
                <a:latin typeface="微软雅黑" panose="020B0503020204020204" charset="-122"/>
                <a:ea typeface="微软雅黑" panose="020B0503020204020204" charset="-122"/>
                <a:cs typeface="微软雅黑" panose="020B0503020204020204" charset="-122"/>
              </a:rPr>
              <a:t>测试，私自提前或延后测试</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成绩无效</a:t>
            </a:r>
            <a:r>
              <a:rPr lang="zh-CN" altLang="en-US" sz="2400">
                <a:latin typeface="微软雅黑" panose="020B0503020204020204" charset="-122"/>
                <a:ea typeface="微软雅黑" panose="020B0503020204020204" charset="-122"/>
                <a:cs typeface="微软雅黑" panose="020B0503020204020204" charset="-122"/>
              </a:rPr>
              <a:t>。</a:t>
            </a:r>
            <a:endParaRPr lang="zh-CN" altLang="en-US" sz="240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88981" y="886293"/>
            <a:ext cx="4449764" cy="521970"/>
            <a:chOff x="1693872" y="1763863"/>
            <a:chExt cx="4449764" cy="521970"/>
          </a:xfrm>
          <a:solidFill>
            <a:schemeClr val="accent1"/>
          </a:solidFill>
        </p:grpSpPr>
        <p:sp>
          <p:nvSpPr>
            <p:cNvPr id="6" name="TextBox 3"/>
            <p:cNvSpPr txBox="1">
              <a:spLocks noChangeArrowheads="1"/>
            </p:cNvSpPr>
            <p:nvPr/>
          </p:nvSpPr>
          <p:spPr bwMode="auto">
            <a:xfrm>
              <a:off x="2265374" y="1763863"/>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zh-CN" sz="2800" b="1" dirty="0" smtClean="0">
                  <a:solidFill>
                    <a:schemeClr val="bg1"/>
                  </a:solidFill>
                </a:rPr>
                <a:t>二、准备事项</a:t>
              </a:r>
              <a:endParaRPr lang="zh-CN" dirty="0"/>
            </a:p>
          </p:txBody>
        </p:sp>
        <p:grpSp>
          <p:nvGrpSpPr>
            <p:cNvPr id="10" name="组合 9"/>
            <p:cNvGrpSpPr/>
            <p:nvPr/>
          </p:nvGrpSpPr>
          <p:grpSpPr>
            <a:xfrm>
              <a:off x="1693872" y="1906580"/>
              <a:ext cx="357188" cy="214313"/>
              <a:chOff x="8715375" y="3143250"/>
              <a:chExt cx="357188" cy="214313"/>
            </a:xfrm>
            <a:grpFill/>
          </p:grpSpPr>
          <p:sp>
            <p:nvSpPr>
              <p:cNvPr id="11" name="燕尾形 1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12" name="燕尾形 1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13" name="燕尾形 12"/>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custDataLst>
              <p:tags r:id="rId2"/>
            </p:custDataLst>
          </p:nvPr>
        </p:nvPicPr>
        <p:blipFill>
          <a:blip r:embed="rId3"/>
          <a:stretch>
            <a:fillRect/>
          </a:stretch>
        </p:blipFill>
        <p:spPr>
          <a:xfrm>
            <a:off x="454660" y="2493010"/>
            <a:ext cx="7877810" cy="3779520"/>
          </a:xfrm>
          <a:prstGeom prst="rect">
            <a:avLst/>
          </a:prstGeom>
        </p:spPr>
      </p:pic>
      <p:sp>
        <p:nvSpPr>
          <p:cNvPr id="5147" name="文本框 29"/>
          <p:cNvSpPr txBox="1"/>
          <p:nvPr>
            <p:custDataLst>
              <p:tags r:id="rId4"/>
            </p:custDataLst>
          </p:nvPr>
        </p:nvSpPr>
        <p:spPr>
          <a:xfrm>
            <a:off x="755333" y="1422718"/>
            <a:ext cx="6521450" cy="829945"/>
          </a:xfrm>
          <a:prstGeom prst="rect">
            <a:avLst/>
          </a:prstGeom>
          <a:noFill/>
          <a:ln w="9525">
            <a:noFill/>
          </a:ln>
        </p:spPr>
        <p:txBody>
          <a:bodyPr wrap="square" anchor="t" anchorCtr="0">
            <a:spAutoFit/>
          </a:bodyPr>
          <a:p>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一</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室内项目</a:t>
            </a:r>
            <a:endParaRPr lang="zh-CN" altLang="en-US" sz="2400">
              <a:latin typeface="黑体" panose="02010609060101010101" pitchFamily="49" charset="-122"/>
              <a:ea typeface="黑体" panose="02010609060101010101" pitchFamily="49" charset="-122"/>
            </a:endParaRPr>
          </a:p>
          <a:p>
            <a:r>
              <a:rPr lang="en-US" altLang="zh-CN" sz="2400">
                <a:latin typeface="黑体" panose="02010609060101010101" pitchFamily="49" charset="-122"/>
                <a:ea typeface="黑体" panose="02010609060101010101" pitchFamily="49" charset="-122"/>
              </a:rPr>
              <a:t>1.</a:t>
            </a:r>
            <a:r>
              <a:rPr lang="zh-CN" altLang="en-US" sz="2400">
                <a:latin typeface="黑体" panose="02010609060101010101" pitchFamily="49" charset="-122"/>
                <a:ea typeface="黑体" panose="02010609060101010101" pitchFamily="49" charset="-122"/>
              </a:rPr>
              <a:t>主</a:t>
            </a:r>
            <a:r>
              <a:rPr lang="zh-CN" altLang="en-US" sz="2400">
                <a:latin typeface="黑体" panose="02010609060101010101" pitchFamily="49" charset="-122"/>
                <a:ea typeface="黑体" panose="02010609060101010101" pitchFamily="49" charset="-122"/>
              </a:rPr>
              <a:t>校区（地点：第一田径场</a:t>
            </a:r>
            <a:r>
              <a:rPr lang="zh-CN" altLang="en-US" sz="2400">
                <a:solidFill>
                  <a:srgbClr val="FF0000"/>
                </a:solidFill>
                <a:latin typeface="黑体" panose="02010609060101010101" pitchFamily="49" charset="-122"/>
                <a:ea typeface="黑体" panose="02010609060101010101" pitchFamily="49" charset="-122"/>
              </a:rPr>
              <a:t>北看台外侧</a:t>
            </a:r>
            <a:r>
              <a:rPr lang="zh-CN" altLang="en-US" sz="2400">
                <a:latin typeface="黑体" panose="02010609060101010101" pitchFamily="49" charset="-122"/>
                <a:ea typeface="黑体" panose="02010609060101010101" pitchFamily="49" charset="-122"/>
              </a:rPr>
              <a:t>）</a:t>
            </a:r>
            <a:endParaRPr lang="zh-CN" altLang="en-US" sz="2400">
              <a:latin typeface="黑体" panose="02010609060101010101" pitchFamily="49" charset="-122"/>
              <a:ea typeface="黑体" panose="02010609060101010101" pitchFamily="49" charset="-122"/>
            </a:endParaRPr>
          </a:p>
        </p:txBody>
      </p:sp>
      <p:grpSp>
        <p:nvGrpSpPr>
          <p:cNvPr id="45" name="组合 44"/>
          <p:cNvGrpSpPr/>
          <p:nvPr/>
        </p:nvGrpSpPr>
        <p:grpSpPr>
          <a:xfrm>
            <a:off x="97235" y="886237"/>
            <a:ext cx="3259455" cy="521970"/>
            <a:chOff x="1693870" y="3527591"/>
            <a:chExt cx="3259455" cy="521970"/>
          </a:xfrm>
          <a:solidFill>
            <a:schemeClr val="accent1"/>
          </a:solidFill>
        </p:grpSpPr>
        <p:sp>
          <p:nvSpPr>
            <p:cNvPr id="28" name="TextBox 3"/>
            <p:cNvSpPr txBox="1">
              <a:spLocks noChangeArrowheads="1"/>
            </p:cNvSpPr>
            <p:nvPr>
              <p:custDataLst>
                <p:tags r:id="rId5"/>
              </p:custDataLst>
            </p:nvPr>
          </p:nvSpPr>
          <p:spPr bwMode="auto">
            <a:xfrm>
              <a:off x="2265370" y="3527591"/>
              <a:ext cx="2687955" cy="521970"/>
            </a:xfrm>
            <a:prstGeom prst="rect">
              <a:avLst/>
            </a:prstGeom>
            <a:grpFill/>
            <a:ln w="9525">
              <a:solidFill>
                <a:schemeClr val="accent1">
                  <a:lumMod val="60000"/>
                  <a:lumOff val="40000"/>
                </a:schemeClr>
              </a:solidFill>
              <a:miter lim="800000"/>
            </a:ln>
          </p:spPr>
          <p:txBody>
            <a:bodyPr wrap="square" anchor="ctr">
              <a:spAutoFit/>
            </a:bodyPr>
            <a:p>
              <a:pPr marL="342900" indent="-342900" algn="ctr"/>
              <a:r>
                <a:rPr lang="zh-CN" sz="2800" b="1" dirty="0">
                  <a:solidFill>
                    <a:schemeClr val="bg1"/>
                  </a:solidFill>
                </a:rPr>
                <a:t>三、测试流程</a:t>
              </a:r>
              <a:endParaRPr lang="zh-CN" dirty="0"/>
            </a:p>
          </p:txBody>
        </p:sp>
        <p:grpSp>
          <p:nvGrpSpPr>
            <p:cNvPr id="29" name="组合 28"/>
            <p:cNvGrpSpPr/>
            <p:nvPr/>
          </p:nvGrpSpPr>
          <p:grpSpPr>
            <a:xfrm>
              <a:off x="1693870" y="3692530"/>
              <a:ext cx="357188" cy="214313"/>
              <a:chOff x="8715375" y="3143250"/>
              <a:chExt cx="357188" cy="214313"/>
            </a:xfrm>
            <a:grpFill/>
          </p:grpSpPr>
          <p:sp>
            <p:nvSpPr>
              <p:cNvPr id="30" name="燕尾形 29"/>
              <p:cNvSpPr/>
              <p:nvPr>
                <p:custDataLst>
                  <p:tags r:id="rId6"/>
                </p:custDataLst>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1" name="燕尾形 30"/>
              <p:cNvSpPr/>
              <p:nvPr>
                <p:custDataLst>
                  <p:tags r:id="rId7"/>
                </p:custDataLst>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2" name="燕尾形 31"/>
              <p:cNvSpPr/>
              <p:nvPr>
                <p:custDataLst>
                  <p:tags r:id="rId8"/>
                </p:custDataLst>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国际工程师室内项目测试流程图"/>
          <p:cNvPicPr>
            <a:picLocks noChangeAspect="1"/>
          </p:cNvPicPr>
          <p:nvPr/>
        </p:nvPicPr>
        <p:blipFill>
          <a:blip r:embed="rId2"/>
          <a:stretch>
            <a:fillRect/>
          </a:stretch>
        </p:blipFill>
        <p:spPr>
          <a:xfrm>
            <a:off x="971550" y="1412875"/>
            <a:ext cx="6950710" cy="4803775"/>
          </a:xfrm>
          <a:prstGeom prst="rect">
            <a:avLst/>
          </a:prstGeom>
        </p:spPr>
      </p:pic>
      <p:sp>
        <p:nvSpPr>
          <p:cNvPr id="5147" name="文本框 29"/>
          <p:cNvSpPr txBox="1"/>
          <p:nvPr>
            <p:custDataLst>
              <p:tags r:id="rId3"/>
            </p:custDataLst>
          </p:nvPr>
        </p:nvSpPr>
        <p:spPr>
          <a:xfrm>
            <a:off x="755333" y="908368"/>
            <a:ext cx="6521450" cy="460375"/>
          </a:xfrm>
          <a:prstGeom prst="rect">
            <a:avLst/>
          </a:prstGeom>
          <a:noFill/>
          <a:ln w="9525">
            <a:noFill/>
          </a:ln>
        </p:spPr>
        <p:txBody>
          <a:bodyPr wrap="square" anchor="t" anchorCtr="0">
            <a:spAutoFit/>
          </a:bodyPr>
          <a:p>
            <a:r>
              <a:rPr lang="en-US" altLang="zh-CN" sz="2400">
                <a:latin typeface="黑体" panose="02010609060101010101" pitchFamily="49" charset="-122"/>
                <a:ea typeface="黑体" panose="02010609060101010101" pitchFamily="49" charset="-122"/>
              </a:rPr>
              <a:t>2.</a:t>
            </a:r>
            <a:r>
              <a:rPr lang="zh-CN" altLang="en-US" sz="2400">
                <a:latin typeface="黑体" panose="02010609060101010101" pitchFamily="49" charset="-122"/>
                <a:ea typeface="黑体" panose="02010609060101010101" pitchFamily="49" charset="-122"/>
              </a:rPr>
              <a:t>国际工程师学院</a:t>
            </a:r>
            <a:r>
              <a:rPr lang="zh-CN" altLang="en-US" sz="2400">
                <a:latin typeface="黑体" panose="02010609060101010101" pitchFamily="49" charset="-122"/>
                <a:ea typeface="黑体" panose="02010609060101010101" pitchFamily="49" charset="-122"/>
              </a:rPr>
              <a:t>校区（地点：体育馆一楼）</a:t>
            </a:r>
            <a:endParaRPr lang="zh-CN" altLang="en-US" sz="2400">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6145" name="文本框 29"/>
          <p:cNvSpPr txBox="1"/>
          <p:nvPr/>
        </p:nvSpPr>
        <p:spPr>
          <a:xfrm>
            <a:off x="179705" y="794385"/>
            <a:ext cx="8885555" cy="460375"/>
          </a:xfrm>
          <a:prstGeom prst="rect">
            <a:avLst/>
          </a:prstGeom>
          <a:noFill/>
          <a:ln w="9525">
            <a:noFill/>
          </a:ln>
        </p:spPr>
        <p:txBody>
          <a:bodyPr wrap="square" anchor="t" anchorCtr="0">
            <a:spAutoFit/>
          </a:bodyPr>
          <a:p>
            <a:r>
              <a:rPr lang="zh-CN" altLang="en-US" sz="2400">
                <a:latin typeface="黑体" panose="02010609060101010101" pitchFamily="49" charset="-122"/>
                <a:ea typeface="黑体" panose="02010609060101010101" pitchFamily="49" charset="-122"/>
              </a:rPr>
              <a:t>（二）室外项目：两校区田径场，先测</a:t>
            </a:r>
            <a:r>
              <a:rPr lang="en-US" altLang="zh-CN" sz="2400">
                <a:latin typeface="黑体" panose="02010609060101010101" pitchFamily="49" charset="-122"/>
                <a:ea typeface="黑体" panose="02010609060101010101" pitchFamily="49" charset="-122"/>
              </a:rPr>
              <a:t>50</a:t>
            </a:r>
            <a:r>
              <a:rPr lang="zh-CN" altLang="en-US" sz="2400">
                <a:latin typeface="黑体" panose="02010609060101010101" pitchFamily="49" charset="-122"/>
                <a:ea typeface="黑体" panose="02010609060101010101" pitchFamily="49" charset="-122"/>
              </a:rPr>
              <a:t>米，后测</a:t>
            </a:r>
            <a:r>
              <a:rPr lang="en-US" altLang="zh-CN" sz="2400">
                <a:latin typeface="黑体" panose="02010609060101010101" pitchFamily="49" charset="-122"/>
                <a:ea typeface="黑体" panose="02010609060101010101" pitchFamily="49" charset="-122"/>
              </a:rPr>
              <a:t>800</a:t>
            </a:r>
            <a:r>
              <a:rPr lang="zh-CN" altLang="en-US" sz="2400">
                <a:latin typeface="黑体" panose="02010609060101010101" pitchFamily="49" charset="-122"/>
                <a:ea typeface="黑体" panose="02010609060101010101" pitchFamily="49" charset="-122"/>
              </a:rPr>
              <a:t>米</a:t>
            </a:r>
            <a:r>
              <a:rPr lang="en-US" altLang="zh-CN" sz="2400">
                <a:latin typeface="黑体" panose="02010609060101010101" pitchFamily="49" charset="-122"/>
                <a:ea typeface="黑体" panose="02010609060101010101" pitchFamily="49" charset="-122"/>
              </a:rPr>
              <a:t>/1000</a:t>
            </a:r>
            <a:r>
              <a:rPr lang="zh-CN" altLang="en-US" sz="2400">
                <a:latin typeface="黑体" panose="02010609060101010101" pitchFamily="49" charset="-122"/>
                <a:ea typeface="黑体" panose="02010609060101010101" pitchFamily="49" charset="-122"/>
              </a:rPr>
              <a:t>米。</a:t>
            </a:r>
            <a:endParaRPr lang="zh-CN" altLang="en-US" sz="2400">
              <a:latin typeface="黑体" panose="02010609060101010101" pitchFamily="49" charset="-122"/>
              <a:ea typeface="黑体" panose="02010609060101010101" pitchFamily="49" charset="-122"/>
            </a:endParaRPr>
          </a:p>
        </p:txBody>
      </p:sp>
      <p:pic>
        <p:nvPicPr>
          <p:cNvPr id="14" name="图片 13"/>
          <p:cNvPicPr>
            <a:picLocks noChangeAspect="1"/>
          </p:cNvPicPr>
          <p:nvPr>
            <p:custDataLst>
              <p:tags r:id="rId2"/>
            </p:custDataLst>
          </p:nvPr>
        </p:nvPicPr>
        <p:blipFill>
          <a:blip r:embed="rId3"/>
          <a:stretch>
            <a:fillRect/>
          </a:stretch>
        </p:blipFill>
        <p:spPr>
          <a:xfrm>
            <a:off x="755650" y="1557020"/>
            <a:ext cx="7417435" cy="4531995"/>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 y="5818505"/>
            <a:ext cx="9210040" cy="1156970"/>
          </a:xfrm>
          <a:prstGeom prst="rect">
            <a:avLst/>
          </a:prstGeom>
          <a:effectLst>
            <a:softEdge rad="127000"/>
          </a:effectLst>
        </p:spPr>
      </p:pic>
      <p:sp>
        <p:nvSpPr>
          <p:cNvPr id="7170" name="文本框 3"/>
          <p:cNvSpPr txBox="1"/>
          <p:nvPr/>
        </p:nvSpPr>
        <p:spPr>
          <a:xfrm>
            <a:off x="520700" y="1769110"/>
            <a:ext cx="2778125" cy="521970"/>
          </a:xfrm>
          <a:prstGeom prst="rect">
            <a:avLst/>
          </a:prstGeom>
          <a:noFill/>
          <a:ln w="9525">
            <a:noFill/>
          </a:ln>
        </p:spPr>
        <p:txBody>
          <a:bodyPr wrap="square" anchor="t" anchorCtr="0">
            <a:spAutoFit/>
          </a:bodyPr>
          <a:p>
            <a:r>
              <a:rPr lang="en-US" altLang="zh-CN" sz="2800" b="1">
                <a:solidFill>
                  <a:srgbClr val="FF0000"/>
                </a:solidFill>
                <a:latin typeface="Arial" panose="020B0604020202020204" pitchFamily="34" charset="0"/>
                <a:ea typeface="宋体" panose="02010600030101010101" pitchFamily="2" charset="-122"/>
              </a:rPr>
              <a:t>1.</a:t>
            </a:r>
            <a:r>
              <a:rPr lang="zh-CN" altLang="en-US" sz="2800" b="1">
                <a:solidFill>
                  <a:srgbClr val="FF0000"/>
                </a:solidFill>
                <a:latin typeface="Arial" panose="020B0604020202020204" pitchFamily="34" charset="0"/>
                <a:ea typeface="宋体" panose="02010600030101010101" pitchFamily="2" charset="-122"/>
              </a:rPr>
              <a:t>肺活量</a:t>
            </a:r>
            <a:endParaRPr lang="zh-CN" altLang="en-US" sz="2800" b="1">
              <a:solidFill>
                <a:srgbClr val="FF0000"/>
              </a:solidFill>
              <a:latin typeface="Arial" panose="020B0604020202020204" pitchFamily="34" charset="0"/>
              <a:ea typeface="宋体" panose="02010600030101010101" pitchFamily="2" charset="-122"/>
            </a:endParaRPr>
          </a:p>
        </p:txBody>
      </p:sp>
      <p:sp>
        <p:nvSpPr>
          <p:cNvPr id="6" name="文本框 5"/>
          <p:cNvSpPr txBox="1"/>
          <p:nvPr/>
        </p:nvSpPr>
        <p:spPr>
          <a:xfrm>
            <a:off x="520700" y="2111375"/>
            <a:ext cx="4240530" cy="3384550"/>
          </a:xfrm>
          <a:prstGeom prst="rect">
            <a:avLst/>
          </a:prstGeom>
          <a:noFill/>
        </p:spPr>
        <p:txBody>
          <a:bodyPr wrap="square" rtlCol="0">
            <a:spAutoFit/>
          </a:bodyPr>
          <a:p>
            <a:endParaRPr lang="zh-CN" altLang="en-US" sz="2400" noProof="1"/>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校园卡交给工作人员；</a:t>
            </a:r>
            <a:endParaRPr lang="zh-CN" altLang="en-US" sz="2000" noProof="1">
              <a:latin typeface="微软雅黑" panose="020B0503020204020204" charset="-122"/>
              <a:ea typeface="微软雅黑" panose="020B0503020204020204" charset="-122"/>
              <a:cs typeface="+mn-cs"/>
            </a:endParaRPr>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自备吹嘴，刷卡后，安装吹嘴，双手握住仪器准备测试；</a:t>
            </a:r>
            <a:endParaRPr lang="zh-CN" altLang="en-US" sz="2000" noProof="1">
              <a:latin typeface="微软雅黑" panose="020B0503020204020204" charset="-122"/>
              <a:ea typeface="微软雅黑" panose="020B0503020204020204" charset="-122"/>
            </a:endParaRPr>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深吸气后对准吹嘴，待工作人员宣布开始后，以中等速度连续呼气，直到不能呼气为止；</a:t>
            </a:r>
            <a:endParaRPr lang="zh-CN" altLang="en-US" sz="2000" noProof="1">
              <a:latin typeface="微软雅黑" panose="020B0503020204020204" charset="-122"/>
              <a:ea typeface="微软雅黑" panose="020B0503020204020204" charset="-122"/>
            </a:endParaRPr>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完成测试后，卸下吹嘴，将仪器传递给下一位同学。</a:t>
            </a:r>
            <a:endParaRPr lang="zh-CN" altLang="en-US" sz="2000" noProof="1">
              <a:latin typeface="微软雅黑" panose="020B0503020204020204" charset="-122"/>
              <a:ea typeface="微软雅黑" panose="020B0503020204020204" charset="-122"/>
              <a:cs typeface="+mn-cs"/>
            </a:endParaRPr>
          </a:p>
        </p:txBody>
      </p:sp>
      <p:pic>
        <p:nvPicPr>
          <p:cNvPr id="3" name="图片 2" descr="IMG_6220"/>
          <p:cNvPicPr>
            <a:picLocks noChangeAspect="1"/>
          </p:cNvPicPr>
          <p:nvPr/>
        </p:nvPicPr>
        <p:blipFill>
          <a:blip r:embed="rId3"/>
          <a:stretch>
            <a:fillRect/>
          </a:stretch>
        </p:blipFill>
        <p:spPr>
          <a:xfrm>
            <a:off x="5296535" y="1228090"/>
            <a:ext cx="3300730" cy="4401820"/>
          </a:xfrm>
          <a:prstGeom prst="rect">
            <a:avLst/>
          </a:prstGeom>
        </p:spPr>
      </p:pic>
      <p:grpSp>
        <p:nvGrpSpPr>
          <p:cNvPr id="46" name="组合 45"/>
          <p:cNvGrpSpPr/>
          <p:nvPr/>
        </p:nvGrpSpPr>
        <p:grpSpPr>
          <a:xfrm>
            <a:off x="97871" y="941557"/>
            <a:ext cx="4449764" cy="521970"/>
            <a:chOff x="1693872" y="4478507"/>
            <a:chExt cx="4449764" cy="521970"/>
          </a:xfrm>
          <a:solidFill>
            <a:schemeClr val="accent1"/>
          </a:solidFill>
        </p:grpSpPr>
        <p:sp>
          <p:nvSpPr>
            <p:cNvPr id="24" name="TextBox 3"/>
            <p:cNvSpPr txBox="1">
              <a:spLocks noChangeArrowheads="1"/>
            </p:cNvSpPr>
            <p:nvPr/>
          </p:nvSpPr>
          <p:spPr bwMode="auto">
            <a:xfrm>
              <a:off x="2265374" y="4478507"/>
              <a:ext cx="3878262" cy="521970"/>
            </a:xfrm>
            <a:prstGeom prst="rect">
              <a:avLst/>
            </a:prstGeom>
            <a:grpFill/>
            <a:ln w="9525">
              <a:solidFill>
                <a:schemeClr val="accent1">
                  <a:lumMod val="60000"/>
                  <a:lumOff val="40000"/>
                </a:schemeClr>
              </a:solidFill>
              <a:miter lim="800000"/>
            </a:ln>
          </p:spPr>
          <p:txBody>
            <a:bodyPr anchor="ctr">
              <a:spAutoFit/>
            </a:bodyPr>
            <a:p>
              <a:pPr marL="342900" indent="-342900" algn="ctr"/>
              <a:r>
                <a:rPr lang="en-US" altLang="zh-CN" sz="2800" b="1" dirty="0">
                  <a:solidFill>
                    <a:schemeClr val="bg1"/>
                  </a:solidFill>
                </a:rPr>
                <a:t> </a:t>
              </a:r>
              <a:r>
                <a:rPr lang="zh-CN" sz="2800" b="1" dirty="0" smtClean="0">
                  <a:solidFill>
                    <a:schemeClr val="bg1"/>
                  </a:solidFill>
                </a:rPr>
                <a:t>四、测试方法</a:t>
              </a:r>
              <a:endParaRPr lang="zh-CN" dirty="0"/>
            </a:p>
          </p:txBody>
        </p:sp>
        <p:grpSp>
          <p:nvGrpSpPr>
            <p:cNvPr id="33" name="组合 32"/>
            <p:cNvGrpSpPr/>
            <p:nvPr/>
          </p:nvGrpSpPr>
          <p:grpSpPr>
            <a:xfrm>
              <a:off x="1693872" y="4621224"/>
              <a:ext cx="357188" cy="214313"/>
              <a:chOff x="8715375" y="3143250"/>
              <a:chExt cx="357188" cy="214313"/>
            </a:xfrm>
            <a:grpFill/>
          </p:grpSpPr>
          <p:sp>
            <p:nvSpPr>
              <p:cNvPr id="34" name="燕尾形 33"/>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5" name="燕尾形 34"/>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sp>
            <p:nvSpPr>
              <p:cNvPr id="36" name="燕尾形 35"/>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fld>
            <a:endParaRPr lang="zh-CN" altLang="en-US"/>
          </a:p>
        </p:txBody>
      </p:sp>
      <p:sp>
        <p:nvSpPr>
          <p:cNvPr id="4" name="文本框 3"/>
          <p:cNvSpPr txBox="1"/>
          <p:nvPr/>
        </p:nvSpPr>
        <p:spPr>
          <a:xfrm>
            <a:off x="190500" y="1601470"/>
            <a:ext cx="4391660" cy="2768600"/>
          </a:xfrm>
          <a:prstGeom prst="rect">
            <a:avLst/>
          </a:prstGeom>
          <a:noFill/>
        </p:spPr>
        <p:txBody>
          <a:bodyPr wrap="square" rtlCol="0">
            <a:spAutoFit/>
          </a:bodyPr>
          <a:p>
            <a:pPr indent="0" eaLnBrk="1" latinLnBrk="0" hangingPunct="1">
              <a:spcAft>
                <a:spcPts val="1200"/>
              </a:spcAft>
            </a:pPr>
            <a:endParaRPr lang="zh-CN" altLang="en-US" sz="2400" b="1" noProof="1">
              <a:latin typeface="微软雅黑" panose="020B0503020204020204" charset="-122"/>
              <a:ea typeface="微软雅黑" panose="020B0503020204020204" charset="-122"/>
              <a:cs typeface="微软雅黑" panose="020B0503020204020204" charset="-122"/>
            </a:endParaRPr>
          </a:p>
          <a:p>
            <a:pPr marL="342900" indent="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校园卡交给工作人员；</a:t>
            </a:r>
            <a:endParaRPr lang="zh-CN" altLang="en-US" sz="2000" noProof="1">
              <a:latin typeface="微软雅黑" panose="020B0503020204020204" charset="-122"/>
              <a:ea typeface="微软雅黑" panose="020B0503020204020204" charset="-122"/>
              <a:cs typeface="微软雅黑" panose="020B0503020204020204" charset="-122"/>
            </a:endParaRPr>
          </a:p>
          <a:p>
            <a:pPr marL="342900" indent="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微软雅黑" panose="020B0503020204020204" charset="-122"/>
              </a:rPr>
              <a:t>刷卡后，双脚站立在底座上，面向立柱站立，抬头挺胸，两眼平视前方，站直；</a:t>
            </a:r>
            <a:endParaRPr lang="zh-CN" altLang="en-US" sz="2000" noProof="1">
              <a:latin typeface="微软雅黑" panose="020B0503020204020204" charset="-122"/>
              <a:ea typeface="微软雅黑" panose="020B0503020204020204" charset="-122"/>
              <a:cs typeface="微软雅黑" panose="020B0503020204020204" charset="-122"/>
            </a:endParaRPr>
          </a:p>
          <a:p>
            <a:pPr marL="342900" indent="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微软雅黑" panose="020B0503020204020204" charset="-122"/>
              </a:rPr>
              <a:t>站立不动，当听到仪器发出</a:t>
            </a:r>
            <a:r>
              <a:rPr lang="en-US" altLang="zh-CN" sz="2000" noProof="1">
                <a:latin typeface="微软雅黑" panose="020B0503020204020204" charset="-122"/>
                <a:ea typeface="微软雅黑" panose="020B0503020204020204" charset="-122"/>
                <a:cs typeface="微软雅黑" panose="020B0503020204020204" charset="-122"/>
              </a:rPr>
              <a:t>“</a:t>
            </a:r>
            <a:r>
              <a:rPr lang="zh-CN" altLang="en-US" sz="2000" noProof="1">
                <a:latin typeface="微软雅黑" panose="020B0503020204020204" charset="-122"/>
                <a:ea typeface="微软雅黑" panose="020B0503020204020204" charset="-122"/>
                <a:cs typeface="微软雅黑" panose="020B0503020204020204" charset="-122"/>
              </a:rPr>
              <a:t>嘀</a:t>
            </a:r>
            <a:r>
              <a:rPr lang="en-US" altLang="zh-CN" sz="2000" noProof="1">
                <a:latin typeface="微软雅黑" panose="020B0503020204020204" charset="-122"/>
                <a:ea typeface="微软雅黑" panose="020B0503020204020204" charset="-122"/>
                <a:cs typeface="微软雅黑" panose="020B0503020204020204" charset="-122"/>
              </a:rPr>
              <a:t>”</a:t>
            </a:r>
            <a:r>
              <a:rPr lang="zh-CN" altLang="en-US" sz="2000" noProof="1">
                <a:latin typeface="微软雅黑" panose="020B0503020204020204" charset="-122"/>
                <a:ea typeface="微软雅黑" panose="020B0503020204020204" charset="-122"/>
                <a:cs typeface="微软雅黑" panose="020B0503020204020204" charset="-122"/>
              </a:rPr>
              <a:t>声后，</a:t>
            </a:r>
            <a:r>
              <a:rPr lang="zh-CN" altLang="en-US" sz="2000" noProof="1">
                <a:latin typeface="微软雅黑" panose="020B0503020204020204" charset="-122"/>
                <a:ea typeface="微软雅黑" panose="020B0503020204020204" charset="-122"/>
                <a:cs typeface="微软雅黑" panose="020B0503020204020204" charset="-122"/>
              </a:rPr>
              <a:t>测试结束。</a:t>
            </a:r>
            <a:endParaRPr lang="zh-CN" altLang="en-US" sz="2000" noProof="1">
              <a:latin typeface="微软雅黑" panose="020B0503020204020204" charset="-122"/>
              <a:ea typeface="微软雅黑" panose="020B0503020204020204" charset="-122"/>
              <a:cs typeface="微软雅黑" panose="020B0503020204020204" charset="-122"/>
            </a:endParaRPr>
          </a:p>
        </p:txBody>
      </p:sp>
      <p:pic>
        <p:nvPicPr>
          <p:cNvPr id="2" name="图片 1" descr="IMG_6215"/>
          <p:cNvPicPr>
            <a:picLocks noChangeAspect="1"/>
          </p:cNvPicPr>
          <p:nvPr/>
        </p:nvPicPr>
        <p:blipFill>
          <a:blip r:embed="rId2"/>
          <a:stretch>
            <a:fillRect/>
          </a:stretch>
        </p:blipFill>
        <p:spPr>
          <a:xfrm>
            <a:off x="4721225" y="1015365"/>
            <a:ext cx="3528695" cy="4705350"/>
          </a:xfrm>
          <a:prstGeom prst="rect">
            <a:avLst/>
          </a:prstGeom>
        </p:spPr>
      </p:pic>
      <p:sp>
        <p:nvSpPr>
          <p:cNvPr id="7170" name="文本框 3"/>
          <p:cNvSpPr txBox="1"/>
          <p:nvPr/>
        </p:nvSpPr>
        <p:spPr>
          <a:xfrm>
            <a:off x="601345" y="1015365"/>
            <a:ext cx="2778125" cy="521970"/>
          </a:xfrm>
          <a:prstGeom prst="rect">
            <a:avLst/>
          </a:prstGeom>
          <a:noFill/>
          <a:ln w="9525">
            <a:noFill/>
          </a:ln>
        </p:spPr>
        <p:txBody>
          <a:bodyPr wrap="square" anchor="t" anchorCtr="0">
            <a:spAutoFit/>
          </a:bodyPr>
          <a:p>
            <a:pPr indent="0" eaLnBrk="1" latinLnBrk="0" hangingPunct="1">
              <a:spcAft>
                <a:spcPts val="1200"/>
              </a:spcAft>
            </a:pPr>
            <a:r>
              <a:rPr lang="zh-CN" altLang="en-US" sz="2800" b="1">
                <a:solidFill>
                  <a:srgbClr val="FF0000"/>
                </a:solidFill>
                <a:sym typeface="+mn-ea"/>
              </a:rPr>
              <a:t>2.身高体重</a:t>
            </a:r>
            <a:endParaRPr lang="zh-CN" altLang="en-US" sz="2800" b="1">
              <a:solidFill>
                <a:srgbClr val="FF0000"/>
              </a:solidFill>
              <a:latin typeface="Arial" panose="020B0604020202020204" pitchFamily="34" charset="0"/>
              <a:ea typeface="宋体" panose="02010600030101010101" pitchFamily="2" charset="-122"/>
              <a:sym typeface="+mn-ea"/>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7268c658-1dcf-4e8d-962f-e8f99bd56694"/>
  <p:tag name="COMMONDATA" val="eyJoZGlkIjoiODllNjViZjExMzdkYTIyNTkxYjE3Y2MwMGVlYzVkNz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杨利琛">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Words>
  <Application>WPS 演示</Application>
  <PresentationFormat>全屏显示(4:3)</PresentationFormat>
  <Paragraphs>179</Paragraphs>
  <Slides>22</Slides>
  <Notes>0</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22</vt:i4>
      </vt:variant>
    </vt:vector>
  </HeadingPairs>
  <TitlesOfParts>
    <vt:vector size="34" baseType="lpstr">
      <vt:lpstr>Arial</vt:lpstr>
      <vt:lpstr>宋体</vt:lpstr>
      <vt:lpstr>Wingdings</vt:lpstr>
      <vt:lpstr>Calibri</vt:lpstr>
      <vt:lpstr>Times New Roman</vt:lpstr>
      <vt:lpstr>黑体</vt:lpstr>
      <vt:lpstr>微软雅黑</vt:lpstr>
      <vt:lpstr>Wingdings</vt:lpstr>
      <vt:lpstr>华文新魏</vt:lpstr>
      <vt:lpstr>Arial Unicode MS</vt:lpstr>
      <vt:lpstr>杨利琛</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群策群力，早开始，早结束！！！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杨利琛</dc:creator>
  <cp:lastModifiedBy>时间都去哪儿了</cp:lastModifiedBy>
  <cp:revision>1032</cp:revision>
  <dcterms:created xsi:type="dcterms:W3CDTF">2011-12-06T06:29:00Z</dcterms:created>
  <dcterms:modified xsi:type="dcterms:W3CDTF">2023-09-04T04:07:14Z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2052-12.1.0.15358</vt:lpwstr>
  </property>
  <property fmtid="{D5CDD505-2E9C-101B-9397-08002B2CF9AE}" pid="3" name="ICV">
    <vt:lpwstr>E12BDD567678448A825A037431C30938</vt:lpwstr>
  </property>
</Properties>
</file>