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3"/>
  </p:notesMasterIdLst>
  <p:handoutMasterIdLst>
    <p:handoutMasterId r:id="rId24"/>
  </p:handoutMasterIdLst>
  <p:sldIdLst>
    <p:sldId id="304" r:id="rId4"/>
    <p:sldId id="413" r:id="rId5"/>
    <p:sldId id="430" r:id="rId6"/>
    <p:sldId id="469" r:id="rId7"/>
    <p:sldId id="431" r:id="rId8"/>
    <p:sldId id="451" r:id="rId9"/>
    <p:sldId id="452" r:id="rId10"/>
    <p:sldId id="433" r:id="rId11"/>
    <p:sldId id="434" r:id="rId12"/>
    <p:sldId id="435" r:id="rId13"/>
    <p:sldId id="436" r:id="rId14"/>
    <p:sldId id="437" r:id="rId15"/>
    <p:sldId id="439" r:id="rId16"/>
    <p:sldId id="440" r:id="rId17"/>
    <p:sldId id="453" r:id="rId18"/>
    <p:sldId id="454" r:id="rId19"/>
    <p:sldId id="441" r:id="rId20"/>
    <p:sldId id="442" r:id="rId21"/>
    <p:sldId id="309" r:id="rId22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CCCC00"/>
    <a:srgbClr val="00FF00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howGuides="1">
      <p:cViewPr varScale="1">
        <p:scale>
          <a:sx n="92" d="100"/>
          <a:sy n="92" d="100"/>
        </p:scale>
        <p:origin x="1404" y="84"/>
      </p:cViewPr>
      <p:guideLst>
        <p:guide orient="horz" pos="2122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02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28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C47923-C129-4340-BEAF-71334DD49C3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17E5851-ECE1-48B6-9F5B-D427B1A3A60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8C703BF-56CB-4D2F-88A2-2A3473C10BCD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BA5DC06-EB0E-4105-A2AA-C090C515CEE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E40D-A4FF-422B-BBF7-7994F9F42A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D1D0-ECFE-442B-A6A0-DE9C09FE8D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62C5-2246-4E47-9464-FA28B2EECD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6D3F-3B2B-46E0-9FCC-CD3B0F63EB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4694-6505-4B0A-8BCD-26F2BEA3BD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39D2-CECE-4727-9A04-ABBD800AFE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4340-CC03-468E-9D0A-9C12232546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84CA-A087-48DF-98B5-708429D3D9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杨利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9580-74EF-4512-B623-A7D3CE1E0D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4A75-8625-46BA-931C-6A9B2D4E5A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0902-23F8-448C-80B8-DD1790CF34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07129D-82BF-4209-A9B0-339A4750B7A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/>
          <p:nvPr/>
        </p:nvGrpSpPr>
        <p:grpSpPr bwMode="auto">
          <a:xfrm>
            <a:off x="8890" y="919780"/>
            <a:ext cx="9144000" cy="5111750"/>
            <a:chOff x="0" y="0"/>
            <a:chExt cx="5760" cy="4320"/>
          </a:xfrm>
        </p:grpSpPr>
        <p:sp>
          <p:nvSpPr>
            <p:cNvPr id="2765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bevel/>
            </a:ln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53" name="Rectangle 4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7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 w="9525">
              <a:noFill/>
              <a:bevel/>
            </a:ln>
          </p:spPr>
          <p:txBody>
            <a:bodyPr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7654" name="Group 5"/>
            <p:cNvGrpSpPr/>
            <p:nvPr/>
          </p:nvGrpSpPr>
          <p:grpSpPr bwMode="auto">
            <a:xfrm>
              <a:off x="0" y="672"/>
              <a:ext cx="1806" cy="1990"/>
              <a:chOff x="0" y="0"/>
              <a:chExt cx="1806" cy="1990"/>
            </a:xfrm>
          </p:grpSpPr>
          <p:sp>
            <p:nvSpPr>
              <p:cNvPr id="27655" name="Rectangle 6"/>
              <p:cNvSpPr>
                <a:spLocks noChangeArrowheads="1"/>
              </p:cNvSpPr>
              <p:nvPr/>
            </p:nvSpPr>
            <p:spPr bwMode="auto">
              <a:xfrm>
                <a:off x="361" y="1585"/>
                <a:ext cx="365" cy="405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6" name="Rectangle 7"/>
              <p:cNvSpPr>
                <a:spLocks noChangeArrowheads="1"/>
              </p:cNvSpPr>
              <p:nvPr/>
            </p:nvSpPr>
            <p:spPr bwMode="auto">
              <a:xfrm>
                <a:off x="1081" y="393"/>
                <a:ext cx="364" cy="406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7" name="Rectangle 8"/>
              <p:cNvSpPr>
                <a:spLocks noChangeArrowheads="1"/>
              </p:cNvSpPr>
              <p:nvPr/>
            </p:nvSpPr>
            <p:spPr bwMode="auto">
              <a:xfrm>
                <a:off x="1437" y="0"/>
                <a:ext cx="369" cy="400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8" name="Rectangle 9"/>
              <p:cNvSpPr>
                <a:spLocks noChangeArrowheads="1"/>
              </p:cNvSpPr>
              <p:nvPr/>
            </p:nvSpPr>
            <p:spPr bwMode="auto">
              <a:xfrm>
                <a:off x="719" y="1585"/>
                <a:ext cx="368" cy="405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9" name="Rectangle 10"/>
              <p:cNvSpPr>
                <a:spLocks noChangeArrowheads="1"/>
              </p:cNvSpPr>
              <p:nvPr/>
            </p:nvSpPr>
            <p:spPr bwMode="auto">
              <a:xfrm>
                <a:off x="1437" y="393"/>
                <a:ext cx="369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0" name="Rectangle 11"/>
              <p:cNvSpPr>
                <a:spLocks noChangeArrowheads="1"/>
              </p:cNvSpPr>
              <p:nvPr/>
            </p:nvSpPr>
            <p:spPr bwMode="auto">
              <a:xfrm>
                <a:off x="719" y="792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1" name="Rectangle 12"/>
              <p:cNvSpPr>
                <a:spLocks noChangeArrowheads="1"/>
              </p:cNvSpPr>
              <p:nvPr/>
            </p:nvSpPr>
            <p:spPr bwMode="auto">
              <a:xfrm>
                <a:off x="0" y="792"/>
                <a:ext cx="367" cy="399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2" name="Rectangle 13"/>
              <p:cNvSpPr>
                <a:spLocks noChangeArrowheads="1"/>
              </p:cNvSpPr>
              <p:nvPr/>
            </p:nvSpPr>
            <p:spPr bwMode="auto">
              <a:xfrm>
                <a:off x="1081" y="792"/>
                <a:ext cx="364" cy="399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3" name="Rectangle 14"/>
              <p:cNvSpPr>
                <a:spLocks noChangeArrowheads="1"/>
              </p:cNvSpPr>
              <p:nvPr/>
            </p:nvSpPr>
            <p:spPr bwMode="auto">
              <a:xfrm>
                <a:off x="361" y="1185"/>
                <a:ext cx="365" cy="406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4" name="Rectangle 15"/>
              <p:cNvSpPr>
                <a:spLocks noChangeArrowheads="1"/>
              </p:cNvSpPr>
              <p:nvPr/>
            </p:nvSpPr>
            <p:spPr bwMode="auto">
              <a:xfrm>
                <a:off x="719" y="1185"/>
                <a:ext cx="368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7650" name="Rectangle 16"/>
          <p:cNvSpPr>
            <a:spLocks noGrp="1" noChangeArrowheads="1"/>
          </p:cNvSpPr>
          <p:nvPr/>
        </p:nvSpPr>
        <p:spPr bwMode="auto">
          <a:xfrm>
            <a:off x="1278255" y="2398713"/>
            <a:ext cx="7772400" cy="1470025"/>
          </a:xfrm>
          <a:prstGeom prst="rect">
            <a:avLst/>
          </a:prstGeom>
          <a:noFill/>
          <a:ln w="9525">
            <a:noFill/>
            <a:bevel/>
          </a:ln>
        </p:spPr>
        <p:txBody>
          <a:bodyPr anchor="ctr"/>
          <a:lstStyle/>
          <a:p>
            <a:pPr algn="ctr"/>
            <a:r>
              <a:rPr lang="zh-CN" sz="4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投篮技术分析</a:t>
            </a:r>
            <a:endParaRPr 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19480"/>
            <a:ext cx="9092565" cy="5111750"/>
            <a:chOff x="0" y="0"/>
            <a:chExt cx="5760" cy="432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bevel/>
            </a:ln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7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 w="9525">
              <a:noFill/>
              <a:bevel/>
            </a:ln>
          </p:spPr>
          <p:txBody>
            <a:bodyPr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5"/>
            <p:cNvGrpSpPr/>
            <p:nvPr/>
          </p:nvGrpSpPr>
          <p:grpSpPr bwMode="auto">
            <a:xfrm>
              <a:off x="0" y="672"/>
              <a:ext cx="1806" cy="1990"/>
              <a:chOff x="0" y="0"/>
              <a:chExt cx="1806" cy="1990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361" y="1585"/>
                <a:ext cx="365" cy="405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081" y="393"/>
                <a:ext cx="364" cy="406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1437" y="0"/>
                <a:ext cx="369" cy="400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719" y="1585"/>
                <a:ext cx="368" cy="405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1437" y="393"/>
                <a:ext cx="369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719" y="792"/>
                <a:ext cx="368" cy="399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0" y="792"/>
                <a:ext cx="367" cy="399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1081" y="792"/>
                <a:ext cx="364" cy="399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361" y="1185"/>
                <a:ext cx="365" cy="406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719" y="1185"/>
                <a:ext cx="368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Rectangle 16"/>
          <p:cNvSpPr>
            <a:spLocks noGrp="1" noChangeArrowheads="1"/>
          </p:cNvSpPr>
          <p:nvPr/>
        </p:nvSpPr>
        <p:spPr bwMode="auto">
          <a:xfrm>
            <a:off x="2427605" y="2389505"/>
            <a:ext cx="6419215" cy="1470025"/>
          </a:xfrm>
          <a:prstGeom prst="rect">
            <a:avLst/>
          </a:prstGeom>
          <a:noFill/>
          <a:ln w="9525">
            <a:noFill/>
            <a:bevel/>
          </a:ln>
        </p:spPr>
        <p:txBody>
          <a:bodyPr anchor="ctr"/>
          <a:lstStyle/>
          <a:p>
            <a:pPr defTabSz="914400"/>
            <a:r>
              <a:rPr lang="zh-CN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大学生体测方法与流程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17257" r="26373" b="17585"/>
          <a:stretch>
            <a:fillRect/>
          </a:stretch>
        </p:blipFill>
        <p:spPr>
          <a:xfrm>
            <a:off x="7995920" y="210820"/>
            <a:ext cx="730250" cy="730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1601470"/>
            <a:ext cx="439166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endParaRPr lang="zh-CN" altLang="en-US" sz="2400" b="1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刷卡后，双脚站立在底座上，面向立柱站立，抬头挺胸，两眼平视前方，站直；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站立不动，当听到仪器发出</a:t>
            </a:r>
            <a:r>
              <a:rPr lang="en-US" altLang="zh-CN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嘀</a:t>
            </a:r>
            <a:r>
              <a:rPr lang="en-US" altLang="zh-CN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声后，测试结束。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IMG_6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25" y="1015365"/>
            <a:ext cx="3528695" cy="4705350"/>
          </a:xfrm>
          <a:prstGeom prst="rect">
            <a:avLst/>
          </a:prstGeom>
        </p:spPr>
      </p:pic>
      <p:sp>
        <p:nvSpPr>
          <p:cNvPr id="7170" name="文本框 3"/>
          <p:cNvSpPr txBox="1"/>
          <p:nvPr/>
        </p:nvSpPr>
        <p:spPr>
          <a:xfrm>
            <a:off x="601345" y="1015365"/>
            <a:ext cx="2778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2.身高体重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9405" y="1988820"/>
            <a:ext cx="45821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脱鞋，坐在测试垫上，双脚抵住挡板，膝关节伸直，上体前屈，双臂在刻度板上向前伸直，直到不能向前为止。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切记膝盖要</a:t>
            </a:r>
            <a:r>
              <a:rPr lang="zh-CN" altLang="en-US" sz="20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伸直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，</a:t>
            </a:r>
            <a:r>
              <a:rPr lang="zh-CN" altLang="en-US" sz="20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不可突然发力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向前伸臂，否则成绩无效。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0" name="文本框 3"/>
          <p:cNvSpPr txBox="1"/>
          <p:nvPr/>
        </p:nvSpPr>
        <p:spPr>
          <a:xfrm>
            <a:off x="392430" y="954405"/>
            <a:ext cx="2778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.坐位体前屈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IMG_6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215" y="941705"/>
            <a:ext cx="3576955" cy="4770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7170" name="文本框 3"/>
          <p:cNvSpPr txBox="1"/>
          <p:nvPr/>
        </p:nvSpPr>
        <p:spPr>
          <a:xfrm>
            <a:off x="392430" y="954405"/>
            <a:ext cx="19431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立定跳远</a:t>
            </a:r>
            <a:endParaRPr 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IMG_6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15" y="1628775"/>
            <a:ext cx="5192395" cy="4352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950" y="2205355"/>
            <a:ext cx="32766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站于起跳线之后，听到工作人员指令后开始测试。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7170" name="文本框 3"/>
          <p:cNvSpPr txBox="1"/>
          <p:nvPr/>
        </p:nvSpPr>
        <p:spPr>
          <a:xfrm>
            <a:off x="177165" y="954405"/>
            <a:ext cx="4568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一分钟仰卧起坐（女生）</a:t>
            </a:r>
            <a:endParaRPr 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1266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7330" y="1645285"/>
            <a:ext cx="4320000" cy="30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8035" y="1644968"/>
            <a:ext cx="4320000" cy="306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文本框 5"/>
          <p:cNvSpPr txBox="1"/>
          <p:nvPr/>
        </p:nvSpPr>
        <p:spPr>
          <a:xfrm>
            <a:off x="142875" y="4942840"/>
            <a:ext cx="44894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双手抱头躺平、膝关节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90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°弯曲；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文本框 6"/>
          <p:cNvSpPr txBox="1"/>
          <p:nvPr/>
        </p:nvSpPr>
        <p:spPr>
          <a:xfrm>
            <a:off x="4788535" y="4942840"/>
            <a:ext cx="4130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 algn="l">
              <a:buClrTx/>
              <a:buSzTx/>
              <a:buFont typeface="+mj-ea"/>
              <a:buAutoNum type="circleNumDbPlain" startAt="2"/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听到指令后开始测试，肘关节碰到膝盖计一次。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7170" name="文本框 3"/>
          <p:cNvSpPr txBox="1"/>
          <p:nvPr/>
        </p:nvSpPr>
        <p:spPr>
          <a:xfrm>
            <a:off x="894715" y="954405"/>
            <a:ext cx="4568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引体向上（男生）</a:t>
            </a:r>
            <a:endParaRPr 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292" name="文本框 5"/>
          <p:cNvSpPr txBox="1"/>
          <p:nvPr/>
        </p:nvSpPr>
        <p:spPr>
          <a:xfrm>
            <a:off x="828040" y="1917065"/>
            <a:ext cx="3194050" cy="3014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双手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掌心向前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握杠；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抓杠后，身体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平稳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后再上拉，第一个向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上冲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的不算；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下巴过杠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算一个，放下后双肘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伸直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再拉下一个，双肘不伸直不算。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IMG_6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365" y="810895"/>
            <a:ext cx="3081655" cy="2311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65" y="3194050"/>
            <a:ext cx="3081020" cy="28124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/>
          <p:cNvSpPr txBox="1"/>
          <p:nvPr>
            <p:custDataLst>
              <p:tags r:id="rId2"/>
            </p:custDataLst>
          </p:nvPr>
        </p:nvSpPr>
        <p:spPr>
          <a:xfrm>
            <a:off x="894715" y="954405"/>
            <a:ext cx="4568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 50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米跑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39115" y="1557020"/>
            <a:ext cx="3645535" cy="4554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受试者4人一组携</a:t>
            </a:r>
            <a:r>
              <a:rPr lang="en-US" altLang="zh-CN" sz="2000" b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校园卡</a:t>
            </a:r>
            <a:r>
              <a:rPr lang="en-US" altLang="zh-CN" sz="2000" b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测试，采用站立式起跑姿势站于起跑线后。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听到“跑”的口令后开始起跑。受试者躯干部到达终点线的垂直面停表。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跑完后按名次排队找计时人员刷卡记录成绩；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以秒为单位记录测试成绩，精确到小数点后一位。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84650" y="1701165"/>
            <a:ext cx="4543425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/>
          <p:cNvSpPr txBox="1"/>
          <p:nvPr>
            <p:custDataLst>
              <p:tags r:id="rId2"/>
            </p:custDataLst>
          </p:nvPr>
        </p:nvSpPr>
        <p:spPr>
          <a:xfrm>
            <a:off x="611505" y="954405"/>
            <a:ext cx="5414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 </a:t>
            </a:r>
            <a:r>
              <a:rPr sz="2800" b="1">
                <a:solidFill>
                  <a:srgbClr val="FF0000"/>
                </a:solidFill>
                <a:sym typeface="+mn-ea"/>
              </a:rPr>
              <a:t>800米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（女）和</a:t>
            </a:r>
            <a:r>
              <a:rPr sz="2800" b="1">
                <a:solidFill>
                  <a:srgbClr val="FF0000"/>
                </a:solidFill>
                <a:sym typeface="+mn-ea"/>
              </a:rPr>
              <a:t>1000米跑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（男）</a:t>
            </a:r>
            <a:endParaRPr 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539115" y="2061210"/>
            <a:ext cx="469138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受试者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携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以班级为单位进行测试，站立式起跑。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当听到“跑”的口令后开始起跑。当受试者的躯干部到达终点线垂直面时停表。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跑完后按名次排队找计时人员刷卡记录成绩；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以分、秒为单位记录测试成绩，不计小数。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5555" y="2132965"/>
            <a:ext cx="3743960" cy="280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xfrm>
            <a:off x="375920" y="1917065"/>
            <a:ext cx="8229600" cy="3713480"/>
          </a:xfrm>
        </p:spPr>
        <p:txBody>
          <a:bodyPr anchor="t" anchorCtr="0"/>
          <a:lstStyle/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刷校园卡测试，安全第一！！！！！！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新补办的校园卡，测试前需在测试现场找工作人员重新绑卡后，方可使用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  。 </a:t>
            </a:r>
            <a:r>
              <a:rPr lang="zh-CN" altLang="en-US" sz="14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纪律：每次测试带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校园卡（必带）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身份证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学生证（二选一）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不准顶替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，一经发现，上报学校，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按作弊处理！！！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能量：测试前必须正常饮食，特别是长跑；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61370" y="867900"/>
            <a:ext cx="4449766" cy="521970"/>
            <a:chOff x="1693870" y="5357985"/>
            <a:chExt cx="4449766" cy="521970"/>
          </a:xfrm>
          <a:solidFill>
            <a:schemeClr val="accent1"/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1693870" y="5549918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8" name="燕尾形 37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燕尾形 38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燕尾形 39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3"/>
            <p:cNvSpPr txBox="1">
              <a:spLocks noChangeArrowheads="1"/>
            </p:cNvSpPr>
            <p:nvPr/>
          </p:nvSpPr>
          <p:spPr bwMode="auto">
            <a:xfrm>
              <a:off x="2265374" y="5357985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  <a:r>
                <a:rPr lang="zh-CN" sz="2800" b="1" dirty="0" smtClean="0">
                  <a:solidFill>
                    <a:schemeClr val="bg1"/>
                  </a:solidFill>
                </a:rPr>
                <a:t>五、注意要点</a:t>
              </a:r>
              <a:endParaRPr lang="zh-CN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14337" name="文本框 4"/>
          <p:cNvSpPr txBox="1"/>
          <p:nvPr/>
        </p:nvSpPr>
        <p:spPr>
          <a:xfrm>
            <a:off x="245110" y="1412875"/>
            <a:ext cx="858774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514350" indent="-5143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5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补测：因实习或个人原因不能按时测试者，后期会通知统一进行补测，不需要办理缓测手续；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AutoNum type="arabicPeriod" startAt="5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免测：按照《安徽工程大学体质测试免测相关规定》办理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AutoNum type="arabicPeriod" startAt="5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要求：测试时注意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保持纪律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，维护班级形象。按照工作人员要求及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测试标准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测试，不准与工作人员发生冲突，有意见者，学生向班长反映，班长通过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QQ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群或电话（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15056468187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）联系体测中心闫老师。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9E46-943A-4A44-9176-CFE9E762BF60}" type="slidenum">
              <a:rPr lang="zh-CN" altLang="en-US"/>
            </a:fld>
            <a:endParaRPr lang="zh-CN" altLang="en-US"/>
          </a:p>
        </p:txBody>
      </p:sp>
      <p:sp>
        <p:nvSpPr>
          <p:cNvPr id="16385" name="标题 1"/>
          <p:cNvSpPr>
            <a:spLocks noGrp="1"/>
          </p:cNvSpPr>
          <p:nvPr>
            <p:ph type="title"/>
          </p:nvPr>
        </p:nvSpPr>
        <p:spPr bwMode="auto">
          <a:xfrm>
            <a:off x="481965" y="2061210"/>
            <a:ext cx="8231505" cy="1322070"/>
          </a:xfrm>
          <a:noFill/>
          <a:ln w="9525">
            <a:noFill/>
            <a:bevel/>
          </a:ln>
        </p:spPr>
        <p:txBody>
          <a:bodyPr wrap="square" anchor="ctr" anchorCtr="0">
            <a:spAutoFit/>
          </a:bodyPr>
          <a:lstStyle/>
          <a:p>
            <a:pPr lvl="0" algn="ctr" eaLnBrk="1" hangingPunct="1">
              <a:buClrTx/>
              <a:buSzTx/>
              <a:buFontTx/>
            </a:pPr>
            <a:r>
              <a:rPr lang="zh-CN" sz="4000" b="1" dirty="0">
                <a:solidFill>
                  <a:srgbClr val="002B98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预祝同学们取得优异成绩，</a:t>
            </a:r>
            <a:br>
              <a:rPr lang="zh-CN" sz="4000" b="1" dirty="0">
                <a:solidFill>
                  <a:srgbClr val="002B98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</a:br>
            <a:r>
              <a:rPr lang="zh-CN" sz="4000" b="1" dirty="0">
                <a:solidFill>
                  <a:srgbClr val="002B98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为建设体育强国贡献青春力量！</a:t>
            </a:r>
            <a:endParaRPr lang="zh-CN" sz="4000" b="1" dirty="0">
              <a:solidFill>
                <a:srgbClr val="002B98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2314020" y="3101117"/>
            <a:ext cx="4449766" cy="521970"/>
            <a:chOff x="1693870" y="3527591"/>
            <a:chExt cx="4449766" cy="521970"/>
          </a:xfrm>
          <a:solidFill>
            <a:schemeClr val="accent1"/>
          </a:solidFill>
        </p:grpSpPr>
        <p:sp>
          <p:nvSpPr>
            <p:cNvPr id="23" name="TextBox 3"/>
            <p:cNvSpPr txBox="1">
              <a:spLocks noChangeArrowheads="1"/>
            </p:cNvSpPr>
            <p:nvPr/>
          </p:nvSpPr>
          <p:spPr bwMode="auto">
            <a:xfrm>
              <a:off x="2265374" y="3527591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>
                  <a:solidFill>
                    <a:schemeClr val="bg1"/>
                  </a:solidFill>
                </a:rPr>
                <a:t>三、测试流程</a:t>
              </a:r>
              <a:endParaRPr lang="zh-CN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693870" y="369253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0" name="燕尾形 29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燕尾形 30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燕尾形 31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314021" y="4078457"/>
            <a:ext cx="4449764" cy="521970"/>
            <a:chOff x="1693872" y="4478507"/>
            <a:chExt cx="4449764" cy="521970"/>
          </a:xfrm>
          <a:solidFill>
            <a:schemeClr val="accent1"/>
          </a:solidFill>
        </p:grpSpPr>
        <p:sp>
          <p:nvSpPr>
            <p:cNvPr id="24" name="TextBox 3"/>
            <p:cNvSpPr txBox="1">
              <a:spLocks noChangeArrowheads="1"/>
            </p:cNvSpPr>
            <p:nvPr/>
          </p:nvSpPr>
          <p:spPr bwMode="auto">
            <a:xfrm>
              <a:off x="2265374" y="4478507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  <a:r>
                <a:rPr lang="zh-CN" sz="2800" b="1" dirty="0" smtClean="0">
                  <a:solidFill>
                    <a:schemeClr val="bg1"/>
                  </a:solidFill>
                </a:rPr>
                <a:t>四、测试方法</a:t>
              </a:r>
              <a:endParaRPr lang="zh-CN" dirty="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693872" y="4621224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4" name="燕尾形 33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燕尾形 34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燕尾形 35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2314020" y="4957935"/>
            <a:ext cx="4449766" cy="521970"/>
            <a:chOff x="1693870" y="5357985"/>
            <a:chExt cx="4449766" cy="521970"/>
          </a:xfrm>
          <a:solidFill>
            <a:schemeClr val="accent1"/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1693870" y="5549918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8" name="燕尾形 37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燕尾形 38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燕尾形 39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3"/>
            <p:cNvSpPr txBox="1">
              <a:spLocks noChangeArrowheads="1"/>
            </p:cNvSpPr>
            <p:nvPr/>
          </p:nvSpPr>
          <p:spPr bwMode="auto">
            <a:xfrm>
              <a:off x="2265374" y="5357985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  <a:r>
                <a:rPr lang="zh-CN" sz="2800" b="1" dirty="0" smtClean="0">
                  <a:solidFill>
                    <a:schemeClr val="bg1"/>
                  </a:solidFill>
                </a:rPr>
                <a:t>五、注意要点</a:t>
              </a:r>
              <a:endParaRPr lang="zh-CN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13386" y="2150578"/>
            <a:ext cx="4449764" cy="521970"/>
            <a:chOff x="1693872" y="1763863"/>
            <a:chExt cx="4449764" cy="521970"/>
          </a:xfrm>
          <a:solidFill>
            <a:schemeClr val="accent1"/>
          </a:solidFill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2265374" y="1763863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二、准备事项</a:t>
              </a:r>
              <a:endParaRPr lang="zh-CN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11" name="燕尾形 1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313386" y="1292693"/>
            <a:ext cx="4449764" cy="521970"/>
            <a:chOff x="1693872" y="1763863"/>
            <a:chExt cx="4449764" cy="521970"/>
          </a:xfrm>
          <a:solidFill>
            <a:schemeClr val="accent1"/>
          </a:solidFill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2265374" y="1763863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一、测试项目</a:t>
              </a:r>
              <a:endParaRPr lang="zh-CN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21" name="燕尾形 2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燕尾形 2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240" y="1359535"/>
            <a:ext cx="6631940" cy="4526280"/>
          </a:xfrm>
        </p:spPr>
        <p:txBody>
          <a:bodyPr/>
          <a:lstStyle/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肺活量；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身高体重；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坐位体前屈；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立定跳远；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一分钟仰卧起坐（女）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引体向上（男）；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米跑；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米跑（女）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/1000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米跑（男）。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21" y="869783"/>
            <a:ext cx="4449764" cy="521970"/>
            <a:chOff x="1693872" y="1763863"/>
            <a:chExt cx="4449764" cy="521970"/>
          </a:xfrm>
          <a:solidFill>
            <a:schemeClr val="accent1"/>
          </a:solidFill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2265374" y="1763863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一、测试项目</a:t>
              </a:r>
              <a:endParaRPr lang="zh-CN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21" name="燕尾形 2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燕尾形 2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827405" y="1052830"/>
          <a:ext cx="7430346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330"/>
                <a:gridCol w="3959860"/>
                <a:gridCol w="1338156"/>
              </a:tblGrid>
              <a:tr h="381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测试对象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单项指标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权重（%）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>
                          <a:latin typeface="仿宋_GB2312" charset="0"/>
                        </a:rPr>
                        <a:t>大学1-4年级</a:t>
                      </a:r>
                      <a:endParaRPr lang="en-US" altLang="zh-CN" sz="28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 b="0">
                        <a:latin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体重指数（BMI</a:t>
                      </a:r>
                      <a:r>
                        <a:rPr lang="zh-CN" altLang="en-US" sz="1600" b="0">
                          <a:latin typeface="仿宋_GB2312" charset="0"/>
                          <a:cs typeface="仿宋_GB2312" charset="0"/>
                        </a:rPr>
                        <a:t>：体重</a:t>
                      </a:r>
                      <a:r>
                        <a:rPr lang="en-US" altLang="zh-CN" sz="1600" b="0">
                          <a:latin typeface="仿宋_GB2312" charset="0"/>
                          <a:cs typeface="仿宋_GB2312" charset="0"/>
                        </a:rPr>
                        <a:t>/</a:t>
                      </a:r>
                      <a:r>
                        <a:rPr lang="zh-CN" altLang="en-US" sz="1600" b="0">
                          <a:latin typeface="仿宋_GB2312" charset="0"/>
                          <a:cs typeface="仿宋_GB2312" charset="0"/>
                        </a:rPr>
                        <a:t>身高</a:t>
                      </a:r>
                      <a:r>
                        <a:rPr lang="en-US" altLang="zh-CN" sz="1600" b="0" baseline="30000">
                          <a:latin typeface="仿宋_GB2312" charset="0"/>
                          <a:cs typeface="仿宋_GB2312" charset="0"/>
                        </a:rPr>
                        <a:t>2</a:t>
                      </a: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15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肺活量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15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50米跑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20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坐位体前屈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立定跳远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引体向上（男）/1分钟仰卧起坐   坐（女）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1000米跑（男）/800米跑（女）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20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303530" y="1765300"/>
            <a:ext cx="8691245" cy="4237355"/>
          </a:xfrm>
        </p:spPr>
        <p:txBody>
          <a:bodyPr anchor="t" anchorCtr="0"/>
          <a:lstStyle/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前期先测室内项目，后期周六、日测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50m/800m/1000m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安全第一：测试前班长组织做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准备活动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服装：运动服、运动鞋；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按校体测中心安排的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规定时间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测试，私自提前或延后测试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成绩无效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981" y="886293"/>
            <a:ext cx="4449764" cy="521970"/>
            <a:chOff x="1693872" y="1763863"/>
            <a:chExt cx="4449764" cy="521970"/>
          </a:xfrm>
          <a:solidFill>
            <a:schemeClr val="accent1"/>
          </a:solidFill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2265374" y="1763863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二、准备事项</a:t>
              </a:r>
              <a:endParaRPr lang="zh-CN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11" name="燕尾形 1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4660" y="2493010"/>
            <a:ext cx="7877810" cy="3779520"/>
          </a:xfrm>
          <a:prstGeom prst="rect">
            <a:avLst/>
          </a:prstGeom>
        </p:spPr>
      </p:pic>
      <p:sp>
        <p:nvSpPr>
          <p:cNvPr id="5147" name="文本框 29"/>
          <p:cNvSpPr txBox="1"/>
          <p:nvPr>
            <p:custDataLst>
              <p:tags r:id="rId4"/>
            </p:custDataLst>
          </p:nvPr>
        </p:nvSpPr>
        <p:spPr>
          <a:xfrm>
            <a:off x="755333" y="1422718"/>
            <a:ext cx="65214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室内项目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主校区（地点：第一田径场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北看台外侧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7235" y="886237"/>
            <a:ext cx="3259455" cy="521970"/>
            <a:chOff x="1693870" y="3527591"/>
            <a:chExt cx="3259455" cy="521970"/>
          </a:xfrm>
          <a:solidFill>
            <a:schemeClr val="accent1"/>
          </a:solidFill>
        </p:grpSpPr>
        <p:sp>
          <p:nvSpPr>
            <p:cNvPr id="28" name="Text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65370" y="3527591"/>
              <a:ext cx="2687955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anchor="ctr">
              <a:spAutoFit/>
            </a:bodyPr>
            <a:lstStyle/>
            <a:p>
              <a:pPr marL="342900" indent="-342900" algn="ctr"/>
              <a:r>
                <a:rPr lang="zh-CN" sz="2800" b="1" dirty="0">
                  <a:solidFill>
                    <a:schemeClr val="bg1"/>
                  </a:solidFill>
                </a:rPr>
                <a:t>三、测试流程</a:t>
              </a:r>
              <a:endParaRPr lang="zh-CN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693870" y="369253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0" name="燕尾形 29"/>
              <p:cNvSpPr/>
              <p:nvPr>
                <p:custDataLst>
                  <p:tags r:id="rId6"/>
                </p:custDataLst>
              </p:nvPr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燕尾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燕尾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国际工程师室内项目测试流程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12875"/>
            <a:ext cx="6950710" cy="4803775"/>
          </a:xfrm>
          <a:prstGeom prst="rect">
            <a:avLst/>
          </a:prstGeom>
        </p:spPr>
      </p:pic>
      <p:sp>
        <p:nvSpPr>
          <p:cNvPr id="5147" name="文本框 29"/>
          <p:cNvSpPr txBox="1"/>
          <p:nvPr>
            <p:custDataLst>
              <p:tags r:id="rId3"/>
            </p:custDataLst>
          </p:nvPr>
        </p:nvSpPr>
        <p:spPr>
          <a:xfrm>
            <a:off x="755333" y="908368"/>
            <a:ext cx="6521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国际工程师学院校区（地点：体育馆一楼）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6145" name="文本框 29"/>
          <p:cNvSpPr txBox="1"/>
          <p:nvPr/>
        </p:nvSpPr>
        <p:spPr>
          <a:xfrm>
            <a:off x="179705" y="794385"/>
            <a:ext cx="88855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（二）室外项目：两校区田径场，先测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米，后测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800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/1000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5650" y="1557020"/>
            <a:ext cx="7417435" cy="45319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0" y="5818505"/>
            <a:ext cx="9210040" cy="1156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170" name="文本框 3"/>
          <p:cNvSpPr txBox="1"/>
          <p:nvPr/>
        </p:nvSpPr>
        <p:spPr>
          <a:xfrm>
            <a:off x="520700" y="1769110"/>
            <a:ext cx="2778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肺活量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0700" y="2111375"/>
            <a:ext cx="4240530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noProof="1"/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校园卡交给工作人员；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自备吹嘴，刷卡后，安装吹嘴，双手握住仪器准备测试；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深吸气后对准吹嘴，待工作人员宣布开始后，以中等速度连续呼气，直到不能呼气为止；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完成测试后，卸下吹嘴，将仪器传递给下一位同学。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 descr="IMG_6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535" y="1228090"/>
            <a:ext cx="3300730" cy="4401820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97871" y="941557"/>
            <a:ext cx="4449764" cy="521970"/>
            <a:chOff x="1693872" y="4478507"/>
            <a:chExt cx="4449764" cy="521970"/>
          </a:xfrm>
          <a:solidFill>
            <a:schemeClr val="accent1"/>
          </a:solidFill>
        </p:grpSpPr>
        <p:sp>
          <p:nvSpPr>
            <p:cNvPr id="24" name="TextBox 3"/>
            <p:cNvSpPr txBox="1">
              <a:spLocks noChangeArrowheads="1"/>
            </p:cNvSpPr>
            <p:nvPr/>
          </p:nvSpPr>
          <p:spPr bwMode="auto">
            <a:xfrm>
              <a:off x="2265374" y="4478507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  <a:r>
                <a:rPr lang="zh-CN" sz="2800" b="1" dirty="0" smtClean="0">
                  <a:solidFill>
                    <a:schemeClr val="bg1"/>
                  </a:solidFill>
                </a:rPr>
                <a:t>四、测试方法</a:t>
              </a:r>
              <a:endParaRPr lang="zh-CN" dirty="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693872" y="4621224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4" name="燕尾形 33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燕尾形 34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燕尾形 35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PP_MARK_KEY" val="7268c658-1dcf-4e8d-962f-e8f99bd56694"/>
  <p:tag name="COMMONDATA" val="eyJoZGlkIjoiODllNjViZjExMzdkYTIyNTkxYjE3Y2MwMGVlYzVkNz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杨利琛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WPS 演示</Application>
  <PresentationFormat>全屏显示(4:3)</PresentationFormat>
  <Paragraphs>221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Times New Roman</vt:lpstr>
      <vt:lpstr>黑体</vt:lpstr>
      <vt:lpstr>微软雅黑</vt:lpstr>
      <vt:lpstr>仿宋_GB2312</vt:lpstr>
      <vt:lpstr>仿宋</vt:lpstr>
      <vt:lpstr>Arial Unicode MS</vt:lpstr>
      <vt:lpstr>华文新魏</vt:lpstr>
      <vt:lpstr>杨利琛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预祝同学们取得优异成绩， 为建设体育强国贡献青春力量！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杨利琛</dc:creator>
  <cp:lastModifiedBy>时间都去哪儿了</cp:lastModifiedBy>
  <cp:revision>1038</cp:revision>
  <dcterms:created xsi:type="dcterms:W3CDTF">2011-12-06T06:29:00Z</dcterms:created>
  <dcterms:modified xsi:type="dcterms:W3CDTF">2024-09-13T06:58:32Z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E12BDD567678448A825A037431C30938</vt:lpwstr>
  </property>
</Properties>
</file>