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75" r:id="rId2"/>
  </p:sldMasterIdLst>
  <p:notesMasterIdLst>
    <p:notesMasterId r:id="rId22"/>
  </p:notesMasterIdLst>
  <p:sldIdLst>
    <p:sldId id="323" r:id="rId3"/>
    <p:sldId id="324" r:id="rId4"/>
    <p:sldId id="328" r:id="rId5"/>
    <p:sldId id="292" r:id="rId6"/>
    <p:sldId id="264" r:id="rId7"/>
    <p:sldId id="329" r:id="rId8"/>
    <p:sldId id="290" r:id="rId9"/>
    <p:sldId id="333" r:id="rId10"/>
    <p:sldId id="330" r:id="rId11"/>
    <p:sldId id="260" r:id="rId12"/>
    <p:sldId id="275" r:id="rId13"/>
    <p:sldId id="313" r:id="rId14"/>
    <p:sldId id="331" r:id="rId15"/>
    <p:sldId id="336" r:id="rId16"/>
    <p:sldId id="277" r:id="rId17"/>
    <p:sldId id="332" r:id="rId18"/>
    <p:sldId id="272" r:id="rId19"/>
    <p:sldId id="274" r:id="rId20"/>
    <p:sldId id="33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0441791-690B-4A52-9DA2-967AC26D6053}">
          <p14:sldIdLst>
            <p14:sldId id="323"/>
            <p14:sldId id="324"/>
            <p14:sldId id="328"/>
            <p14:sldId id="292"/>
            <p14:sldId id="264"/>
            <p14:sldId id="329"/>
            <p14:sldId id="290"/>
            <p14:sldId id="333"/>
            <p14:sldId id="330"/>
            <p14:sldId id="260"/>
          </p14:sldIdLst>
        </p14:section>
        <p14:section name="无标题节" id="{A75ECE55-1BF7-41D6-A495-E3C6545D11E7}">
          <p14:sldIdLst>
            <p14:sldId id="275"/>
            <p14:sldId id="313"/>
            <p14:sldId id="331"/>
            <p14:sldId id="336"/>
            <p14:sldId id="277"/>
            <p14:sldId id="332"/>
            <p14:sldId id="272"/>
            <p14:sldId id="274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040"/>
    <a:srgbClr val="902023"/>
    <a:srgbClr val="A72527"/>
    <a:srgbClr val="01A89E"/>
    <a:srgbClr val="0C2834"/>
    <a:srgbClr val="36333A"/>
    <a:srgbClr val="FF9F1C"/>
    <a:srgbClr val="01DDCD"/>
    <a:srgbClr val="01C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0" autoAdjust="0"/>
    <p:restoredTop sz="96580" autoAdjust="0"/>
  </p:normalViewPr>
  <p:slideViewPr>
    <p:cSldViewPr snapToGrid="0">
      <p:cViewPr varScale="1">
        <p:scale>
          <a:sx n="110" d="100"/>
          <a:sy n="110" d="100"/>
        </p:scale>
        <p:origin x="46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264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158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64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329A-08C6-44C2-ACD0-60364213B9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6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734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005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337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281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190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618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78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3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58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98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90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1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648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80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7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093991" y="1104518"/>
            <a:ext cx="210350" cy="196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519867" y="-37900"/>
            <a:ext cx="675887" cy="1213398"/>
          </a:xfrm>
          <a:prstGeom prst="rect">
            <a:avLst/>
          </a:prstGeom>
          <a:solidFill>
            <a:srgbClr val="A72527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3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75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904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7116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05646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63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788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2022/6/14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11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2022/6/14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4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53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93991" y="1104518"/>
            <a:ext cx="210350" cy="196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519867" y="-37900"/>
            <a:ext cx="675887" cy="1213398"/>
          </a:xfrm>
          <a:prstGeom prst="rect">
            <a:avLst/>
          </a:prstGeom>
          <a:solidFill>
            <a:srgbClr val="A72527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93991" y="1104518"/>
            <a:ext cx="210350" cy="196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519867" y="-37900"/>
            <a:ext cx="675887" cy="1213398"/>
          </a:xfrm>
          <a:prstGeom prst="rect">
            <a:avLst/>
          </a:prstGeom>
          <a:solidFill>
            <a:srgbClr val="A72527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093991" y="1104518"/>
            <a:ext cx="210350" cy="196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519867" y="-37900"/>
            <a:ext cx="675887" cy="1213398"/>
          </a:xfrm>
          <a:prstGeom prst="rect">
            <a:avLst/>
          </a:prstGeom>
          <a:solidFill>
            <a:srgbClr val="A72527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97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57465" y="3844999"/>
            <a:ext cx="4024756" cy="21599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357465" y="1616757"/>
            <a:ext cx="1979729" cy="21599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96824" y="1616757"/>
            <a:ext cx="2398349" cy="43882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84640" y="3847716"/>
            <a:ext cx="1990042" cy="21572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84639" y="1616757"/>
            <a:ext cx="4049893" cy="21599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8582"/>
            <a:ext cx="10515600" cy="715529"/>
          </a:xfrm>
          <a:prstGeom prst="rect">
            <a:avLst/>
          </a:prstGeo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10200" y="6249193"/>
            <a:ext cx="2743200" cy="365125"/>
          </a:xfrm>
          <a:prstGeom prst="rect">
            <a:avLst/>
          </a:prstGeom>
        </p:spPr>
        <p:txBody>
          <a:bodyPr/>
          <a:lstStyle/>
          <a:p>
            <a:fld id="{F68C8532-35DB-409E-A833-97770FF9303E}" type="datetime1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24919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矩形 9"/>
          <p:cNvSpPr/>
          <p:nvPr userDrawn="1"/>
        </p:nvSpPr>
        <p:spPr>
          <a:xfrm>
            <a:off x="1093991" y="1104518"/>
            <a:ext cx="210350" cy="196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19867" y="-37900"/>
            <a:ext cx="675887" cy="1213398"/>
          </a:xfrm>
          <a:prstGeom prst="rect">
            <a:avLst/>
          </a:prstGeom>
          <a:solidFill>
            <a:srgbClr val="A72527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0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FE25A-F59E-4A74-B665-864FD89EC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2CC18-0C10-4C0D-A0F2-E6045AE31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D336C-545D-4EB5-97AD-1195B1E1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77337-1161-4CB2-8B69-3E24C9ADD514}" type="datetimeFigureOut">
              <a:rPr lang="zh-CN" altLang="en-US" smtClean="0"/>
              <a:t>2022/6/14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62F5E-1F39-4ED3-9466-620AD89B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AB90C6-7DD8-450C-B97D-289F0B93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093991" y="1104518"/>
            <a:ext cx="210350" cy="196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19867" y="-37900"/>
            <a:ext cx="675887" cy="1213398"/>
          </a:xfrm>
          <a:prstGeom prst="rect">
            <a:avLst/>
          </a:prstGeom>
          <a:solidFill>
            <a:srgbClr val="A72527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6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01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76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701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60" r:id="rId5"/>
    <p:sldLayoutId id="2147483665" r:id="rId6"/>
    <p:sldLayoutId id="2147483666" r:id="rId7"/>
    <p:sldLayoutId id="2147483667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18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096000" y="0"/>
            <a:ext cx="1863969" cy="6858000"/>
          </a:xfrm>
          <a:prstGeom prst="rect">
            <a:avLst/>
          </a:prstGeom>
          <a:solidFill>
            <a:srgbClr val="A72527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5414" y="1688123"/>
            <a:ext cx="5884985" cy="310661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3144" b="-13144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18870" y="4466492"/>
            <a:ext cx="2114268" cy="143021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1086" r="-152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15508" y="4630615"/>
            <a:ext cx="797169" cy="750277"/>
          </a:xfrm>
          <a:prstGeom prst="rect">
            <a:avLst/>
          </a:prstGeom>
          <a:solidFill>
            <a:srgbClr val="A7252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0967" y="4141502"/>
            <a:ext cx="532098" cy="480647"/>
          </a:xfrm>
          <a:prstGeom prst="rect">
            <a:avLst/>
          </a:prstGeom>
          <a:solidFill>
            <a:srgbClr val="A72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29267" y="2153643"/>
            <a:ext cx="1015663" cy="3089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dirty="0"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市场营销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194416" y="896022"/>
            <a:ext cx="547116" cy="2900748"/>
            <a:chOff x="7211625" y="435333"/>
            <a:chExt cx="547116" cy="2900748"/>
          </a:xfrm>
        </p:grpSpPr>
        <p:sp>
          <p:nvSpPr>
            <p:cNvPr id="22" name="文本框 21"/>
            <p:cNvSpPr txBox="1"/>
            <p:nvPr/>
          </p:nvSpPr>
          <p:spPr>
            <a:xfrm>
              <a:off x="7211625" y="435333"/>
              <a:ext cx="5471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alpha val="9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4800" dirty="0">
                <a:solidFill>
                  <a:schemeClr val="bg1">
                    <a:alpha val="9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211625" y="1125250"/>
              <a:ext cx="5471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alpha val="9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0</a:t>
              </a:r>
              <a:endParaRPr lang="zh-CN" altLang="en-US" sz="4800" dirty="0">
                <a:solidFill>
                  <a:schemeClr val="bg1">
                    <a:alpha val="9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211625" y="1815167"/>
              <a:ext cx="5471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alpha val="9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4800" dirty="0">
                <a:solidFill>
                  <a:schemeClr val="bg1">
                    <a:alpha val="9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11625" y="2505084"/>
              <a:ext cx="5471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alpha val="9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4800" dirty="0">
                <a:solidFill>
                  <a:schemeClr val="bg1">
                    <a:alpha val="9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59968" y="1406769"/>
            <a:ext cx="1073244" cy="563666"/>
            <a:chOff x="7959968" y="1406769"/>
            <a:chExt cx="1073244" cy="563666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cxnSp>
          <p:nvCxnSpPr>
            <p:cNvPr id="16" name="肘形连接符 15"/>
            <p:cNvCxnSpPr/>
            <p:nvPr/>
          </p:nvCxnSpPr>
          <p:spPr>
            <a:xfrm>
              <a:off x="7959968" y="1406769"/>
              <a:ext cx="1008185" cy="457200"/>
            </a:xfrm>
            <a:prstGeom prst="bentConnector3">
              <a:avLst>
                <a:gd name="adj1" fmla="val 100000"/>
              </a:avLst>
            </a:prstGeom>
            <a:ln w="38100">
              <a:solidFill>
                <a:schemeClr val="bg1">
                  <a:lumMod val="6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 rot="2700000" flipH="1">
              <a:off x="8903091" y="1840314"/>
              <a:ext cx="130122" cy="130120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59969" y="5515124"/>
            <a:ext cx="1073242" cy="522261"/>
            <a:chOff x="7959969" y="5515124"/>
            <a:chExt cx="1073242" cy="522261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cxnSp>
          <p:nvCxnSpPr>
            <p:cNvPr id="13" name="肘形连接符 12"/>
            <p:cNvCxnSpPr/>
            <p:nvPr/>
          </p:nvCxnSpPr>
          <p:spPr>
            <a:xfrm flipV="1">
              <a:off x="7959969" y="5580185"/>
              <a:ext cx="1008185" cy="457200"/>
            </a:xfrm>
            <a:prstGeom prst="bentConnector3">
              <a:avLst>
                <a:gd name="adj1" fmla="val 100000"/>
              </a:avLst>
            </a:prstGeom>
            <a:ln w="38100">
              <a:solidFill>
                <a:schemeClr val="bg1">
                  <a:lumMod val="6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 rot="2700000" flipH="1">
              <a:off x="8903090" y="5515125"/>
              <a:ext cx="130122" cy="130120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 rot="5400000">
            <a:off x="6916360" y="2826162"/>
            <a:ext cx="288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A72527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MARKETING</a:t>
            </a:r>
            <a:endParaRPr lang="zh-CN" altLang="en-US" sz="2000" dirty="0">
              <a:solidFill>
                <a:srgbClr val="A72527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2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5" grpId="0" animBg="1"/>
          <p:bldP spid="6" grpId="0" animBg="1"/>
          <p:bldP spid="7" grpId="0" animBg="1"/>
          <p:bldP spid="8" grpId="0" animBg="1"/>
          <p:bldP spid="19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5" grpId="0" animBg="1"/>
          <p:bldP spid="6" grpId="0" animBg="1"/>
          <p:bldP spid="7" grpId="0" animBg="1"/>
          <p:bldP spid="8" grpId="0" animBg="1"/>
          <p:bldP spid="19" grpId="0"/>
          <p:bldP spid="3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67AD9606-6830-46D6-89EC-11D1CCE27E6E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437E39C-56D2-4D60-AFD7-F100936CD656}"/>
              </a:ext>
            </a:extLst>
          </p:cNvPr>
          <p:cNvSpPr txBox="1"/>
          <p:nvPr/>
        </p:nvSpPr>
        <p:spPr>
          <a:xfrm>
            <a:off x="1473289" y="37136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核心课程简介</a:t>
            </a:r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4B37E873-6E46-19D2-CC63-9129D9AA6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04590"/>
              </p:ext>
            </p:extLst>
          </p:nvPr>
        </p:nvGraphicFramePr>
        <p:xfrm>
          <a:off x="2562748" y="1226775"/>
          <a:ext cx="7556612" cy="519125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616833">
                  <a:extLst>
                    <a:ext uri="{9D8B030D-6E8A-4147-A177-3AD203B41FA5}">
                      <a16:colId xmlns:a16="http://schemas.microsoft.com/office/drawing/2014/main" val="3648453434"/>
                    </a:ext>
                  </a:extLst>
                </a:gridCol>
                <a:gridCol w="3203523">
                  <a:extLst>
                    <a:ext uri="{9D8B030D-6E8A-4147-A177-3AD203B41FA5}">
                      <a16:colId xmlns:a16="http://schemas.microsoft.com/office/drawing/2014/main" val="3873613599"/>
                    </a:ext>
                  </a:extLst>
                </a:gridCol>
                <a:gridCol w="1736256">
                  <a:extLst>
                    <a:ext uri="{9D8B030D-6E8A-4147-A177-3AD203B41FA5}">
                      <a16:colId xmlns:a16="http://schemas.microsoft.com/office/drawing/2014/main" val="3848799611"/>
                    </a:ext>
                  </a:extLst>
                </a:gridCol>
              </a:tblGrid>
              <a:tr h="30023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2000" kern="100" dirty="0">
                          <a:solidFill>
                            <a:schemeClr val="bg1"/>
                          </a:solidFill>
                          <a:effectLst/>
                        </a:rPr>
                        <a:t>课程名称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</a:rPr>
                        <a:t>课程类别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</a:rPr>
                        <a:t>立项时间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6963869"/>
                  </a:ext>
                </a:extLst>
              </a:tr>
              <a:tr h="13626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服务营销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国家级一流课程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省级一流课程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省级</a:t>
                      </a: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MOOC</a:t>
                      </a: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省级智慧课堂试点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校级翻转课堂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2020.10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2020.04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2018.03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2017.04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2016.07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909095"/>
                  </a:ext>
                </a:extLst>
              </a:tr>
              <a:tr h="12780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消费者心理与行为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省级精品线下开放课程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省级教学示范课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省级线上教学优秀课堂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校级精品线下开放课程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校级“金课”建设课程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2019.12</a:t>
                      </a: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2020.12</a:t>
                      </a: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2020.12</a:t>
                      </a:r>
                      <a:endParaRPr lang="zh-CN" altLang="zh-CN" sz="18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2019.11</a:t>
                      </a:r>
                    </a:p>
                    <a:p>
                      <a:pPr marL="0" marR="0" lvl="0" indent="0" algn="ctr" defTabSz="1217981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2020.06</a:t>
                      </a:r>
                      <a:endParaRPr lang="zh-CN" altLang="zh-CN" sz="18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670593"/>
                  </a:ext>
                </a:extLst>
              </a:tr>
              <a:tr h="75666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市场营销学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省级教学示范课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校级“金课”建设课程</a:t>
                      </a:r>
                      <a:endParaRPr lang="en-US" altLang="zh-CN" sz="18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2020.12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2020.06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614042"/>
                  </a:ext>
                </a:extLst>
              </a:tr>
              <a:tr h="28723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市场调查与预测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校级“金课”建设课程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2020.06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475696"/>
                  </a:ext>
                </a:extLst>
              </a:tr>
              <a:tr h="28723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广告理论与策划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sz="18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校级“金课”建设课程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2020.06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498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307484"/>
      </p:ext>
    </p:extLst>
  </p:cSld>
  <p:clrMapOvr>
    <a:masterClrMapping/>
  </p:clrMapOvr>
  <p:transition spd="slow" advClick="0" advTm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7977" y="1825453"/>
            <a:ext cx="3375215" cy="396574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03729" y="2116513"/>
            <a:ext cx="3029327" cy="517555"/>
            <a:chOff x="5082573" y="2168494"/>
            <a:chExt cx="3029327" cy="517555"/>
          </a:xfrm>
        </p:grpSpPr>
        <p:sp>
          <p:nvSpPr>
            <p:cNvPr id="3" name="矩形 2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34225" y="219643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数字营销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32729" y="2116513"/>
            <a:ext cx="3029327" cy="517555"/>
            <a:chOff x="5082573" y="2168494"/>
            <a:chExt cx="3029327" cy="517555"/>
          </a:xfrm>
        </p:grpSpPr>
        <p:sp>
          <p:nvSpPr>
            <p:cNvPr id="9" name="矩形 8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34225" y="2196439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电商创业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03729" y="3170222"/>
            <a:ext cx="3029327" cy="517555"/>
            <a:chOff x="5082573" y="2168494"/>
            <a:chExt cx="3029327" cy="517555"/>
          </a:xfrm>
        </p:grpSpPr>
        <p:sp>
          <p:nvSpPr>
            <p:cNvPr id="19" name="矩形 18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34225" y="2196439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短视频运营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85489" y="3170222"/>
            <a:ext cx="3029327" cy="517555"/>
            <a:chOff x="5082573" y="2168494"/>
            <a:chExt cx="3029327" cy="517555"/>
          </a:xfrm>
        </p:grpSpPr>
        <p:sp>
          <p:nvSpPr>
            <p:cNvPr id="16" name="矩形 15"/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34225" y="2196439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大数据营销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9721753-B0E8-469F-B62A-5A9719F90B49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82D7B9-D958-48BA-B969-92DD4F91A432}"/>
              </a:ext>
            </a:extLst>
          </p:cNvPr>
          <p:cNvSpPr txBox="1"/>
          <p:nvPr/>
        </p:nvSpPr>
        <p:spPr>
          <a:xfrm>
            <a:off x="1473289" y="3713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特色课程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C4909EB-1D05-9E0C-9AEF-327DBDCBE60B}"/>
              </a:ext>
            </a:extLst>
          </p:cNvPr>
          <p:cNvGrpSpPr/>
          <p:nvPr/>
        </p:nvGrpSpPr>
        <p:grpSpPr>
          <a:xfrm>
            <a:off x="4856489" y="4223931"/>
            <a:ext cx="3029327" cy="517555"/>
            <a:chOff x="5082573" y="2168494"/>
            <a:chExt cx="3029327" cy="51755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A977A55-7F77-BA16-82A6-ACB95C6D850B}"/>
                </a:ext>
              </a:extLst>
            </p:cNvPr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A14778F-5DAE-91CD-0426-49B2F6740C13}"/>
                </a:ext>
              </a:extLst>
            </p:cNvPr>
            <p:cNvSpPr txBox="1"/>
            <p:nvPr/>
          </p:nvSpPr>
          <p:spPr>
            <a:xfrm>
              <a:off x="5234225" y="219643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网络直播营销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D41F96D-0273-042A-6783-4681202E02DC}"/>
              </a:ext>
            </a:extLst>
          </p:cNvPr>
          <p:cNvGrpSpPr/>
          <p:nvPr/>
        </p:nvGrpSpPr>
        <p:grpSpPr>
          <a:xfrm>
            <a:off x="8285489" y="4195986"/>
            <a:ext cx="3029327" cy="517555"/>
            <a:chOff x="5082573" y="2168494"/>
            <a:chExt cx="3029327" cy="51755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158975C-BE96-2581-2EA0-F5C48829621A}"/>
                </a:ext>
              </a:extLst>
            </p:cNvPr>
            <p:cNvSpPr/>
            <p:nvPr/>
          </p:nvSpPr>
          <p:spPr>
            <a:xfrm>
              <a:off x="5082573" y="2168494"/>
              <a:ext cx="3029327" cy="517555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A1A2F77-C87B-A0F5-63DB-8FEC229BB676}"/>
                </a:ext>
              </a:extLst>
            </p:cNvPr>
            <p:cNvSpPr txBox="1"/>
            <p:nvPr/>
          </p:nvSpPr>
          <p:spPr>
            <a:xfrm>
              <a:off x="5234225" y="2196439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网站设计与管理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06781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961438" y="2178888"/>
            <a:ext cx="739658" cy="622272"/>
            <a:chOff x="5356342" y="3093565"/>
            <a:chExt cx="465138" cy="391319"/>
          </a:xfrm>
          <a:solidFill>
            <a:schemeClr val="bg1"/>
          </a:solidFill>
        </p:grpSpPr>
        <p:sp>
          <p:nvSpPr>
            <p:cNvPr id="12" name="AutoShape 120"/>
            <p:cNvSpPr>
              <a:spLocks/>
            </p:cNvSpPr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AutoShape 121"/>
            <p:cNvSpPr>
              <a:spLocks/>
            </p:cNvSpPr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AutoShape 122"/>
            <p:cNvSpPr>
              <a:spLocks/>
            </p:cNvSpPr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16200000">
            <a:off x="3508305" y="4141847"/>
            <a:ext cx="626751" cy="912061"/>
            <a:chOff x="11078485" y="2115665"/>
            <a:chExt cx="319088" cy="464344"/>
          </a:xfrm>
          <a:solidFill>
            <a:schemeClr val="bg1"/>
          </a:solidFill>
        </p:grpSpPr>
        <p:sp>
          <p:nvSpPr>
            <p:cNvPr id="19" name="AutoShape 60"/>
            <p:cNvSpPr>
              <a:spLocks/>
            </p:cNvSpPr>
            <p:nvPr/>
          </p:nvSpPr>
          <p:spPr bwMode="auto">
            <a:xfrm>
              <a:off x="11209454" y="2245840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AutoShape 61"/>
            <p:cNvSpPr>
              <a:spLocks/>
            </p:cNvSpPr>
            <p:nvPr/>
          </p:nvSpPr>
          <p:spPr bwMode="auto">
            <a:xfrm>
              <a:off x="11209454" y="2420465"/>
              <a:ext cx="28575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AutoShape 62"/>
            <p:cNvSpPr>
              <a:spLocks/>
            </p:cNvSpPr>
            <p:nvPr/>
          </p:nvSpPr>
          <p:spPr bwMode="auto">
            <a:xfrm>
              <a:off x="11122142" y="2333153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AutoShape 63"/>
            <p:cNvSpPr>
              <a:spLocks/>
            </p:cNvSpPr>
            <p:nvPr/>
          </p:nvSpPr>
          <p:spPr bwMode="auto">
            <a:xfrm>
              <a:off x="11295973" y="233315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AutoShape 64"/>
            <p:cNvSpPr>
              <a:spLocks/>
            </p:cNvSpPr>
            <p:nvPr/>
          </p:nvSpPr>
          <p:spPr bwMode="auto">
            <a:xfrm>
              <a:off x="11150717" y="2391097"/>
              <a:ext cx="29369" cy="29369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AutoShape 65"/>
            <p:cNvSpPr>
              <a:spLocks/>
            </p:cNvSpPr>
            <p:nvPr/>
          </p:nvSpPr>
          <p:spPr bwMode="auto">
            <a:xfrm>
              <a:off x="11150717" y="2275209"/>
              <a:ext cx="29369" cy="29369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5" name="AutoShape 66"/>
            <p:cNvSpPr>
              <a:spLocks/>
            </p:cNvSpPr>
            <p:nvPr/>
          </p:nvSpPr>
          <p:spPr bwMode="auto">
            <a:xfrm>
              <a:off x="11267398" y="2391097"/>
              <a:ext cx="28575" cy="29369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AutoShape 67"/>
            <p:cNvSpPr>
              <a:spLocks/>
            </p:cNvSpPr>
            <p:nvPr/>
          </p:nvSpPr>
          <p:spPr bwMode="auto">
            <a:xfrm>
              <a:off x="11078485" y="2115665"/>
              <a:ext cx="31908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AutoShape 68"/>
            <p:cNvSpPr>
              <a:spLocks/>
            </p:cNvSpPr>
            <p:nvPr/>
          </p:nvSpPr>
          <p:spPr bwMode="auto">
            <a:xfrm>
              <a:off x="11209454" y="2275209"/>
              <a:ext cx="87313" cy="88106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44373" y="4943387"/>
            <a:ext cx="1990160" cy="770143"/>
            <a:chOff x="2873271" y="5040608"/>
            <a:chExt cx="1990160" cy="770143"/>
          </a:xfrm>
        </p:grpSpPr>
        <p:sp>
          <p:nvSpPr>
            <p:cNvPr id="29" name="Rectangle 28"/>
            <p:cNvSpPr/>
            <p:nvPr/>
          </p:nvSpPr>
          <p:spPr>
            <a:xfrm>
              <a:off x="2873271" y="5040608"/>
              <a:ext cx="19901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Times Good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73272" y="5349086"/>
              <a:ext cx="19901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Suitable for all categories business</a:t>
              </a: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9ED300E8-DAF1-4477-8EFC-CC19384AC72A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C7CF55D-9A29-45F8-99AD-4BD8B9E58D95}"/>
              </a:ext>
            </a:extLst>
          </p:cNvPr>
          <p:cNvSpPr txBox="1"/>
          <p:nvPr/>
        </p:nvSpPr>
        <p:spPr>
          <a:xfrm>
            <a:off x="1473289" y="3713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实践学习</a:t>
            </a:r>
          </a:p>
        </p:txBody>
      </p:sp>
      <p:pic>
        <p:nvPicPr>
          <p:cNvPr id="38" name="图片占位符 37">
            <a:extLst>
              <a:ext uri="{FF2B5EF4-FFF2-40B4-BE49-F238E27FC236}">
                <a16:creationId xmlns:a16="http://schemas.microsoft.com/office/drawing/2014/main" id="{5B094473-B8F9-4B6D-D7D8-E3535A9049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" b="2617"/>
          <a:stretch>
            <a:fillRect/>
          </a:stretch>
        </p:blipFill>
        <p:spPr>
          <a:xfrm>
            <a:off x="1881794" y="1340928"/>
            <a:ext cx="4049713" cy="216058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85732B17-749C-9C46-15C0-C2C440AB1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53" y="1340928"/>
            <a:ext cx="3274008" cy="214244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6418B07C-FC0F-0CB3-1FE7-6B659CEAF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13" y="3729671"/>
            <a:ext cx="4060494" cy="2436433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640678A-FC87-6F6D-4CCE-81ECA0FE3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53" y="3728314"/>
            <a:ext cx="3296186" cy="24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6493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 flipH="1">
            <a:off x="854691" y="970591"/>
            <a:ext cx="5034456" cy="5040770"/>
          </a:xfrm>
          <a:custGeom>
            <a:avLst/>
            <a:gdLst>
              <a:gd name="connsiteX0" fmla="*/ 1495158 w 5034456"/>
              <a:gd name="connsiteY0" fmla="*/ 3442850 h 5040770"/>
              <a:gd name="connsiteX1" fmla="*/ 102762 w 5034456"/>
              <a:gd name="connsiteY1" fmla="*/ 3442850 h 5040770"/>
              <a:gd name="connsiteX2" fmla="*/ 0 w 5034456"/>
              <a:gd name="connsiteY2" fmla="*/ 3545612 h 5040770"/>
              <a:gd name="connsiteX3" fmla="*/ 0 w 5034456"/>
              <a:gd name="connsiteY3" fmla="*/ 4938008 h 5040770"/>
              <a:gd name="connsiteX4" fmla="*/ 102762 w 5034456"/>
              <a:gd name="connsiteY4" fmla="*/ 5040770 h 5040770"/>
              <a:gd name="connsiteX5" fmla="*/ 1495158 w 5034456"/>
              <a:gd name="connsiteY5" fmla="*/ 5040770 h 5040770"/>
              <a:gd name="connsiteX6" fmla="*/ 1597920 w 5034456"/>
              <a:gd name="connsiteY6" fmla="*/ 4938008 h 5040770"/>
              <a:gd name="connsiteX7" fmla="*/ 1597920 w 5034456"/>
              <a:gd name="connsiteY7" fmla="*/ 3545612 h 5040770"/>
              <a:gd name="connsiteX8" fmla="*/ 1495158 w 5034456"/>
              <a:gd name="connsiteY8" fmla="*/ 3442850 h 5040770"/>
              <a:gd name="connsiteX9" fmla="*/ 4931694 w 5034456"/>
              <a:gd name="connsiteY9" fmla="*/ 3442850 h 5040770"/>
              <a:gd name="connsiteX10" fmla="*/ 3539298 w 5034456"/>
              <a:gd name="connsiteY10" fmla="*/ 3442850 h 5040770"/>
              <a:gd name="connsiteX11" fmla="*/ 3436536 w 5034456"/>
              <a:gd name="connsiteY11" fmla="*/ 3545612 h 5040770"/>
              <a:gd name="connsiteX12" fmla="*/ 3436536 w 5034456"/>
              <a:gd name="connsiteY12" fmla="*/ 4938008 h 5040770"/>
              <a:gd name="connsiteX13" fmla="*/ 3539298 w 5034456"/>
              <a:gd name="connsiteY13" fmla="*/ 5040770 h 5040770"/>
              <a:gd name="connsiteX14" fmla="*/ 4931694 w 5034456"/>
              <a:gd name="connsiteY14" fmla="*/ 5040770 h 5040770"/>
              <a:gd name="connsiteX15" fmla="*/ 5034456 w 5034456"/>
              <a:gd name="connsiteY15" fmla="*/ 4938008 h 5040770"/>
              <a:gd name="connsiteX16" fmla="*/ 5034456 w 5034456"/>
              <a:gd name="connsiteY16" fmla="*/ 3545612 h 5040770"/>
              <a:gd name="connsiteX17" fmla="*/ 4931694 w 5034456"/>
              <a:gd name="connsiteY17" fmla="*/ 3442850 h 5040770"/>
              <a:gd name="connsiteX18" fmla="*/ 3213426 w 5034456"/>
              <a:gd name="connsiteY18" fmla="*/ 1721425 h 5040770"/>
              <a:gd name="connsiteX19" fmla="*/ 1821030 w 5034456"/>
              <a:gd name="connsiteY19" fmla="*/ 1721425 h 5040770"/>
              <a:gd name="connsiteX20" fmla="*/ 1718268 w 5034456"/>
              <a:gd name="connsiteY20" fmla="*/ 1824187 h 5040770"/>
              <a:gd name="connsiteX21" fmla="*/ 1718268 w 5034456"/>
              <a:gd name="connsiteY21" fmla="*/ 3216583 h 5040770"/>
              <a:gd name="connsiteX22" fmla="*/ 1821030 w 5034456"/>
              <a:gd name="connsiteY22" fmla="*/ 3319345 h 5040770"/>
              <a:gd name="connsiteX23" fmla="*/ 3213426 w 5034456"/>
              <a:gd name="connsiteY23" fmla="*/ 3319345 h 5040770"/>
              <a:gd name="connsiteX24" fmla="*/ 3316188 w 5034456"/>
              <a:gd name="connsiteY24" fmla="*/ 3216583 h 5040770"/>
              <a:gd name="connsiteX25" fmla="*/ 3316188 w 5034456"/>
              <a:gd name="connsiteY25" fmla="*/ 1824187 h 5040770"/>
              <a:gd name="connsiteX26" fmla="*/ 3213426 w 5034456"/>
              <a:gd name="connsiteY26" fmla="*/ 1721425 h 5040770"/>
              <a:gd name="connsiteX27" fmla="*/ 1495158 w 5034456"/>
              <a:gd name="connsiteY27" fmla="*/ 0 h 5040770"/>
              <a:gd name="connsiteX28" fmla="*/ 102762 w 5034456"/>
              <a:gd name="connsiteY28" fmla="*/ 0 h 5040770"/>
              <a:gd name="connsiteX29" fmla="*/ 0 w 5034456"/>
              <a:gd name="connsiteY29" fmla="*/ 102762 h 5040770"/>
              <a:gd name="connsiteX30" fmla="*/ 0 w 5034456"/>
              <a:gd name="connsiteY30" fmla="*/ 1495158 h 5040770"/>
              <a:gd name="connsiteX31" fmla="*/ 102762 w 5034456"/>
              <a:gd name="connsiteY31" fmla="*/ 1597920 h 5040770"/>
              <a:gd name="connsiteX32" fmla="*/ 1495158 w 5034456"/>
              <a:gd name="connsiteY32" fmla="*/ 1597920 h 5040770"/>
              <a:gd name="connsiteX33" fmla="*/ 1597920 w 5034456"/>
              <a:gd name="connsiteY33" fmla="*/ 1495158 h 5040770"/>
              <a:gd name="connsiteX34" fmla="*/ 1597920 w 5034456"/>
              <a:gd name="connsiteY34" fmla="*/ 102762 h 5040770"/>
              <a:gd name="connsiteX35" fmla="*/ 1495158 w 5034456"/>
              <a:gd name="connsiteY35" fmla="*/ 0 h 5040770"/>
              <a:gd name="connsiteX36" fmla="*/ 3213426 w 5034456"/>
              <a:gd name="connsiteY36" fmla="*/ 0 h 5040770"/>
              <a:gd name="connsiteX37" fmla="*/ 1821030 w 5034456"/>
              <a:gd name="connsiteY37" fmla="*/ 0 h 5040770"/>
              <a:gd name="connsiteX38" fmla="*/ 1718268 w 5034456"/>
              <a:gd name="connsiteY38" fmla="*/ 102762 h 5040770"/>
              <a:gd name="connsiteX39" fmla="*/ 1718268 w 5034456"/>
              <a:gd name="connsiteY39" fmla="*/ 1495158 h 5040770"/>
              <a:gd name="connsiteX40" fmla="*/ 1821030 w 5034456"/>
              <a:gd name="connsiteY40" fmla="*/ 1597920 h 5040770"/>
              <a:gd name="connsiteX41" fmla="*/ 3213426 w 5034456"/>
              <a:gd name="connsiteY41" fmla="*/ 1597920 h 5040770"/>
              <a:gd name="connsiteX42" fmla="*/ 3316188 w 5034456"/>
              <a:gd name="connsiteY42" fmla="*/ 1495158 h 5040770"/>
              <a:gd name="connsiteX43" fmla="*/ 3316188 w 5034456"/>
              <a:gd name="connsiteY43" fmla="*/ 102762 h 5040770"/>
              <a:gd name="connsiteX44" fmla="*/ 3213426 w 5034456"/>
              <a:gd name="connsiteY44" fmla="*/ 0 h 5040770"/>
              <a:gd name="connsiteX45" fmla="*/ 4931694 w 5034456"/>
              <a:gd name="connsiteY45" fmla="*/ 0 h 5040770"/>
              <a:gd name="connsiteX46" fmla="*/ 3539298 w 5034456"/>
              <a:gd name="connsiteY46" fmla="*/ 0 h 5040770"/>
              <a:gd name="connsiteX47" fmla="*/ 3436536 w 5034456"/>
              <a:gd name="connsiteY47" fmla="*/ 102762 h 5040770"/>
              <a:gd name="connsiteX48" fmla="*/ 3436536 w 5034456"/>
              <a:gd name="connsiteY48" fmla="*/ 1495158 h 5040770"/>
              <a:gd name="connsiteX49" fmla="*/ 3539298 w 5034456"/>
              <a:gd name="connsiteY49" fmla="*/ 1597920 h 5040770"/>
              <a:gd name="connsiteX50" fmla="*/ 4931694 w 5034456"/>
              <a:gd name="connsiteY50" fmla="*/ 1597920 h 5040770"/>
              <a:gd name="connsiteX51" fmla="*/ 5034456 w 5034456"/>
              <a:gd name="connsiteY51" fmla="*/ 1495158 h 5040770"/>
              <a:gd name="connsiteX52" fmla="*/ 5034456 w 5034456"/>
              <a:gd name="connsiteY52" fmla="*/ 102762 h 5040770"/>
              <a:gd name="connsiteX53" fmla="*/ 4931694 w 5034456"/>
              <a:gd name="connsiteY53" fmla="*/ 0 h 50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034456" h="5040770">
                <a:moveTo>
                  <a:pt x="1495158" y="3442850"/>
                </a:moveTo>
                <a:lnTo>
                  <a:pt x="102762" y="3442850"/>
                </a:lnTo>
                <a:cubicBezTo>
                  <a:pt x="46008" y="3442850"/>
                  <a:pt x="0" y="3488858"/>
                  <a:pt x="0" y="3545612"/>
                </a:cubicBezTo>
                <a:lnTo>
                  <a:pt x="0" y="4938008"/>
                </a:lnTo>
                <a:cubicBezTo>
                  <a:pt x="0" y="4994762"/>
                  <a:pt x="46008" y="5040770"/>
                  <a:pt x="102762" y="5040770"/>
                </a:cubicBezTo>
                <a:lnTo>
                  <a:pt x="1495158" y="5040770"/>
                </a:lnTo>
                <a:cubicBezTo>
                  <a:pt x="1551912" y="5040770"/>
                  <a:pt x="1597920" y="4994762"/>
                  <a:pt x="1597920" y="4938008"/>
                </a:cubicBezTo>
                <a:lnTo>
                  <a:pt x="1597920" y="3545612"/>
                </a:lnTo>
                <a:cubicBezTo>
                  <a:pt x="1597920" y="3488858"/>
                  <a:pt x="1551912" y="3442850"/>
                  <a:pt x="1495158" y="3442850"/>
                </a:cubicBezTo>
                <a:close/>
                <a:moveTo>
                  <a:pt x="4931694" y="3442850"/>
                </a:moveTo>
                <a:lnTo>
                  <a:pt x="3539298" y="3442850"/>
                </a:lnTo>
                <a:cubicBezTo>
                  <a:pt x="3482544" y="3442850"/>
                  <a:pt x="3436536" y="3488858"/>
                  <a:pt x="3436536" y="3545612"/>
                </a:cubicBezTo>
                <a:lnTo>
                  <a:pt x="3436536" y="4938008"/>
                </a:lnTo>
                <a:cubicBezTo>
                  <a:pt x="3436536" y="4994762"/>
                  <a:pt x="3482544" y="5040770"/>
                  <a:pt x="3539298" y="5040770"/>
                </a:cubicBezTo>
                <a:lnTo>
                  <a:pt x="4931694" y="5040770"/>
                </a:lnTo>
                <a:cubicBezTo>
                  <a:pt x="4988448" y="5040770"/>
                  <a:pt x="5034456" y="4994762"/>
                  <a:pt x="5034456" y="4938008"/>
                </a:cubicBezTo>
                <a:lnTo>
                  <a:pt x="5034456" y="3545612"/>
                </a:lnTo>
                <a:cubicBezTo>
                  <a:pt x="5034456" y="3488858"/>
                  <a:pt x="4988448" y="3442850"/>
                  <a:pt x="4931694" y="3442850"/>
                </a:cubicBezTo>
                <a:close/>
                <a:moveTo>
                  <a:pt x="3213426" y="1721425"/>
                </a:moveTo>
                <a:lnTo>
                  <a:pt x="1821030" y="1721425"/>
                </a:lnTo>
                <a:cubicBezTo>
                  <a:pt x="1764276" y="1721425"/>
                  <a:pt x="1718268" y="1767433"/>
                  <a:pt x="1718268" y="1824187"/>
                </a:cubicBezTo>
                <a:lnTo>
                  <a:pt x="1718268" y="3216583"/>
                </a:lnTo>
                <a:cubicBezTo>
                  <a:pt x="1718268" y="3273337"/>
                  <a:pt x="1764276" y="3319345"/>
                  <a:pt x="1821030" y="3319345"/>
                </a:cubicBezTo>
                <a:lnTo>
                  <a:pt x="3213426" y="3319345"/>
                </a:lnTo>
                <a:cubicBezTo>
                  <a:pt x="3270180" y="3319345"/>
                  <a:pt x="3316188" y="3273337"/>
                  <a:pt x="3316188" y="3216583"/>
                </a:cubicBezTo>
                <a:lnTo>
                  <a:pt x="3316188" y="1824187"/>
                </a:lnTo>
                <a:cubicBezTo>
                  <a:pt x="3316188" y="1767433"/>
                  <a:pt x="3270180" y="1721425"/>
                  <a:pt x="3213426" y="1721425"/>
                </a:cubicBezTo>
                <a:close/>
                <a:moveTo>
                  <a:pt x="1495158" y="0"/>
                </a:moveTo>
                <a:lnTo>
                  <a:pt x="102762" y="0"/>
                </a:lnTo>
                <a:cubicBezTo>
                  <a:pt x="46008" y="0"/>
                  <a:pt x="0" y="46008"/>
                  <a:pt x="0" y="102762"/>
                </a:cubicBezTo>
                <a:lnTo>
                  <a:pt x="0" y="1495158"/>
                </a:lnTo>
                <a:cubicBezTo>
                  <a:pt x="0" y="1551912"/>
                  <a:pt x="46008" y="1597920"/>
                  <a:pt x="102762" y="1597920"/>
                </a:cubicBezTo>
                <a:lnTo>
                  <a:pt x="1495158" y="1597920"/>
                </a:lnTo>
                <a:cubicBezTo>
                  <a:pt x="1551912" y="1597920"/>
                  <a:pt x="1597920" y="1551912"/>
                  <a:pt x="1597920" y="1495158"/>
                </a:cubicBezTo>
                <a:lnTo>
                  <a:pt x="1597920" y="102762"/>
                </a:lnTo>
                <a:cubicBezTo>
                  <a:pt x="1597920" y="46008"/>
                  <a:pt x="1551912" y="0"/>
                  <a:pt x="1495158" y="0"/>
                </a:cubicBezTo>
                <a:close/>
                <a:moveTo>
                  <a:pt x="3213426" y="0"/>
                </a:moveTo>
                <a:lnTo>
                  <a:pt x="1821030" y="0"/>
                </a:lnTo>
                <a:cubicBezTo>
                  <a:pt x="1764276" y="0"/>
                  <a:pt x="1718268" y="46008"/>
                  <a:pt x="1718268" y="102762"/>
                </a:cubicBezTo>
                <a:lnTo>
                  <a:pt x="1718268" y="1495158"/>
                </a:lnTo>
                <a:cubicBezTo>
                  <a:pt x="1718268" y="1551912"/>
                  <a:pt x="1764276" y="1597920"/>
                  <a:pt x="1821030" y="1597920"/>
                </a:cubicBezTo>
                <a:lnTo>
                  <a:pt x="3213426" y="1597920"/>
                </a:lnTo>
                <a:cubicBezTo>
                  <a:pt x="3270180" y="1597920"/>
                  <a:pt x="3316188" y="1551912"/>
                  <a:pt x="3316188" y="1495158"/>
                </a:cubicBezTo>
                <a:lnTo>
                  <a:pt x="3316188" y="102762"/>
                </a:lnTo>
                <a:cubicBezTo>
                  <a:pt x="3316188" y="46008"/>
                  <a:pt x="3270180" y="0"/>
                  <a:pt x="3213426" y="0"/>
                </a:cubicBezTo>
                <a:close/>
                <a:moveTo>
                  <a:pt x="4931694" y="0"/>
                </a:moveTo>
                <a:lnTo>
                  <a:pt x="3539298" y="0"/>
                </a:lnTo>
                <a:cubicBezTo>
                  <a:pt x="3482544" y="0"/>
                  <a:pt x="3436536" y="46008"/>
                  <a:pt x="3436536" y="102762"/>
                </a:cubicBezTo>
                <a:lnTo>
                  <a:pt x="3436536" y="1495158"/>
                </a:lnTo>
                <a:cubicBezTo>
                  <a:pt x="3436536" y="1551912"/>
                  <a:pt x="3482544" y="1597920"/>
                  <a:pt x="3539298" y="1597920"/>
                </a:cubicBezTo>
                <a:lnTo>
                  <a:pt x="4931694" y="1597920"/>
                </a:lnTo>
                <a:cubicBezTo>
                  <a:pt x="4988448" y="1597920"/>
                  <a:pt x="5034456" y="1551912"/>
                  <a:pt x="5034456" y="1495158"/>
                </a:cubicBezTo>
                <a:lnTo>
                  <a:pt x="5034456" y="102762"/>
                </a:lnTo>
                <a:cubicBezTo>
                  <a:pt x="5034456" y="46008"/>
                  <a:pt x="4988448" y="0"/>
                  <a:pt x="4931694" y="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094" r="-25094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954811" y="2432198"/>
            <a:ext cx="7421073" cy="2215991"/>
            <a:chOff x="1170711" y="2432198"/>
            <a:chExt cx="7421073" cy="2215991"/>
          </a:xfrm>
        </p:grpSpPr>
        <p:sp>
          <p:nvSpPr>
            <p:cNvPr id="29" name="文本框 28"/>
            <p:cNvSpPr txBox="1"/>
            <p:nvPr/>
          </p:nvSpPr>
          <p:spPr>
            <a:xfrm>
              <a:off x="1170711" y="2432198"/>
              <a:ext cx="141737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spc="300" dirty="0">
                  <a:solidFill>
                    <a:srgbClr val="A72527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+mn-lt"/>
                </a:rPr>
                <a:t>F</a:t>
              </a:r>
              <a:endParaRPr lang="zh-CN" altLang="en-US" sz="13800" spc="300" dirty="0">
                <a:solidFill>
                  <a:srgbClr val="A7252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486173" y="2432198"/>
              <a:ext cx="410561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spc="600" dirty="0">
                  <a:solidFill>
                    <a:srgbClr val="A72527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+mn-lt"/>
                </a:rPr>
                <a:t>OUR</a:t>
              </a:r>
              <a:endParaRPr lang="zh-CN" altLang="en-US" sz="13800" spc="600" dirty="0">
                <a:solidFill>
                  <a:srgbClr val="A7252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8269929" y="312360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我们的成绩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302013" y="2733572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A72527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PART 04</a:t>
            </a:r>
            <a:endParaRPr lang="zh-CN" altLang="en-US" sz="2400" dirty="0">
              <a:solidFill>
                <a:srgbClr val="A72527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345637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4.07407E-6 L -0.11198 4.07407E-6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-2.22222E-6 L 0.12825 -2.22222E-6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/>
      <p:bldP spid="41" grpId="1"/>
      <p:bldP spid="43" grpId="0"/>
      <p:bldP spid="4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839B1427-0784-435A-9A3B-F16248F4A03E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A07DC9-E0E2-4DF2-AB3C-5F592E71EE46}"/>
              </a:ext>
            </a:extLst>
          </p:cNvPr>
          <p:cNvSpPr txBox="1"/>
          <p:nvPr/>
        </p:nvSpPr>
        <p:spPr>
          <a:xfrm>
            <a:off x="1473289" y="3713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发表论文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A5917C7-38D0-902C-8492-77113EDD6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232140"/>
              </p:ext>
            </p:extLst>
          </p:nvPr>
        </p:nvGraphicFramePr>
        <p:xfrm>
          <a:off x="1898469" y="1280160"/>
          <a:ext cx="9091748" cy="5358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78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姓名</a:t>
                      </a:r>
                    </a:p>
                  </a:txBody>
                  <a:tcPr marL="68553" marR="6855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题目</a:t>
                      </a:r>
                    </a:p>
                  </a:txBody>
                  <a:tcPr marL="68553" marR="6855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73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温亚蕊</a:t>
                      </a:r>
                      <a:endParaRPr lang="zh-CN" altLang="en-US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顾客重复购买意愿影响因素的实证分析</a:t>
                      </a:r>
                      <a:endParaRPr lang="zh-CN" altLang="en-US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73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陈乐，史孝洁</a:t>
                      </a:r>
                      <a:endParaRPr lang="zh-CN" altLang="en-US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互联网大数据下广告公司服务空间拓展研究</a:t>
                      </a:r>
                      <a:endParaRPr lang="zh-CN" altLang="en-US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731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张静</a:t>
                      </a:r>
                      <a:endParaRPr lang="zh-CN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网络口碑对消费者购买决策影响的研究述评</a:t>
                      </a:r>
                      <a:endParaRPr lang="zh-CN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051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李文娟</a:t>
                      </a:r>
                      <a:endParaRPr lang="zh-CN" altLang="en-US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新能源汽车市场消费者购买意愿的影响因素研究</a:t>
                      </a:r>
                      <a:endParaRPr lang="zh-CN" altLang="en-US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051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沈鑫</a:t>
                      </a:r>
                      <a:endParaRPr lang="zh-CN" altLang="en-US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基于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sym typeface="+mn-ea"/>
                        </a:rPr>
                        <a:t>Logistic</a:t>
                      </a: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模型的共有产权房购买驱动因素研究</a:t>
                      </a:r>
                      <a:endParaRPr lang="en-US" altLang="en-US" sz="18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681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吴传莉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sym typeface="+mn-ea"/>
                        </a:rPr>
                        <a:t>,</a:t>
                      </a: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刘玲玲</a:t>
                      </a:r>
                      <a:endParaRPr lang="en-US" altLang="en-US" sz="1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移动手机扫码支付风险及应对研究</a:t>
                      </a:r>
                      <a:endParaRPr lang="en-US" altLang="en-US" sz="18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358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华七巧，沈鑫，包小芳</a:t>
                      </a:r>
                      <a:endParaRPr lang="zh-CN" sz="1800" b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dirty="0">
                          <a:ea typeface="宋体" panose="02010600030101010101" pitchFamily="2" charset="-122"/>
                          <a:sym typeface="+mn-ea"/>
                        </a:rPr>
                        <a:t>移动互联网信息流广告模式下大学生手机品牌偏好现象研究</a:t>
                      </a:r>
                      <a:endParaRPr lang="en-US" sz="1800" b="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53" marR="68553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20115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839B1427-0784-435A-9A3B-F16248F4A03E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6A07DC9-E0E2-4DF2-AB3C-5F592E71EE46}"/>
              </a:ext>
            </a:extLst>
          </p:cNvPr>
          <p:cNvSpPr txBox="1"/>
          <p:nvPr/>
        </p:nvSpPr>
        <p:spPr>
          <a:xfrm>
            <a:off x="1473289" y="3713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学科竞赛</a:t>
            </a:r>
          </a:p>
        </p:txBody>
      </p:sp>
      <p:graphicFrame>
        <p:nvGraphicFramePr>
          <p:cNvPr id="18" name="内容占位符 3">
            <a:extLst>
              <a:ext uri="{FF2B5EF4-FFF2-40B4-BE49-F238E27FC236}">
                <a16:creationId xmlns:a16="http://schemas.microsoft.com/office/drawing/2014/main" id="{EC4B044A-B42C-211B-A15B-45DCF6755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516421"/>
              </p:ext>
            </p:extLst>
          </p:nvPr>
        </p:nvGraphicFramePr>
        <p:xfrm>
          <a:off x="2481944" y="956142"/>
          <a:ext cx="8142513" cy="5880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7146">
                  <a:extLst>
                    <a:ext uri="{9D8B030D-6E8A-4147-A177-3AD203B41FA5}">
                      <a16:colId xmlns:a16="http://schemas.microsoft.com/office/drawing/2014/main" val="3203213906"/>
                    </a:ext>
                  </a:extLst>
                </a:gridCol>
                <a:gridCol w="1641838">
                  <a:extLst>
                    <a:ext uri="{9D8B030D-6E8A-4147-A177-3AD203B41FA5}">
                      <a16:colId xmlns:a16="http://schemas.microsoft.com/office/drawing/2014/main" val="1195822512"/>
                    </a:ext>
                  </a:extLst>
                </a:gridCol>
                <a:gridCol w="1883529">
                  <a:extLst>
                    <a:ext uri="{9D8B030D-6E8A-4147-A177-3AD203B41FA5}">
                      <a16:colId xmlns:a16="http://schemas.microsoft.com/office/drawing/2014/main" val="3747261836"/>
                    </a:ext>
                  </a:extLst>
                </a:gridCol>
              </a:tblGrid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竞赛项目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等级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 dirty="0">
                          <a:effectLst/>
                        </a:rPr>
                        <a:t>获奖时间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1807535108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年安徽省大学生服务外包创新创业大赛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3412402638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年安徽省大学生服务外包创新创业大赛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2019.11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3004700988"/>
                  </a:ext>
                </a:extLst>
              </a:tr>
              <a:tr h="230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第八届全国大学生市场调查与分析大赛安徽省分赛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省三等奖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2018.11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3311623992"/>
                  </a:ext>
                </a:extLst>
              </a:tr>
              <a:tr h="230100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第八届全国大学生市场调查与分析大赛安徽省分赛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省优秀奖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2018.11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2233274831"/>
                  </a:ext>
                </a:extLst>
              </a:tr>
              <a:tr h="230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年安徽省大学生服务外包创新创业大赛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省一等奖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2018.10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2093381076"/>
                  </a:ext>
                </a:extLst>
              </a:tr>
              <a:tr h="230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第八届全国大学生市场调查与分析大赛安徽省分赛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省三等奖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2018.11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1578589139"/>
                  </a:ext>
                </a:extLst>
              </a:tr>
              <a:tr h="230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年安徽省大学生服务外包创新创业比赛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2018.10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1548627977"/>
                  </a:ext>
                </a:extLst>
              </a:tr>
              <a:tr h="23075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安徽省大学生食品设计创新大赛（安徽赛区）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352993133"/>
                  </a:ext>
                </a:extLst>
              </a:tr>
              <a:tr h="230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安徽省大学生食品设计创新大赛（安徽赛区）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省三等奖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3402203481"/>
                  </a:ext>
                </a:extLst>
              </a:tr>
              <a:tr h="2426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安徽省大学生电子商务“创新、创意及创业”大赛挑战赛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4159520453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安徽省“互联网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”大学生创新创业大赛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省铜奖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996504160"/>
                  </a:ext>
                </a:extLst>
              </a:tr>
              <a:tr h="24421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安徽省大学生市场调查与分析大赛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1724166142"/>
                  </a:ext>
                </a:extLst>
              </a:tr>
              <a:tr h="24520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第八届全国大学生市场调查与分析大赛安徽省分赛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3820820027"/>
                  </a:ext>
                </a:extLst>
              </a:tr>
              <a:tr h="230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全国大学生电子商务“创新、创意及创业”挑战赛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2488161638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第三届大学生“互联网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”创新创业大赛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省铜奖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3244157490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全国大学生电子商务“创新、创意及创业”挑战赛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全国三等奖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2017.10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4239290046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全国大学生电子商务“创新、创意及创业”挑战赛安徽赛区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省一等奖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996972582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年全国大学生市场调查大赛（安徽赛区）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661382385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安徽省大学生服务外包创新创业大赛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省一等奖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2017.10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3838217583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年全国大学生市场调查大赛（安徽赛区）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省三等奖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2068245745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安徽省大学生服务外包创新创业大赛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 anchor="ctr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省一等奖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2017.10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2514754452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第六届安徽省大学生电子商务“创新、创业、创意”挑战赛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省二等奖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2577864271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第二届安徽省“互联网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”大学生创新创业大赛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省金奖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4155275075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第七届中国大学生服务外包创新创业大赛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全国三等奖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2016.10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323640825"/>
                  </a:ext>
                </a:extLst>
              </a:tr>
              <a:tr h="207545"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第六届全国大学生市场调查与分析大赛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省三等奖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30000"/>
                        </a:lnSpc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2016.10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9781" marR="39781" marT="0" marB="0"/>
                </a:tc>
                <a:extLst>
                  <a:ext uri="{0D108BD9-81ED-4DB2-BD59-A6C34878D82A}">
                    <a16:rowId xmlns:a16="http://schemas.microsoft.com/office/drawing/2014/main" val="125402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67619"/>
      </p:ext>
    </p:extLst>
  </p:cSld>
  <p:clrMapOvr>
    <a:masterClrMapping/>
  </p:clrMapOvr>
  <p:transition spd="slow" advClick="0" advTm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 flipH="1">
            <a:off x="854691" y="970591"/>
            <a:ext cx="6747626" cy="5040770"/>
          </a:xfrm>
          <a:custGeom>
            <a:avLst/>
            <a:gdLst>
              <a:gd name="connsiteX0" fmla="*/ 3208328 w 6747626"/>
              <a:gd name="connsiteY0" fmla="*/ 3442850 h 5040770"/>
              <a:gd name="connsiteX1" fmla="*/ 1815932 w 6747626"/>
              <a:gd name="connsiteY1" fmla="*/ 3442850 h 5040770"/>
              <a:gd name="connsiteX2" fmla="*/ 1713170 w 6747626"/>
              <a:gd name="connsiteY2" fmla="*/ 3545612 h 5040770"/>
              <a:gd name="connsiteX3" fmla="*/ 1713170 w 6747626"/>
              <a:gd name="connsiteY3" fmla="*/ 4938008 h 5040770"/>
              <a:gd name="connsiteX4" fmla="*/ 1815932 w 6747626"/>
              <a:gd name="connsiteY4" fmla="*/ 5040770 h 5040770"/>
              <a:gd name="connsiteX5" fmla="*/ 3208328 w 6747626"/>
              <a:gd name="connsiteY5" fmla="*/ 5040770 h 5040770"/>
              <a:gd name="connsiteX6" fmla="*/ 3311090 w 6747626"/>
              <a:gd name="connsiteY6" fmla="*/ 4938008 h 5040770"/>
              <a:gd name="connsiteX7" fmla="*/ 3311090 w 6747626"/>
              <a:gd name="connsiteY7" fmla="*/ 3545612 h 5040770"/>
              <a:gd name="connsiteX8" fmla="*/ 3208328 w 6747626"/>
              <a:gd name="connsiteY8" fmla="*/ 3442850 h 5040770"/>
              <a:gd name="connsiteX9" fmla="*/ 6644864 w 6747626"/>
              <a:gd name="connsiteY9" fmla="*/ 3442850 h 5040770"/>
              <a:gd name="connsiteX10" fmla="*/ 5252468 w 6747626"/>
              <a:gd name="connsiteY10" fmla="*/ 3442850 h 5040770"/>
              <a:gd name="connsiteX11" fmla="*/ 5149706 w 6747626"/>
              <a:gd name="connsiteY11" fmla="*/ 3545612 h 5040770"/>
              <a:gd name="connsiteX12" fmla="*/ 5149706 w 6747626"/>
              <a:gd name="connsiteY12" fmla="*/ 4938008 h 5040770"/>
              <a:gd name="connsiteX13" fmla="*/ 5252468 w 6747626"/>
              <a:gd name="connsiteY13" fmla="*/ 5040770 h 5040770"/>
              <a:gd name="connsiteX14" fmla="*/ 6644864 w 6747626"/>
              <a:gd name="connsiteY14" fmla="*/ 5040770 h 5040770"/>
              <a:gd name="connsiteX15" fmla="*/ 6747626 w 6747626"/>
              <a:gd name="connsiteY15" fmla="*/ 4938008 h 5040770"/>
              <a:gd name="connsiteX16" fmla="*/ 6747626 w 6747626"/>
              <a:gd name="connsiteY16" fmla="*/ 3545612 h 5040770"/>
              <a:gd name="connsiteX17" fmla="*/ 6644864 w 6747626"/>
              <a:gd name="connsiteY17" fmla="*/ 3442850 h 5040770"/>
              <a:gd name="connsiteX18" fmla="*/ 3208328 w 6747626"/>
              <a:gd name="connsiteY18" fmla="*/ 1721425 h 5040770"/>
              <a:gd name="connsiteX19" fmla="*/ 1815932 w 6747626"/>
              <a:gd name="connsiteY19" fmla="*/ 1721425 h 5040770"/>
              <a:gd name="connsiteX20" fmla="*/ 1713170 w 6747626"/>
              <a:gd name="connsiteY20" fmla="*/ 1824187 h 5040770"/>
              <a:gd name="connsiteX21" fmla="*/ 1713170 w 6747626"/>
              <a:gd name="connsiteY21" fmla="*/ 3216583 h 5040770"/>
              <a:gd name="connsiteX22" fmla="*/ 1815932 w 6747626"/>
              <a:gd name="connsiteY22" fmla="*/ 3319345 h 5040770"/>
              <a:gd name="connsiteX23" fmla="*/ 3208328 w 6747626"/>
              <a:gd name="connsiteY23" fmla="*/ 3319345 h 5040770"/>
              <a:gd name="connsiteX24" fmla="*/ 3311090 w 6747626"/>
              <a:gd name="connsiteY24" fmla="*/ 3216583 h 5040770"/>
              <a:gd name="connsiteX25" fmla="*/ 3311090 w 6747626"/>
              <a:gd name="connsiteY25" fmla="*/ 1824187 h 5040770"/>
              <a:gd name="connsiteX26" fmla="*/ 3208328 w 6747626"/>
              <a:gd name="connsiteY26" fmla="*/ 1721425 h 5040770"/>
              <a:gd name="connsiteX27" fmla="*/ 4926596 w 6747626"/>
              <a:gd name="connsiteY27" fmla="*/ 1721425 h 5040770"/>
              <a:gd name="connsiteX28" fmla="*/ 3534200 w 6747626"/>
              <a:gd name="connsiteY28" fmla="*/ 1721425 h 5040770"/>
              <a:gd name="connsiteX29" fmla="*/ 3431438 w 6747626"/>
              <a:gd name="connsiteY29" fmla="*/ 1824187 h 5040770"/>
              <a:gd name="connsiteX30" fmla="*/ 3431438 w 6747626"/>
              <a:gd name="connsiteY30" fmla="*/ 3216583 h 5040770"/>
              <a:gd name="connsiteX31" fmla="*/ 3534200 w 6747626"/>
              <a:gd name="connsiteY31" fmla="*/ 3319345 h 5040770"/>
              <a:gd name="connsiteX32" fmla="*/ 4926596 w 6747626"/>
              <a:gd name="connsiteY32" fmla="*/ 3319345 h 5040770"/>
              <a:gd name="connsiteX33" fmla="*/ 5029358 w 6747626"/>
              <a:gd name="connsiteY33" fmla="*/ 3216583 h 5040770"/>
              <a:gd name="connsiteX34" fmla="*/ 5029358 w 6747626"/>
              <a:gd name="connsiteY34" fmla="*/ 1824187 h 5040770"/>
              <a:gd name="connsiteX35" fmla="*/ 4926596 w 6747626"/>
              <a:gd name="connsiteY35" fmla="*/ 1721425 h 5040770"/>
              <a:gd name="connsiteX36" fmla="*/ 6644864 w 6747626"/>
              <a:gd name="connsiteY36" fmla="*/ 1721425 h 5040770"/>
              <a:gd name="connsiteX37" fmla="*/ 5252468 w 6747626"/>
              <a:gd name="connsiteY37" fmla="*/ 1721425 h 5040770"/>
              <a:gd name="connsiteX38" fmla="*/ 5149706 w 6747626"/>
              <a:gd name="connsiteY38" fmla="*/ 1824187 h 5040770"/>
              <a:gd name="connsiteX39" fmla="*/ 5149706 w 6747626"/>
              <a:gd name="connsiteY39" fmla="*/ 3216583 h 5040770"/>
              <a:gd name="connsiteX40" fmla="*/ 5252468 w 6747626"/>
              <a:gd name="connsiteY40" fmla="*/ 3319345 h 5040770"/>
              <a:gd name="connsiteX41" fmla="*/ 6644864 w 6747626"/>
              <a:gd name="connsiteY41" fmla="*/ 3319345 h 5040770"/>
              <a:gd name="connsiteX42" fmla="*/ 6747626 w 6747626"/>
              <a:gd name="connsiteY42" fmla="*/ 3216583 h 5040770"/>
              <a:gd name="connsiteX43" fmla="*/ 6747626 w 6747626"/>
              <a:gd name="connsiteY43" fmla="*/ 1824187 h 5040770"/>
              <a:gd name="connsiteX44" fmla="*/ 6644864 w 6747626"/>
              <a:gd name="connsiteY44" fmla="*/ 1721425 h 5040770"/>
              <a:gd name="connsiteX45" fmla="*/ 1495158 w 6747626"/>
              <a:gd name="connsiteY45" fmla="*/ 0 h 5040770"/>
              <a:gd name="connsiteX46" fmla="*/ 102762 w 6747626"/>
              <a:gd name="connsiteY46" fmla="*/ 0 h 5040770"/>
              <a:gd name="connsiteX47" fmla="*/ 0 w 6747626"/>
              <a:gd name="connsiteY47" fmla="*/ 102762 h 5040770"/>
              <a:gd name="connsiteX48" fmla="*/ 0 w 6747626"/>
              <a:gd name="connsiteY48" fmla="*/ 1495158 h 5040770"/>
              <a:gd name="connsiteX49" fmla="*/ 102762 w 6747626"/>
              <a:gd name="connsiteY49" fmla="*/ 1597920 h 5040770"/>
              <a:gd name="connsiteX50" fmla="*/ 1495158 w 6747626"/>
              <a:gd name="connsiteY50" fmla="*/ 1597920 h 5040770"/>
              <a:gd name="connsiteX51" fmla="*/ 1597920 w 6747626"/>
              <a:gd name="connsiteY51" fmla="*/ 1495158 h 5040770"/>
              <a:gd name="connsiteX52" fmla="*/ 1597920 w 6747626"/>
              <a:gd name="connsiteY52" fmla="*/ 102762 h 5040770"/>
              <a:gd name="connsiteX53" fmla="*/ 1495158 w 6747626"/>
              <a:gd name="connsiteY53" fmla="*/ 0 h 5040770"/>
              <a:gd name="connsiteX54" fmla="*/ 3208328 w 6747626"/>
              <a:gd name="connsiteY54" fmla="*/ 0 h 5040770"/>
              <a:gd name="connsiteX55" fmla="*/ 1815932 w 6747626"/>
              <a:gd name="connsiteY55" fmla="*/ 0 h 5040770"/>
              <a:gd name="connsiteX56" fmla="*/ 1713170 w 6747626"/>
              <a:gd name="connsiteY56" fmla="*/ 102762 h 5040770"/>
              <a:gd name="connsiteX57" fmla="*/ 1713170 w 6747626"/>
              <a:gd name="connsiteY57" fmla="*/ 1495158 h 5040770"/>
              <a:gd name="connsiteX58" fmla="*/ 1815932 w 6747626"/>
              <a:gd name="connsiteY58" fmla="*/ 1597920 h 5040770"/>
              <a:gd name="connsiteX59" fmla="*/ 3208328 w 6747626"/>
              <a:gd name="connsiteY59" fmla="*/ 1597920 h 5040770"/>
              <a:gd name="connsiteX60" fmla="*/ 3311090 w 6747626"/>
              <a:gd name="connsiteY60" fmla="*/ 1495158 h 5040770"/>
              <a:gd name="connsiteX61" fmla="*/ 3311090 w 6747626"/>
              <a:gd name="connsiteY61" fmla="*/ 102762 h 5040770"/>
              <a:gd name="connsiteX62" fmla="*/ 3208328 w 6747626"/>
              <a:gd name="connsiteY62" fmla="*/ 0 h 5040770"/>
              <a:gd name="connsiteX63" fmla="*/ 4926596 w 6747626"/>
              <a:gd name="connsiteY63" fmla="*/ 0 h 5040770"/>
              <a:gd name="connsiteX64" fmla="*/ 3534200 w 6747626"/>
              <a:gd name="connsiteY64" fmla="*/ 0 h 5040770"/>
              <a:gd name="connsiteX65" fmla="*/ 3431438 w 6747626"/>
              <a:gd name="connsiteY65" fmla="*/ 102762 h 5040770"/>
              <a:gd name="connsiteX66" fmla="*/ 3431438 w 6747626"/>
              <a:gd name="connsiteY66" fmla="*/ 1495158 h 5040770"/>
              <a:gd name="connsiteX67" fmla="*/ 3534200 w 6747626"/>
              <a:gd name="connsiteY67" fmla="*/ 1597920 h 5040770"/>
              <a:gd name="connsiteX68" fmla="*/ 4926596 w 6747626"/>
              <a:gd name="connsiteY68" fmla="*/ 1597920 h 5040770"/>
              <a:gd name="connsiteX69" fmla="*/ 5029358 w 6747626"/>
              <a:gd name="connsiteY69" fmla="*/ 1495158 h 5040770"/>
              <a:gd name="connsiteX70" fmla="*/ 5029358 w 6747626"/>
              <a:gd name="connsiteY70" fmla="*/ 102762 h 5040770"/>
              <a:gd name="connsiteX71" fmla="*/ 4926596 w 6747626"/>
              <a:gd name="connsiteY71" fmla="*/ 0 h 50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747626" h="5040770">
                <a:moveTo>
                  <a:pt x="3208328" y="3442850"/>
                </a:moveTo>
                <a:lnTo>
                  <a:pt x="1815932" y="3442850"/>
                </a:lnTo>
                <a:cubicBezTo>
                  <a:pt x="1759178" y="3442850"/>
                  <a:pt x="1713170" y="3488858"/>
                  <a:pt x="1713170" y="3545612"/>
                </a:cubicBezTo>
                <a:lnTo>
                  <a:pt x="1713170" y="4938008"/>
                </a:lnTo>
                <a:cubicBezTo>
                  <a:pt x="1713170" y="4994762"/>
                  <a:pt x="1759178" y="5040770"/>
                  <a:pt x="1815932" y="5040770"/>
                </a:cubicBezTo>
                <a:lnTo>
                  <a:pt x="3208328" y="5040770"/>
                </a:lnTo>
                <a:cubicBezTo>
                  <a:pt x="3265082" y="5040770"/>
                  <a:pt x="3311090" y="4994762"/>
                  <a:pt x="3311090" y="4938008"/>
                </a:cubicBezTo>
                <a:lnTo>
                  <a:pt x="3311090" y="3545612"/>
                </a:lnTo>
                <a:cubicBezTo>
                  <a:pt x="3311090" y="3488858"/>
                  <a:pt x="3265082" y="3442850"/>
                  <a:pt x="3208328" y="3442850"/>
                </a:cubicBezTo>
                <a:close/>
                <a:moveTo>
                  <a:pt x="6644864" y="3442850"/>
                </a:moveTo>
                <a:lnTo>
                  <a:pt x="5252468" y="3442850"/>
                </a:lnTo>
                <a:cubicBezTo>
                  <a:pt x="5195714" y="3442850"/>
                  <a:pt x="5149706" y="3488858"/>
                  <a:pt x="5149706" y="3545612"/>
                </a:cubicBezTo>
                <a:lnTo>
                  <a:pt x="5149706" y="4938008"/>
                </a:lnTo>
                <a:cubicBezTo>
                  <a:pt x="5149706" y="4994762"/>
                  <a:pt x="5195714" y="5040770"/>
                  <a:pt x="5252468" y="5040770"/>
                </a:cubicBezTo>
                <a:lnTo>
                  <a:pt x="6644864" y="5040770"/>
                </a:lnTo>
                <a:cubicBezTo>
                  <a:pt x="6701618" y="5040770"/>
                  <a:pt x="6747626" y="4994762"/>
                  <a:pt x="6747626" y="4938008"/>
                </a:cubicBezTo>
                <a:lnTo>
                  <a:pt x="6747626" y="3545612"/>
                </a:lnTo>
                <a:cubicBezTo>
                  <a:pt x="6747626" y="3488858"/>
                  <a:pt x="6701618" y="3442850"/>
                  <a:pt x="6644864" y="3442850"/>
                </a:cubicBezTo>
                <a:close/>
                <a:moveTo>
                  <a:pt x="3208328" y="1721425"/>
                </a:moveTo>
                <a:lnTo>
                  <a:pt x="1815932" y="1721425"/>
                </a:lnTo>
                <a:cubicBezTo>
                  <a:pt x="1759178" y="1721425"/>
                  <a:pt x="1713170" y="1767433"/>
                  <a:pt x="1713170" y="1824187"/>
                </a:cubicBezTo>
                <a:lnTo>
                  <a:pt x="1713170" y="3216583"/>
                </a:lnTo>
                <a:cubicBezTo>
                  <a:pt x="1713170" y="3273337"/>
                  <a:pt x="1759178" y="3319345"/>
                  <a:pt x="1815932" y="3319345"/>
                </a:cubicBezTo>
                <a:lnTo>
                  <a:pt x="3208328" y="3319345"/>
                </a:lnTo>
                <a:cubicBezTo>
                  <a:pt x="3265082" y="3319345"/>
                  <a:pt x="3311090" y="3273337"/>
                  <a:pt x="3311090" y="3216583"/>
                </a:cubicBezTo>
                <a:lnTo>
                  <a:pt x="3311090" y="1824187"/>
                </a:lnTo>
                <a:cubicBezTo>
                  <a:pt x="3311090" y="1767433"/>
                  <a:pt x="3265082" y="1721425"/>
                  <a:pt x="3208328" y="1721425"/>
                </a:cubicBezTo>
                <a:close/>
                <a:moveTo>
                  <a:pt x="4926596" y="1721425"/>
                </a:moveTo>
                <a:lnTo>
                  <a:pt x="3534200" y="1721425"/>
                </a:lnTo>
                <a:cubicBezTo>
                  <a:pt x="3477446" y="1721425"/>
                  <a:pt x="3431438" y="1767433"/>
                  <a:pt x="3431438" y="1824187"/>
                </a:cubicBezTo>
                <a:lnTo>
                  <a:pt x="3431438" y="3216583"/>
                </a:lnTo>
                <a:cubicBezTo>
                  <a:pt x="3431438" y="3273337"/>
                  <a:pt x="3477446" y="3319345"/>
                  <a:pt x="3534200" y="3319345"/>
                </a:cubicBezTo>
                <a:lnTo>
                  <a:pt x="4926596" y="3319345"/>
                </a:lnTo>
                <a:cubicBezTo>
                  <a:pt x="4983350" y="3319345"/>
                  <a:pt x="5029358" y="3273337"/>
                  <a:pt x="5029358" y="3216583"/>
                </a:cubicBezTo>
                <a:lnTo>
                  <a:pt x="5029358" y="1824187"/>
                </a:lnTo>
                <a:cubicBezTo>
                  <a:pt x="5029358" y="1767433"/>
                  <a:pt x="4983350" y="1721425"/>
                  <a:pt x="4926596" y="1721425"/>
                </a:cubicBezTo>
                <a:close/>
                <a:moveTo>
                  <a:pt x="6644864" y="1721425"/>
                </a:moveTo>
                <a:lnTo>
                  <a:pt x="5252468" y="1721425"/>
                </a:lnTo>
                <a:cubicBezTo>
                  <a:pt x="5195714" y="1721425"/>
                  <a:pt x="5149706" y="1767433"/>
                  <a:pt x="5149706" y="1824187"/>
                </a:cubicBezTo>
                <a:lnTo>
                  <a:pt x="5149706" y="3216583"/>
                </a:lnTo>
                <a:cubicBezTo>
                  <a:pt x="5149706" y="3273337"/>
                  <a:pt x="5195714" y="3319345"/>
                  <a:pt x="5252468" y="3319345"/>
                </a:cubicBezTo>
                <a:lnTo>
                  <a:pt x="6644864" y="3319345"/>
                </a:lnTo>
                <a:cubicBezTo>
                  <a:pt x="6701618" y="3319345"/>
                  <a:pt x="6747626" y="3273337"/>
                  <a:pt x="6747626" y="3216583"/>
                </a:cubicBezTo>
                <a:lnTo>
                  <a:pt x="6747626" y="1824187"/>
                </a:lnTo>
                <a:cubicBezTo>
                  <a:pt x="6747626" y="1767433"/>
                  <a:pt x="6701618" y="1721425"/>
                  <a:pt x="6644864" y="1721425"/>
                </a:cubicBezTo>
                <a:close/>
                <a:moveTo>
                  <a:pt x="1495158" y="0"/>
                </a:moveTo>
                <a:lnTo>
                  <a:pt x="102762" y="0"/>
                </a:lnTo>
                <a:cubicBezTo>
                  <a:pt x="46008" y="0"/>
                  <a:pt x="0" y="46008"/>
                  <a:pt x="0" y="102762"/>
                </a:cubicBezTo>
                <a:lnTo>
                  <a:pt x="0" y="1495158"/>
                </a:lnTo>
                <a:cubicBezTo>
                  <a:pt x="0" y="1551912"/>
                  <a:pt x="46008" y="1597920"/>
                  <a:pt x="102762" y="1597920"/>
                </a:cubicBezTo>
                <a:lnTo>
                  <a:pt x="1495158" y="1597920"/>
                </a:lnTo>
                <a:cubicBezTo>
                  <a:pt x="1551912" y="1597920"/>
                  <a:pt x="1597920" y="1551912"/>
                  <a:pt x="1597920" y="1495158"/>
                </a:cubicBezTo>
                <a:lnTo>
                  <a:pt x="1597920" y="102762"/>
                </a:lnTo>
                <a:cubicBezTo>
                  <a:pt x="1597920" y="46008"/>
                  <a:pt x="1551912" y="0"/>
                  <a:pt x="1495158" y="0"/>
                </a:cubicBezTo>
                <a:close/>
                <a:moveTo>
                  <a:pt x="3208328" y="0"/>
                </a:moveTo>
                <a:lnTo>
                  <a:pt x="1815932" y="0"/>
                </a:lnTo>
                <a:cubicBezTo>
                  <a:pt x="1759178" y="0"/>
                  <a:pt x="1713170" y="46008"/>
                  <a:pt x="1713170" y="102762"/>
                </a:cubicBezTo>
                <a:lnTo>
                  <a:pt x="1713170" y="1495158"/>
                </a:lnTo>
                <a:cubicBezTo>
                  <a:pt x="1713170" y="1551912"/>
                  <a:pt x="1759178" y="1597920"/>
                  <a:pt x="1815932" y="1597920"/>
                </a:cubicBezTo>
                <a:lnTo>
                  <a:pt x="3208328" y="1597920"/>
                </a:lnTo>
                <a:cubicBezTo>
                  <a:pt x="3265082" y="1597920"/>
                  <a:pt x="3311090" y="1551912"/>
                  <a:pt x="3311090" y="1495158"/>
                </a:cubicBezTo>
                <a:lnTo>
                  <a:pt x="3311090" y="102762"/>
                </a:lnTo>
                <a:cubicBezTo>
                  <a:pt x="3311090" y="46008"/>
                  <a:pt x="3265082" y="0"/>
                  <a:pt x="3208328" y="0"/>
                </a:cubicBezTo>
                <a:close/>
                <a:moveTo>
                  <a:pt x="4926596" y="0"/>
                </a:moveTo>
                <a:lnTo>
                  <a:pt x="3534200" y="0"/>
                </a:lnTo>
                <a:cubicBezTo>
                  <a:pt x="3477446" y="0"/>
                  <a:pt x="3431438" y="46008"/>
                  <a:pt x="3431438" y="102762"/>
                </a:cubicBezTo>
                <a:lnTo>
                  <a:pt x="3431438" y="1495158"/>
                </a:lnTo>
                <a:cubicBezTo>
                  <a:pt x="3431438" y="1551912"/>
                  <a:pt x="3477446" y="1597920"/>
                  <a:pt x="3534200" y="1597920"/>
                </a:cubicBezTo>
                <a:lnTo>
                  <a:pt x="4926596" y="1597920"/>
                </a:lnTo>
                <a:cubicBezTo>
                  <a:pt x="4983350" y="1597920"/>
                  <a:pt x="5029358" y="1551912"/>
                  <a:pt x="5029358" y="1495158"/>
                </a:cubicBezTo>
                <a:lnTo>
                  <a:pt x="5029358" y="102762"/>
                </a:lnTo>
                <a:cubicBezTo>
                  <a:pt x="5029358" y="46008"/>
                  <a:pt x="4983350" y="0"/>
                  <a:pt x="4926596" y="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028" r="-6028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761003" y="4104405"/>
            <a:ext cx="6592440" cy="2215991"/>
            <a:chOff x="2761003" y="2432198"/>
            <a:chExt cx="6592440" cy="2215991"/>
          </a:xfrm>
        </p:grpSpPr>
        <p:sp>
          <p:nvSpPr>
            <p:cNvPr id="29" name="文本框 28"/>
            <p:cNvSpPr txBox="1"/>
            <p:nvPr/>
          </p:nvSpPr>
          <p:spPr>
            <a:xfrm>
              <a:off x="2761003" y="2432198"/>
              <a:ext cx="141737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spc="300" dirty="0">
                  <a:solidFill>
                    <a:srgbClr val="A72527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+mn-lt"/>
                </a:rPr>
                <a:t>F</a:t>
              </a:r>
              <a:endParaRPr lang="zh-CN" altLang="en-US" sz="13800" spc="300" dirty="0">
                <a:solidFill>
                  <a:srgbClr val="A7252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161544" y="2432198"/>
              <a:ext cx="3191899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spc="300" dirty="0">
                  <a:solidFill>
                    <a:srgbClr val="A72527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+mn-lt"/>
                </a:rPr>
                <a:t>IVE</a:t>
              </a:r>
              <a:endParaRPr lang="zh-CN" altLang="en-US" sz="13800" spc="300" dirty="0">
                <a:solidFill>
                  <a:srgbClr val="A7252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161544" y="312360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我们的就业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193628" y="2733572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A72527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PART 05</a:t>
            </a:r>
            <a:endParaRPr lang="zh-CN" altLang="en-US" sz="2400" dirty="0">
              <a:solidFill>
                <a:srgbClr val="A72527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76947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4.07407E-6 L -0.11198 4.07407E-6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5E-6 -2.22222E-6 L 0.12826 -2.22222E-6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/>
      <p:bldP spid="41" grpId="1"/>
      <p:bldP spid="43" grpId="0"/>
      <p:bldP spid="4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4293842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7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57793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09801" y="4363196"/>
            <a:ext cx="2501951" cy="1065228"/>
            <a:chOff x="8386922" y="2192795"/>
            <a:chExt cx="2501951" cy="1065228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C00000"/>
                  </a:solidFill>
                  <a:cs typeface="+mn-ea"/>
                  <a:sym typeface="+mn-lt"/>
                </a:rPr>
                <a:t>98.6%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04910" y="2758399"/>
              <a:ext cx="2265974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2019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0459" y="2096852"/>
            <a:ext cx="1860636" cy="1860636"/>
            <a:chOff x="1830459" y="2096852"/>
            <a:chExt cx="1860636" cy="1860636"/>
          </a:xfrm>
        </p:grpSpPr>
        <p:sp>
          <p:nvSpPr>
            <p:cNvPr id="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0942036"/>
              </a:avLst>
            </a:prstGeom>
            <a:ln w="127000" cap="rnd">
              <a:solidFill>
                <a:srgbClr val="A7252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2099019" y="2365183"/>
              <a:ext cx="1323974" cy="1323974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44994" y="2096852"/>
            <a:ext cx="1860636" cy="1860636"/>
            <a:chOff x="5244994" y="2096852"/>
            <a:chExt cx="1860636" cy="1860636"/>
          </a:xfrm>
        </p:grpSpPr>
        <p:sp>
          <p:nvSpPr>
            <p:cNvPr id="6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name="adj1" fmla="val 20211266"/>
                <a:gd name="adj2" fmla="val 20640976"/>
              </a:avLst>
            </a:prstGeom>
            <a:ln w="127000" cap="rnd">
              <a:solidFill>
                <a:srgbClr val="A7252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513325" y="2365183"/>
              <a:ext cx="1323974" cy="1323974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05032" y="2096852"/>
            <a:ext cx="1860636" cy="1860636"/>
            <a:chOff x="8705032" y="2096852"/>
            <a:chExt cx="1860636" cy="1860636"/>
          </a:xfrm>
        </p:grpSpPr>
        <p:sp>
          <p:nvSpPr>
            <p:cNvPr id="8" name="Oval 5"/>
            <p:cNvSpPr/>
            <p:nvPr/>
          </p:nvSpPr>
          <p:spPr>
            <a:xfrm>
              <a:off x="8705032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Arc 6"/>
            <p:cNvSpPr/>
            <p:nvPr/>
          </p:nvSpPr>
          <p:spPr>
            <a:xfrm>
              <a:off x="8705032" y="2096852"/>
              <a:ext cx="1860636" cy="1860636"/>
            </a:xfrm>
            <a:prstGeom prst="arc">
              <a:avLst>
                <a:gd name="adj1" fmla="val 735465"/>
                <a:gd name="adj2" fmla="val 898106"/>
              </a:avLst>
            </a:prstGeom>
            <a:ln w="127000" cap="rnd">
              <a:solidFill>
                <a:srgbClr val="A72527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973362" y="2365183"/>
              <a:ext cx="1323974" cy="1323974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2A64F768-9073-4423-9031-927838E94D95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0745CDF-C94C-48F5-89C4-788CE51B0E39}"/>
              </a:ext>
            </a:extLst>
          </p:cNvPr>
          <p:cNvSpPr txBox="1"/>
          <p:nvPr/>
        </p:nvSpPr>
        <p:spPr>
          <a:xfrm>
            <a:off x="1473289" y="37136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近三年就业率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5CC18A0-9158-6485-13F7-0D6ECA6BEDC0}"/>
              </a:ext>
            </a:extLst>
          </p:cNvPr>
          <p:cNvGrpSpPr/>
          <p:nvPr/>
        </p:nvGrpSpPr>
        <p:grpSpPr>
          <a:xfrm>
            <a:off x="4924336" y="4396186"/>
            <a:ext cx="2501951" cy="1065228"/>
            <a:chOff x="8386922" y="2192795"/>
            <a:chExt cx="2501951" cy="1065228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B150EE0-7B16-F7BD-419D-01FC2481909B}"/>
                </a:ext>
              </a:extLst>
            </p:cNvPr>
            <p:cNvSpPr/>
            <p:nvPr/>
          </p:nvSpPr>
          <p:spPr>
            <a:xfrm>
              <a:off x="8386922" y="2192795"/>
              <a:ext cx="2501951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C00000"/>
                  </a:solidFill>
                  <a:cs typeface="+mn-ea"/>
                  <a:sym typeface="+mn-lt"/>
                </a:rPr>
                <a:t>96.9%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7F8BB8C-6639-1A1B-04AA-8B77586D3F4A}"/>
                </a:ext>
              </a:extLst>
            </p:cNvPr>
            <p:cNvSpPr txBox="1"/>
            <p:nvPr/>
          </p:nvSpPr>
          <p:spPr>
            <a:xfrm>
              <a:off x="8504910" y="2758399"/>
              <a:ext cx="2265974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2020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85D1A5D-D33E-F882-C2CC-488B8B8FE709}"/>
              </a:ext>
            </a:extLst>
          </p:cNvPr>
          <p:cNvGrpSpPr/>
          <p:nvPr/>
        </p:nvGrpSpPr>
        <p:grpSpPr>
          <a:xfrm>
            <a:off x="8384373" y="4396186"/>
            <a:ext cx="2501951" cy="1065228"/>
            <a:chOff x="8386922" y="2192795"/>
            <a:chExt cx="2501951" cy="1065228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BE7962C-4155-33E3-5438-309BA2736353}"/>
                </a:ext>
              </a:extLst>
            </p:cNvPr>
            <p:cNvSpPr/>
            <p:nvPr/>
          </p:nvSpPr>
          <p:spPr>
            <a:xfrm>
              <a:off x="8386922" y="2192795"/>
              <a:ext cx="2501951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C00000"/>
                  </a:solidFill>
                  <a:cs typeface="+mn-ea"/>
                  <a:sym typeface="+mn-lt"/>
                </a:rPr>
                <a:t>98.5%</a:t>
              </a:r>
              <a:endParaRPr lang="zh-CN" altLang="en-US" sz="28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F14E598-8C08-4AF1-8B3D-692EE01436FC}"/>
                </a:ext>
              </a:extLst>
            </p:cNvPr>
            <p:cNvSpPr txBox="1"/>
            <p:nvPr/>
          </p:nvSpPr>
          <p:spPr>
            <a:xfrm>
              <a:off x="8504910" y="2758399"/>
              <a:ext cx="2265974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19524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2600596" y="1904309"/>
            <a:ext cx="7126875" cy="1091265"/>
            <a:chOff x="8386922" y="2192795"/>
            <a:chExt cx="4443004" cy="1091265"/>
          </a:xfrm>
        </p:grpSpPr>
        <p:sp>
          <p:nvSpPr>
            <p:cNvPr id="84" name="矩形 83"/>
            <p:cNvSpPr/>
            <p:nvPr/>
          </p:nvSpPr>
          <p:spPr>
            <a:xfrm>
              <a:off x="8386922" y="2192795"/>
              <a:ext cx="3317755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长三角大中型企业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8386922" y="2637729"/>
              <a:ext cx="4443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ts val="12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中高层管理（</a:t>
              </a:r>
              <a:r>
                <a:rPr lang="zh-CN" altLang="zh-CN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</a:rPr>
                <a:t>交通银行、徽商银行、国家统计局、公安局、招商银行、蒙牛乳业、苏宁、国美等等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）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矩形 91"/>
          <p:cNvSpPr/>
          <p:nvPr/>
        </p:nvSpPr>
        <p:spPr>
          <a:xfrm>
            <a:off x="2254224" y="4935171"/>
            <a:ext cx="2501951" cy="3965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标题文字添加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95ED8425-9543-4E5D-B738-DAC182D442A1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7D3F2414-A16E-43A2-9F91-62489940C29D}"/>
              </a:ext>
            </a:extLst>
          </p:cNvPr>
          <p:cNvSpPr txBox="1"/>
          <p:nvPr/>
        </p:nvSpPr>
        <p:spPr>
          <a:xfrm>
            <a:off x="1473289" y="3713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就业方向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3DB45044-6A59-DDF3-1F8E-398C49CFB441}"/>
              </a:ext>
            </a:extLst>
          </p:cNvPr>
          <p:cNvSpPr txBox="1"/>
          <p:nvPr/>
        </p:nvSpPr>
        <p:spPr>
          <a:xfrm>
            <a:off x="2600595" y="3873934"/>
            <a:ext cx="712687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ts val="1200"/>
              </a:spcBef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444134D-E37C-F282-11FD-5E229F91D444}"/>
              </a:ext>
            </a:extLst>
          </p:cNvPr>
          <p:cNvGrpSpPr/>
          <p:nvPr/>
        </p:nvGrpSpPr>
        <p:grpSpPr>
          <a:xfrm>
            <a:off x="2600595" y="3429000"/>
            <a:ext cx="6096000" cy="843298"/>
            <a:chOff x="2600595" y="3429000"/>
            <a:chExt cx="6096000" cy="843298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C3045BB4-4602-7A2D-006F-39FAFE8E5E23}"/>
                </a:ext>
              </a:extLst>
            </p:cNvPr>
            <p:cNvSpPr/>
            <p:nvPr/>
          </p:nvSpPr>
          <p:spPr>
            <a:xfrm>
              <a:off x="2600595" y="3429000"/>
              <a:ext cx="5321900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成功创业</a:t>
              </a: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8E2DBFF8-BBE9-7EDA-D036-97EEED97AA80}"/>
                </a:ext>
              </a:extLst>
            </p:cNvPr>
            <p:cNvSpPr txBox="1"/>
            <p:nvPr/>
          </p:nvSpPr>
          <p:spPr>
            <a:xfrm>
              <a:off x="2600595" y="3902966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已开办私营企业、注册公司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rPr>
                <a:t>。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0E999594-2DAA-9659-44E5-766870262C75}"/>
              </a:ext>
            </a:extLst>
          </p:cNvPr>
          <p:cNvGrpSpPr/>
          <p:nvPr/>
        </p:nvGrpSpPr>
        <p:grpSpPr>
          <a:xfrm>
            <a:off x="2600597" y="4935171"/>
            <a:ext cx="7126875" cy="1091265"/>
            <a:chOff x="8386922" y="2192795"/>
            <a:chExt cx="4443004" cy="1091265"/>
          </a:xfrm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ED7967D5-84C2-5ED8-1C99-10A6DC32F7F6}"/>
                </a:ext>
              </a:extLst>
            </p:cNvPr>
            <p:cNvSpPr/>
            <p:nvPr/>
          </p:nvSpPr>
          <p:spPr>
            <a:xfrm>
              <a:off x="8386922" y="2192795"/>
              <a:ext cx="3317755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考取硕士研究生</a:t>
              </a: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4411953B-6E8A-EF65-3608-A2809192C3AA}"/>
                </a:ext>
              </a:extLst>
            </p:cNvPr>
            <p:cNvSpPr txBox="1"/>
            <p:nvPr/>
          </p:nvSpPr>
          <p:spPr>
            <a:xfrm>
              <a:off x="8386922" y="2637729"/>
              <a:ext cx="4443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ts val="1200"/>
                </a:spcBef>
              </a:pPr>
              <a:r>
                <a:rPr lang="zh-CN" altLang="zh-CN" sz="1800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</a:rPr>
                <a:t>中国科学技术大学、暨南大学、东北财经大学、南京师范大学、中央民族大学、西南政法大学、厦门大学、合肥工业大学、安徽大学等</a:t>
              </a:r>
              <a:r>
                <a:rPr lang="zh-CN" altLang="en-US" sz="1800" dirty="0">
                  <a:effectLst/>
                  <a:latin typeface="Times New Roman" panose="02020603050405020304" pitchFamily="18" charset="0"/>
                  <a:ea typeface="楷体" panose="02010609060101010101" pitchFamily="49" charset="-122"/>
                </a:rPr>
                <a:t>。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17809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2F9F2282-78B6-4FD3-99E3-A0187F666CF6}"/>
              </a:ext>
            </a:extLst>
          </p:cNvPr>
          <p:cNvSpPr/>
          <p:nvPr/>
        </p:nvSpPr>
        <p:spPr>
          <a:xfrm>
            <a:off x="6096000" y="0"/>
            <a:ext cx="1863969" cy="6858000"/>
          </a:xfrm>
          <a:prstGeom prst="rect">
            <a:avLst/>
          </a:prstGeom>
          <a:solidFill>
            <a:srgbClr val="A72527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F26F084-3D7A-48FC-9E88-4FEF44BD26C7}"/>
              </a:ext>
            </a:extLst>
          </p:cNvPr>
          <p:cNvSpPr/>
          <p:nvPr/>
        </p:nvSpPr>
        <p:spPr>
          <a:xfrm>
            <a:off x="1125414" y="1688123"/>
            <a:ext cx="5884985" cy="310661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3144" b="-13144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6B98FCE-3F80-4F3B-9715-E4ABBE139B3E}"/>
              </a:ext>
            </a:extLst>
          </p:cNvPr>
          <p:cNvSpPr/>
          <p:nvPr/>
        </p:nvSpPr>
        <p:spPr>
          <a:xfrm>
            <a:off x="5118870" y="4466492"/>
            <a:ext cx="2114268" cy="143021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91086" r="-152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76D94B1-9BF4-4F43-BF0D-E4FACD4487F2}"/>
              </a:ext>
            </a:extLst>
          </p:cNvPr>
          <p:cNvSpPr/>
          <p:nvPr/>
        </p:nvSpPr>
        <p:spPr>
          <a:xfrm>
            <a:off x="3915508" y="4630615"/>
            <a:ext cx="797169" cy="750277"/>
          </a:xfrm>
          <a:prstGeom prst="rect">
            <a:avLst/>
          </a:prstGeom>
          <a:solidFill>
            <a:srgbClr val="A7252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8123A4A-F8CD-4D58-9C11-274B4CB5F03F}"/>
              </a:ext>
            </a:extLst>
          </p:cNvPr>
          <p:cNvSpPr/>
          <p:nvPr/>
        </p:nvSpPr>
        <p:spPr>
          <a:xfrm>
            <a:off x="4770967" y="4141502"/>
            <a:ext cx="532098" cy="480647"/>
          </a:xfrm>
          <a:prstGeom prst="rect">
            <a:avLst/>
          </a:prstGeom>
          <a:solidFill>
            <a:srgbClr val="A7252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DA77F06-94F7-4576-817B-19A3DC8A173F}"/>
              </a:ext>
            </a:extLst>
          </p:cNvPr>
          <p:cNvSpPr txBox="1"/>
          <p:nvPr/>
        </p:nvSpPr>
        <p:spPr>
          <a:xfrm>
            <a:off x="8429267" y="2153643"/>
            <a:ext cx="1015663" cy="3089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dirty="0"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市场营销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51505C4-1367-4E50-BFB0-8B8EF2429EE4}"/>
              </a:ext>
            </a:extLst>
          </p:cNvPr>
          <p:cNvGrpSpPr/>
          <p:nvPr/>
        </p:nvGrpSpPr>
        <p:grpSpPr>
          <a:xfrm>
            <a:off x="7194416" y="896022"/>
            <a:ext cx="547116" cy="2949494"/>
            <a:chOff x="7211625" y="435333"/>
            <a:chExt cx="547116" cy="294949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84A92C1-F86A-4C8E-AEFE-2C00BF0BE203}"/>
                </a:ext>
              </a:extLst>
            </p:cNvPr>
            <p:cNvSpPr txBox="1"/>
            <p:nvPr/>
          </p:nvSpPr>
          <p:spPr>
            <a:xfrm>
              <a:off x="7211625" y="435333"/>
              <a:ext cx="5471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alpha val="9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4800" dirty="0">
                <a:solidFill>
                  <a:schemeClr val="bg1">
                    <a:alpha val="9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557C292-3942-4775-95EE-C34C53D91F03}"/>
                </a:ext>
              </a:extLst>
            </p:cNvPr>
            <p:cNvSpPr txBox="1"/>
            <p:nvPr/>
          </p:nvSpPr>
          <p:spPr>
            <a:xfrm>
              <a:off x="7211625" y="1125250"/>
              <a:ext cx="5471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alpha val="9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0</a:t>
              </a:r>
              <a:endParaRPr lang="zh-CN" altLang="en-US" sz="4800" dirty="0">
                <a:solidFill>
                  <a:schemeClr val="bg1">
                    <a:alpha val="9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364987E-12BA-4886-A589-B8D2E8233C9A}"/>
                </a:ext>
              </a:extLst>
            </p:cNvPr>
            <p:cNvSpPr txBox="1"/>
            <p:nvPr/>
          </p:nvSpPr>
          <p:spPr>
            <a:xfrm>
              <a:off x="7211625" y="1815167"/>
              <a:ext cx="5471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alpha val="9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22</a:t>
              </a:r>
              <a:endParaRPr lang="zh-CN" altLang="en-US" sz="4800" dirty="0">
                <a:solidFill>
                  <a:schemeClr val="bg1">
                    <a:alpha val="9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70F8A6C-C92B-4390-BDC2-FDE44876A80E}"/>
                </a:ext>
              </a:extLst>
            </p:cNvPr>
            <p:cNvSpPr txBox="1"/>
            <p:nvPr/>
          </p:nvSpPr>
          <p:spPr>
            <a:xfrm>
              <a:off x="7211625" y="2505084"/>
              <a:ext cx="5471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alpha val="9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4800" dirty="0">
                <a:solidFill>
                  <a:schemeClr val="bg1">
                    <a:alpha val="9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BA4FCC2-E3E7-4362-8B1D-A21B54E21FB4}"/>
              </a:ext>
            </a:extLst>
          </p:cNvPr>
          <p:cNvGrpSpPr/>
          <p:nvPr/>
        </p:nvGrpSpPr>
        <p:grpSpPr>
          <a:xfrm>
            <a:off x="7959968" y="1406769"/>
            <a:ext cx="1073244" cy="563666"/>
            <a:chOff x="7959968" y="1406769"/>
            <a:chExt cx="1073244" cy="563666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cxnSp>
          <p:nvCxnSpPr>
            <p:cNvPr id="45" name="肘形连接符 15">
              <a:extLst>
                <a:ext uri="{FF2B5EF4-FFF2-40B4-BE49-F238E27FC236}">
                  <a16:creationId xmlns:a16="http://schemas.microsoft.com/office/drawing/2014/main" id="{9912487A-62E2-4830-B813-2B6E94C2E00C}"/>
                </a:ext>
              </a:extLst>
            </p:cNvPr>
            <p:cNvCxnSpPr/>
            <p:nvPr/>
          </p:nvCxnSpPr>
          <p:spPr>
            <a:xfrm>
              <a:off x="7959968" y="1406769"/>
              <a:ext cx="1008185" cy="457200"/>
            </a:xfrm>
            <a:prstGeom prst="bentConnector3">
              <a:avLst>
                <a:gd name="adj1" fmla="val 100000"/>
              </a:avLst>
            </a:prstGeom>
            <a:ln w="38100">
              <a:solidFill>
                <a:schemeClr val="bg1">
                  <a:lumMod val="6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4978ADC-AE74-4688-84CD-BDCD0674E04D}"/>
                </a:ext>
              </a:extLst>
            </p:cNvPr>
            <p:cNvSpPr/>
            <p:nvPr/>
          </p:nvSpPr>
          <p:spPr>
            <a:xfrm rot="2700000" flipH="1">
              <a:off x="8903091" y="1840314"/>
              <a:ext cx="130122" cy="130120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9C5A541-0ECE-47EF-885F-36E1F74BE151}"/>
              </a:ext>
            </a:extLst>
          </p:cNvPr>
          <p:cNvGrpSpPr/>
          <p:nvPr/>
        </p:nvGrpSpPr>
        <p:grpSpPr>
          <a:xfrm>
            <a:off x="7959969" y="5515124"/>
            <a:ext cx="1073242" cy="522261"/>
            <a:chOff x="7959969" y="5515124"/>
            <a:chExt cx="1073242" cy="522261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cxnSp>
          <p:nvCxnSpPr>
            <p:cNvPr id="48" name="肘形连接符 12">
              <a:extLst>
                <a:ext uri="{FF2B5EF4-FFF2-40B4-BE49-F238E27FC236}">
                  <a16:creationId xmlns:a16="http://schemas.microsoft.com/office/drawing/2014/main" id="{BD00895E-2AD7-44DD-896B-2C6EF0BDE107}"/>
                </a:ext>
              </a:extLst>
            </p:cNvPr>
            <p:cNvCxnSpPr/>
            <p:nvPr/>
          </p:nvCxnSpPr>
          <p:spPr>
            <a:xfrm flipV="1">
              <a:off x="7959969" y="5580185"/>
              <a:ext cx="1008185" cy="457200"/>
            </a:xfrm>
            <a:prstGeom prst="bentConnector3">
              <a:avLst>
                <a:gd name="adj1" fmla="val 100000"/>
              </a:avLst>
            </a:prstGeom>
            <a:ln w="38100">
              <a:solidFill>
                <a:schemeClr val="bg1">
                  <a:lumMod val="6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5E0B49B-7E83-49A9-AE82-925A33E4A0B7}"/>
                </a:ext>
              </a:extLst>
            </p:cNvPr>
            <p:cNvSpPr/>
            <p:nvPr/>
          </p:nvSpPr>
          <p:spPr>
            <a:xfrm rot="2700000" flipH="1">
              <a:off x="8903090" y="5515125"/>
              <a:ext cx="130122" cy="130120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67AA1C19-E1C3-4074-A349-4E6A5D63530C}"/>
              </a:ext>
            </a:extLst>
          </p:cNvPr>
          <p:cNvSpPr txBox="1"/>
          <p:nvPr/>
        </p:nvSpPr>
        <p:spPr>
          <a:xfrm rot="5400000">
            <a:off x="6827460" y="2826162"/>
            <a:ext cx="288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A72527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MARKETING</a:t>
            </a:r>
            <a:endParaRPr lang="zh-CN" altLang="en-US" sz="2000" dirty="0">
              <a:solidFill>
                <a:srgbClr val="A72527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27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34" grpId="0" animBg="1"/>
          <p:bldP spid="35" grpId="0" animBg="1"/>
          <p:bldP spid="36" grpId="0" animBg="1"/>
          <p:bldP spid="37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34" grpId="0" animBg="1"/>
          <p:bldP spid="35" grpId="0" animBg="1"/>
          <p:bldP spid="36" grpId="0" animBg="1"/>
          <p:bldP spid="37" grpId="0"/>
          <p:bldP spid="5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8305" y="2189745"/>
            <a:ext cx="6239187" cy="396900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00" r="-78540"/>
            </a:stretch>
          </a:blip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7252" y="1342206"/>
            <a:ext cx="4134195" cy="1107996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ONTENTS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1308610"/>
            <a:ext cx="854615" cy="903195"/>
            <a:chOff x="0" y="1308610"/>
            <a:chExt cx="854615" cy="903195"/>
          </a:xfrm>
        </p:grpSpPr>
        <p:sp>
          <p:nvSpPr>
            <p:cNvPr id="10" name="矩形 9"/>
            <p:cNvSpPr/>
            <p:nvPr/>
          </p:nvSpPr>
          <p:spPr>
            <a:xfrm>
              <a:off x="0" y="1308610"/>
              <a:ext cx="849877" cy="854241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00617" y="1350031"/>
              <a:ext cx="5539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16275" y="2097373"/>
            <a:ext cx="2716015" cy="584775"/>
            <a:chOff x="6740346" y="2123859"/>
            <a:chExt cx="3445461" cy="584775"/>
          </a:xfrm>
        </p:grpSpPr>
        <p:sp>
          <p:nvSpPr>
            <p:cNvPr id="13" name="文本框 12"/>
            <p:cNvSpPr txBox="1"/>
            <p:nvPr/>
          </p:nvSpPr>
          <p:spPr>
            <a:xfrm>
              <a:off x="6740346" y="2123859"/>
              <a:ext cx="1041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A72527"/>
                  </a:solidFill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rgbClr val="A72527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14013" y="2264446"/>
              <a:ext cx="2671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我们的专业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7776128" y="2202187"/>
            <a:ext cx="45719" cy="3956565"/>
          </a:xfrm>
          <a:prstGeom prst="rect">
            <a:avLst/>
          </a:prstGeom>
          <a:solidFill>
            <a:srgbClr val="A72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740420" y="2478314"/>
            <a:ext cx="117135" cy="117135"/>
          </a:xfrm>
          <a:prstGeom prst="ellipse">
            <a:avLst/>
          </a:prstGeom>
          <a:solidFill>
            <a:srgbClr val="A7252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016275" y="2924123"/>
            <a:ext cx="2716015" cy="584775"/>
            <a:chOff x="6740346" y="2123859"/>
            <a:chExt cx="3445461" cy="584775"/>
          </a:xfrm>
        </p:grpSpPr>
        <p:sp>
          <p:nvSpPr>
            <p:cNvPr id="26" name="文本框 25"/>
            <p:cNvSpPr txBox="1"/>
            <p:nvPr/>
          </p:nvSpPr>
          <p:spPr>
            <a:xfrm>
              <a:off x="6740346" y="2123859"/>
              <a:ext cx="1041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A72527"/>
                  </a:solidFill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rgbClr val="A72527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14013" y="2264446"/>
              <a:ext cx="2671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我们的老师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016275" y="3750873"/>
            <a:ext cx="2716015" cy="584775"/>
            <a:chOff x="6740346" y="2123859"/>
            <a:chExt cx="3445461" cy="584775"/>
          </a:xfrm>
        </p:grpSpPr>
        <p:sp>
          <p:nvSpPr>
            <p:cNvPr id="30" name="文本框 29"/>
            <p:cNvSpPr txBox="1"/>
            <p:nvPr/>
          </p:nvSpPr>
          <p:spPr>
            <a:xfrm>
              <a:off x="6740346" y="2123859"/>
              <a:ext cx="1041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A72527"/>
                  </a:solidFill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rgbClr val="A72527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14013" y="2264446"/>
              <a:ext cx="2671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我们的课程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016275" y="4577623"/>
            <a:ext cx="2716015" cy="584775"/>
            <a:chOff x="6740346" y="2123859"/>
            <a:chExt cx="3445461" cy="584775"/>
          </a:xfrm>
        </p:grpSpPr>
        <p:sp>
          <p:nvSpPr>
            <p:cNvPr id="34" name="文本框 33"/>
            <p:cNvSpPr txBox="1"/>
            <p:nvPr/>
          </p:nvSpPr>
          <p:spPr>
            <a:xfrm>
              <a:off x="6740346" y="2123859"/>
              <a:ext cx="1041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A72527"/>
                  </a:solidFill>
                  <a:cs typeface="+mn-ea"/>
                  <a:sym typeface="+mn-lt"/>
                </a:rPr>
                <a:t>04</a:t>
              </a:r>
              <a:endParaRPr lang="zh-CN" altLang="en-US" sz="1600" dirty="0">
                <a:solidFill>
                  <a:srgbClr val="A72527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14013" y="2264446"/>
              <a:ext cx="2671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我们的成绩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16275" y="5404371"/>
            <a:ext cx="2716015" cy="584775"/>
            <a:chOff x="6740346" y="2123859"/>
            <a:chExt cx="3445461" cy="584775"/>
          </a:xfrm>
        </p:grpSpPr>
        <p:sp>
          <p:nvSpPr>
            <p:cNvPr id="38" name="文本框 37"/>
            <p:cNvSpPr txBox="1"/>
            <p:nvPr/>
          </p:nvSpPr>
          <p:spPr>
            <a:xfrm>
              <a:off x="6740346" y="2123859"/>
              <a:ext cx="1041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A72527"/>
                  </a:solidFill>
                  <a:cs typeface="+mn-ea"/>
                  <a:sym typeface="+mn-lt"/>
                </a:rPr>
                <a:t>05</a:t>
              </a:r>
              <a:endParaRPr lang="zh-CN" altLang="en-US" sz="1600" dirty="0">
                <a:solidFill>
                  <a:srgbClr val="A72527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514013" y="2264446"/>
              <a:ext cx="2671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我们的就业</a:t>
              </a:r>
            </a:p>
          </p:txBody>
        </p:sp>
      </p:grpSp>
      <p:sp>
        <p:nvSpPr>
          <p:cNvPr id="41" name="椭圆 40"/>
          <p:cNvSpPr/>
          <p:nvPr/>
        </p:nvSpPr>
        <p:spPr>
          <a:xfrm>
            <a:off x="7740420" y="3306299"/>
            <a:ext cx="117135" cy="117135"/>
          </a:xfrm>
          <a:prstGeom prst="ellipse">
            <a:avLst/>
          </a:prstGeom>
          <a:solidFill>
            <a:srgbClr val="A7252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740420" y="4134284"/>
            <a:ext cx="117135" cy="117135"/>
          </a:xfrm>
          <a:prstGeom prst="ellipse">
            <a:avLst/>
          </a:prstGeom>
          <a:solidFill>
            <a:srgbClr val="A7252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740420" y="4962269"/>
            <a:ext cx="117135" cy="117135"/>
          </a:xfrm>
          <a:prstGeom prst="ellipse">
            <a:avLst/>
          </a:prstGeom>
          <a:solidFill>
            <a:srgbClr val="A7252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740420" y="5790254"/>
            <a:ext cx="117135" cy="117135"/>
          </a:xfrm>
          <a:prstGeom prst="ellipse">
            <a:avLst/>
          </a:prstGeom>
          <a:solidFill>
            <a:srgbClr val="A7252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29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3" grpId="0" animBg="1"/>
      <p:bldP spid="24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flipH="1">
            <a:off x="860412" y="970591"/>
            <a:ext cx="5034456" cy="5040770"/>
          </a:xfrm>
          <a:custGeom>
            <a:avLst/>
            <a:gdLst>
              <a:gd name="connsiteX0" fmla="*/ 1495158 w 5034456"/>
              <a:gd name="connsiteY0" fmla="*/ 3442850 h 5040770"/>
              <a:gd name="connsiteX1" fmla="*/ 102762 w 5034456"/>
              <a:gd name="connsiteY1" fmla="*/ 3442850 h 5040770"/>
              <a:gd name="connsiteX2" fmla="*/ 0 w 5034456"/>
              <a:gd name="connsiteY2" fmla="*/ 3545612 h 5040770"/>
              <a:gd name="connsiteX3" fmla="*/ 0 w 5034456"/>
              <a:gd name="connsiteY3" fmla="*/ 4938008 h 5040770"/>
              <a:gd name="connsiteX4" fmla="*/ 102762 w 5034456"/>
              <a:gd name="connsiteY4" fmla="*/ 5040770 h 5040770"/>
              <a:gd name="connsiteX5" fmla="*/ 1495158 w 5034456"/>
              <a:gd name="connsiteY5" fmla="*/ 5040770 h 5040770"/>
              <a:gd name="connsiteX6" fmla="*/ 1597920 w 5034456"/>
              <a:gd name="connsiteY6" fmla="*/ 4938008 h 5040770"/>
              <a:gd name="connsiteX7" fmla="*/ 1597920 w 5034456"/>
              <a:gd name="connsiteY7" fmla="*/ 3545612 h 5040770"/>
              <a:gd name="connsiteX8" fmla="*/ 1495158 w 5034456"/>
              <a:gd name="connsiteY8" fmla="*/ 3442850 h 5040770"/>
              <a:gd name="connsiteX9" fmla="*/ 3213426 w 5034456"/>
              <a:gd name="connsiteY9" fmla="*/ 3442850 h 5040770"/>
              <a:gd name="connsiteX10" fmla="*/ 1821030 w 5034456"/>
              <a:gd name="connsiteY10" fmla="*/ 3442850 h 5040770"/>
              <a:gd name="connsiteX11" fmla="*/ 1718268 w 5034456"/>
              <a:gd name="connsiteY11" fmla="*/ 3545612 h 5040770"/>
              <a:gd name="connsiteX12" fmla="*/ 1718268 w 5034456"/>
              <a:gd name="connsiteY12" fmla="*/ 4938008 h 5040770"/>
              <a:gd name="connsiteX13" fmla="*/ 1821030 w 5034456"/>
              <a:gd name="connsiteY13" fmla="*/ 5040770 h 5040770"/>
              <a:gd name="connsiteX14" fmla="*/ 3213426 w 5034456"/>
              <a:gd name="connsiteY14" fmla="*/ 5040770 h 5040770"/>
              <a:gd name="connsiteX15" fmla="*/ 3316188 w 5034456"/>
              <a:gd name="connsiteY15" fmla="*/ 4938008 h 5040770"/>
              <a:gd name="connsiteX16" fmla="*/ 3316188 w 5034456"/>
              <a:gd name="connsiteY16" fmla="*/ 3545612 h 5040770"/>
              <a:gd name="connsiteX17" fmla="*/ 3213426 w 5034456"/>
              <a:gd name="connsiteY17" fmla="*/ 3442850 h 5040770"/>
              <a:gd name="connsiteX18" fmla="*/ 4931694 w 5034456"/>
              <a:gd name="connsiteY18" fmla="*/ 3442850 h 5040770"/>
              <a:gd name="connsiteX19" fmla="*/ 3539298 w 5034456"/>
              <a:gd name="connsiteY19" fmla="*/ 3442850 h 5040770"/>
              <a:gd name="connsiteX20" fmla="*/ 3436536 w 5034456"/>
              <a:gd name="connsiteY20" fmla="*/ 3545612 h 5040770"/>
              <a:gd name="connsiteX21" fmla="*/ 3436536 w 5034456"/>
              <a:gd name="connsiteY21" fmla="*/ 4938008 h 5040770"/>
              <a:gd name="connsiteX22" fmla="*/ 3539298 w 5034456"/>
              <a:gd name="connsiteY22" fmla="*/ 5040770 h 5040770"/>
              <a:gd name="connsiteX23" fmla="*/ 4931694 w 5034456"/>
              <a:gd name="connsiteY23" fmla="*/ 5040770 h 5040770"/>
              <a:gd name="connsiteX24" fmla="*/ 5034456 w 5034456"/>
              <a:gd name="connsiteY24" fmla="*/ 4938008 h 5040770"/>
              <a:gd name="connsiteX25" fmla="*/ 5034456 w 5034456"/>
              <a:gd name="connsiteY25" fmla="*/ 3545612 h 5040770"/>
              <a:gd name="connsiteX26" fmla="*/ 4931694 w 5034456"/>
              <a:gd name="connsiteY26" fmla="*/ 3442850 h 5040770"/>
              <a:gd name="connsiteX27" fmla="*/ 1495158 w 5034456"/>
              <a:gd name="connsiteY27" fmla="*/ 1721425 h 5040770"/>
              <a:gd name="connsiteX28" fmla="*/ 102762 w 5034456"/>
              <a:gd name="connsiteY28" fmla="*/ 1721425 h 5040770"/>
              <a:gd name="connsiteX29" fmla="*/ 0 w 5034456"/>
              <a:gd name="connsiteY29" fmla="*/ 1824187 h 5040770"/>
              <a:gd name="connsiteX30" fmla="*/ 0 w 5034456"/>
              <a:gd name="connsiteY30" fmla="*/ 3216583 h 5040770"/>
              <a:gd name="connsiteX31" fmla="*/ 102762 w 5034456"/>
              <a:gd name="connsiteY31" fmla="*/ 3319345 h 5040770"/>
              <a:gd name="connsiteX32" fmla="*/ 1495158 w 5034456"/>
              <a:gd name="connsiteY32" fmla="*/ 3319345 h 5040770"/>
              <a:gd name="connsiteX33" fmla="*/ 1597920 w 5034456"/>
              <a:gd name="connsiteY33" fmla="*/ 3216583 h 5040770"/>
              <a:gd name="connsiteX34" fmla="*/ 1597920 w 5034456"/>
              <a:gd name="connsiteY34" fmla="*/ 1824187 h 5040770"/>
              <a:gd name="connsiteX35" fmla="*/ 1495158 w 5034456"/>
              <a:gd name="connsiteY35" fmla="*/ 1721425 h 5040770"/>
              <a:gd name="connsiteX36" fmla="*/ 4931694 w 5034456"/>
              <a:gd name="connsiteY36" fmla="*/ 1721425 h 5040770"/>
              <a:gd name="connsiteX37" fmla="*/ 3539298 w 5034456"/>
              <a:gd name="connsiteY37" fmla="*/ 1721425 h 5040770"/>
              <a:gd name="connsiteX38" fmla="*/ 3436536 w 5034456"/>
              <a:gd name="connsiteY38" fmla="*/ 1824187 h 5040770"/>
              <a:gd name="connsiteX39" fmla="*/ 3436536 w 5034456"/>
              <a:gd name="connsiteY39" fmla="*/ 3216583 h 5040770"/>
              <a:gd name="connsiteX40" fmla="*/ 3539298 w 5034456"/>
              <a:gd name="connsiteY40" fmla="*/ 3319345 h 5040770"/>
              <a:gd name="connsiteX41" fmla="*/ 4931694 w 5034456"/>
              <a:gd name="connsiteY41" fmla="*/ 3319345 h 5040770"/>
              <a:gd name="connsiteX42" fmla="*/ 5034456 w 5034456"/>
              <a:gd name="connsiteY42" fmla="*/ 3216583 h 5040770"/>
              <a:gd name="connsiteX43" fmla="*/ 5034456 w 5034456"/>
              <a:gd name="connsiteY43" fmla="*/ 1824187 h 5040770"/>
              <a:gd name="connsiteX44" fmla="*/ 4931694 w 5034456"/>
              <a:gd name="connsiteY44" fmla="*/ 1721425 h 5040770"/>
              <a:gd name="connsiteX45" fmla="*/ 1495158 w 5034456"/>
              <a:gd name="connsiteY45" fmla="*/ 0 h 5040770"/>
              <a:gd name="connsiteX46" fmla="*/ 102762 w 5034456"/>
              <a:gd name="connsiteY46" fmla="*/ 0 h 5040770"/>
              <a:gd name="connsiteX47" fmla="*/ 0 w 5034456"/>
              <a:gd name="connsiteY47" fmla="*/ 102762 h 5040770"/>
              <a:gd name="connsiteX48" fmla="*/ 0 w 5034456"/>
              <a:gd name="connsiteY48" fmla="*/ 1495158 h 5040770"/>
              <a:gd name="connsiteX49" fmla="*/ 102762 w 5034456"/>
              <a:gd name="connsiteY49" fmla="*/ 1597920 h 5040770"/>
              <a:gd name="connsiteX50" fmla="*/ 1495158 w 5034456"/>
              <a:gd name="connsiteY50" fmla="*/ 1597920 h 5040770"/>
              <a:gd name="connsiteX51" fmla="*/ 1597920 w 5034456"/>
              <a:gd name="connsiteY51" fmla="*/ 1495158 h 5040770"/>
              <a:gd name="connsiteX52" fmla="*/ 1597920 w 5034456"/>
              <a:gd name="connsiteY52" fmla="*/ 102762 h 5040770"/>
              <a:gd name="connsiteX53" fmla="*/ 1495158 w 5034456"/>
              <a:gd name="connsiteY53" fmla="*/ 0 h 5040770"/>
              <a:gd name="connsiteX54" fmla="*/ 3213426 w 5034456"/>
              <a:gd name="connsiteY54" fmla="*/ 0 h 5040770"/>
              <a:gd name="connsiteX55" fmla="*/ 1821030 w 5034456"/>
              <a:gd name="connsiteY55" fmla="*/ 0 h 5040770"/>
              <a:gd name="connsiteX56" fmla="*/ 1718268 w 5034456"/>
              <a:gd name="connsiteY56" fmla="*/ 102762 h 5040770"/>
              <a:gd name="connsiteX57" fmla="*/ 1718268 w 5034456"/>
              <a:gd name="connsiteY57" fmla="*/ 1495158 h 5040770"/>
              <a:gd name="connsiteX58" fmla="*/ 1821030 w 5034456"/>
              <a:gd name="connsiteY58" fmla="*/ 1597920 h 5040770"/>
              <a:gd name="connsiteX59" fmla="*/ 3213426 w 5034456"/>
              <a:gd name="connsiteY59" fmla="*/ 1597920 h 5040770"/>
              <a:gd name="connsiteX60" fmla="*/ 3316188 w 5034456"/>
              <a:gd name="connsiteY60" fmla="*/ 1495158 h 5040770"/>
              <a:gd name="connsiteX61" fmla="*/ 3316188 w 5034456"/>
              <a:gd name="connsiteY61" fmla="*/ 102762 h 5040770"/>
              <a:gd name="connsiteX62" fmla="*/ 3213426 w 5034456"/>
              <a:gd name="connsiteY62" fmla="*/ 0 h 5040770"/>
              <a:gd name="connsiteX63" fmla="*/ 4931694 w 5034456"/>
              <a:gd name="connsiteY63" fmla="*/ 0 h 5040770"/>
              <a:gd name="connsiteX64" fmla="*/ 3539298 w 5034456"/>
              <a:gd name="connsiteY64" fmla="*/ 0 h 5040770"/>
              <a:gd name="connsiteX65" fmla="*/ 3436536 w 5034456"/>
              <a:gd name="connsiteY65" fmla="*/ 102762 h 5040770"/>
              <a:gd name="connsiteX66" fmla="*/ 3436536 w 5034456"/>
              <a:gd name="connsiteY66" fmla="*/ 1495158 h 5040770"/>
              <a:gd name="connsiteX67" fmla="*/ 3539298 w 5034456"/>
              <a:gd name="connsiteY67" fmla="*/ 1597920 h 5040770"/>
              <a:gd name="connsiteX68" fmla="*/ 4931694 w 5034456"/>
              <a:gd name="connsiteY68" fmla="*/ 1597920 h 5040770"/>
              <a:gd name="connsiteX69" fmla="*/ 5034456 w 5034456"/>
              <a:gd name="connsiteY69" fmla="*/ 1495158 h 5040770"/>
              <a:gd name="connsiteX70" fmla="*/ 5034456 w 5034456"/>
              <a:gd name="connsiteY70" fmla="*/ 102762 h 5040770"/>
              <a:gd name="connsiteX71" fmla="*/ 4931694 w 5034456"/>
              <a:gd name="connsiteY71" fmla="*/ 0 h 50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34456" h="5040770">
                <a:moveTo>
                  <a:pt x="1495158" y="3442850"/>
                </a:moveTo>
                <a:lnTo>
                  <a:pt x="102762" y="3442850"/>
                </a:lnTo>
                <a:cubicBezTo>
                  <a:pt x="46008" y="3442850"/>
                  <a:pt x="0" y="3488858"/>
                  <a:pt x="0" y="3545612"/>
                </a:cubicBezTo>
                <a:lnTo>
                  <a:pt x="0" y="4938008"/>
                </a:lnTo>
                <a:cubicBezTo>
                  <a:pt x="0" y="4994762"/>
                  <a:pt x="46008" y="5040770"/>
                  <a:pt x="102762" y="5040770"/>
                </a:cubicBezTo>
                <a:lnTo>
                  <a:pt x="1495158" y="5040770"/>
                </a:lnTo>
                <a:cubicBezTo>
                  <a:pt x="1551912" y="5040770"/>
                  <a:pt x="1597920" y="4994762"/>
                  <a:pt x="1597920" y="4938008"/>
                </a:cubicBezTo>
                <a:lnTo>
                  <a:pt x="1597920" y="3545612"/>
                </a:lnTo>
                <a:cubicBezTo>
                  <a:pt x="1597920" y="3488858"/>
                  <a:pt x="1551912" y="3442850"/>
                  <a:pt x="1495158" y="3442850"/>
                </a:cubicBezTo>
                <a:close/>
                <a:moveTo>
                  <a:pt x="3213426" y="3442850"/>
                </a:moveTo>
                <a:lnTo>
                  <a:pt x="1821030" y="3442850"/>
                </a:lnTo>
                <a:cubicBezTo>
                  <a:pt x="1764276" y="3442850"/>
                  <a:pt x="1718268" y="3488858"/>
                  <a:pt x="1718268" y="3545612"/>
                </a:cubicBezTo>
                <a:lnTo>
                  <a:pt x="1718268" y="4938008"/>
                </a:lnTo>
                <a:cubicBezTo>
                  <a:pt x="1718268" y="4994762"/>
                  <a:pt x="1764276" y="5040770"/>
                  <a:pt x="1821030" y="5040770"/>
                </a:cubicBezTo>
                <a:lnTo>
                  <a:pt x="3213426" y="5040770"/>
                </a:lnTo>
                <a:cubicBezTo>
                  <a:pt x="3270180" y="5040770"/>
                  <a:pt x="3316188" y="4994762"/>
                  <a:pt x="3316188" y="4938008"/>
                </a:cubicBezTo>
                <a:lnTo>
                  <a:pt x="3316188" y="3545612"/>
                </a:lnTo>
                <a:cubicBezTo>
                  <a:pt x="3316188" y="3488858"/>
                  <a:pt x="3270180" y="3442850"/>
                  <a:pt x="3213426" y="3442850"/>
                </a:cubicBezTo>
                <a:close/>
                <a:moveTo>
                  <a:pt x="4931694" y="3442850"/>
                </a:moveTo>
                <a:lnTo>
                  <a:pt x="3539298" y="3442850"/>
                </a:lnTo>
                <a:cubicBezTo>
                  <a:pt x="3482544" y="3442850"/>
                  <a:pt x="3436536" y="3488858"/>
                  <a:pt x="3436536" y="3545612"/>
                </a:cubicBezTo>
                <a:lnTo>
                  <a:pt x="3436536" y="4938008"/>
                </a:lnTo>
                <a:cubicBezTo>
                  <a:pt x="3436536" y="4994762"/>
                  <a:pt x="3482544" y="5040770"/>
                  <a:pt x="3539298" y="5040770"/>
                </a:cubicBezTo>
                <a:lnTo>
                  <a:pt x="4931694" y="5040770"/>
                </a:lnTo>
                <a:cubicBezTo>
                  <a:pt x="4988448" y="5040770"/>
                  <a:pt x="5034456" y="4994762"/>
                  <a:pt x="5034456" y="4938008"/>
                </a:cubicBezTo>
                <a:lnTo>
                  <a:pt x="5034456" y="3545612"/>
                </a:lnTo>
                <a:cubicBezTo>
                  <a:pt x="5034456" y="3488858"/>
                  <a:pt x="4988448" y="3442850"/>
                  <a:pt x="4931694" y="3442850"/>
                </a:cubicBezTo>
                <a:close/>
                <a:moveTo>
                  <a:pt x="1495158" y="1721425"/>
                </a:moveTo>
                <a:lnTo>
                  <a:pt x="102762" y="1721425"/>
                </a:lnTo>
                <a:cubicBezTo>
                  <a:pt x="46008" y="1721425"/>
                  <a:pt x="0" y="1767433"/>
                  <a:pt x="0" y="1824187"/>
                </a:cubicBezTo>
                <a:lnTo>
                  <a:pt x="0" y="3216583"/>
                </a:lnTo>
                <a:cubicBezTo>
                  <a:pt x="0" y="3273337"/>
                  <a:pt x="46008" y="3319345"/>
                  <a:pt x="102762" y="3319345"/>
                </a:cubicBezTo>
                <a:lnTo>
                  <a:pt x="1495158" y="3319345"/>
                </a:lnTo>
                <a:cubicBezTo>
                  <a:pt x="1551912" y="3319345"/>
                  <a:pt x="1597920" y="3273337"/>
                  <a:pt x="1597920" y="3216583"/>
                </a:cubicBezTo>
                <a:lnTo>
                  <a:pt x="1597920" y="1824187"/>
                </a:lnTo>
                <a:cubicBezTo>
                  <a:pt x="1597920" y="1767433"/>
                  <a:pt x="1551912" y="1721425"/>
                  <a:pt x="1495158" y="1721425"/>
                </a:cubicBezTo>
                <a:close/>
                <a:moveTo>
                  <a:pt x="4931694" y="1721425"/>
                </a:moveTo>
                <a:lnTo>
                  <a:pt x="3539298" y="1721425"/>
                </a:lnTo>
                <a:cubicBezTo>
                  <a:pt x="3482544" y="1721425"/>
                  <a:pt x="3436536" y="1767433"/>
                  <a:pt x="3436536" y="1824187"/>
                </a:cubicBezTo>
                <a:lnTo>
                  <a:pt x="3436536" y="3216583"/>
                </a:lnTo>
                <a:cubicBezTo>
                  <a:pt x="3436536" y="3273337"/>
                  <a:pt x="3482544" y="3319345"/>
                  <a:pt x="3539298" y="3319345"/>
                </a:cubicBezTo>
                <a:lnTo>
                  <a:pt x="4931694" y="3319345"/>
                </a:lnTo>
                <a:cubicBezTo>
                  <a:pt x="4988448" y="3319345"/>
                  <a:pt x="5034456" y="3273337"/>
                  <a:pt x="5034456" y="3216583"/>
                </a:cubicBezTo>
                <a:lnTo>
                  <a:pt x="5034456" y="1824187"/>
                </a:lnTo>
                <a:cubicBezTo>
                  <a:pt x="5034456" y="1767433"/>
                  <a:pt x="4988448" y="1721425"/>
                  <a:pt x="4931694" y="1721425"/>
                </a:cubicBezTo>
                <a:close/>
                <a:moveTo>
                  <a:pt x="1495158" y="0"/>
                </a:moveTo>
                <a:lnTo>
                  <a:pt x="102762" y="0"/>
                </a:lnTo>
                <a:cubicBezTo>
                  <a:pt x="46008" y="0"/>
                  <a:pt x="0" y="46008"/>
                  <a:pt x="0" y="102762"/>
                </a:cubicBezTo>
                <a:lnTo>
                  <a:pt x="0" y="1495158"/>
                </a:lnTo>
                <a:cubicBezTo>
                  <a:pt x="0" y="1551912"/>
                  <a:pt x="46008" y="1597920"/>
                  <a:pt x="102762" y="1597920"/>
                </a:cubicBezTo>
                <a:lnTo>
                  <a:pt x="1495158" y="1597920"/>
                </a:lnTo>
                <a:cubicBezTo>
                  <a:pt x="1551912" y="1597920"/>
                  <a:pt x="1597920" y="1551912"/>
                  <a:pt x="1597920" y="1495158"/>
                </a:cubicBezTo>
                <a:lnTo>
                  <a:pt x="1597920" y="102762"/>
                </a:lnTo>
                <a:cubicBezTo>
                  <a:pt x="1597920" y="46008"/>
                  <a:pt x="1551912" y="0"/>
                  <a:pt x="1495158" y="0"/>
                </a:cubicBezTo>
                <a:close/>
                <a:moveTo>
                  <a:pt x="3213426" y="0"/>
                </a:moveTo>
                <a:lnTo>
                  <a:pt x="1821030" y="0"/>
                </a:lnTo>
                <a:cubicBezTo>
                  <a:pt x="1764276" y="0"/>
                  <a:pt x="1718268" y="46008"/>
                  <a:pt x="1718268" y="102762"/>
                </a:cubicBezTo>
                <a:lnTo>
                  <a:pt x="1718268" y="1495158"/>
                </a:lnTo>
                <a:cubicBezTo>
                  <a:pt x="1718268" y="1551912"/>
                  <a:pt x="1764276" y="1597920"/>
                  <a:pt x="1821030" y="1597920"/>
                </a:cubicBezTo>
                <a:lnTo>
                  <a:pt x="3213426" y="1597920"/>
                </a:lnTo>
                <a:cubicBezTo>
                  <a:pt x="3270180" y="1597920"/>
                  <a:pt x="3316188" y="1551912"/>
                  <a:pt x="3316188" y="1495158"/>
                </a:cubicBezTo>
                <a:lnTo>
                  <a:pt x="3316188" y="102762"/>
                </a:lnTo>
                <a:cubicBezTo>
                  <a:pt x="3316188" y="46008"/>
                  <a:pt x="3270180" y="0"/>
                  <a:pt x="3213426" y="0"/>
                </a:cubicBezTo>
                <a:close/>
                <a:moveTo>
                  <a:pt x="4931694" y="0"/>
                </a:moveTo>
                <a:lnTo>
                  <a:pt x="3539298" y="0"/>
                </a:lnTo>
                <a:cubicBezTo>
                  <a:pt x="3482544" y="0"/>
                  <a:pt x="3436536" y="46008"/>
                  <a:pt x="3436536" y="102762"/>
                </a:cubicBezTo>
                <a:lnTo>
                  <a:pt x="3436536" y="1495158"/>
                </a:lnTo>
                <a:cubicBezTo>
                  <a:pt x="3436536" y="1551912"/>
                  <a:pt x="3482544" y="1597920"/>
                  <a:pt x="3539298" y="1597920"/>
                </a:cubicBezTo>
                <a:lnTo>
                  <a:pt x="4931694" y="1597920"/>
                </a:lnTo>
                <a:cubicBezTo>
                  <a:pt x="4988448" y="1597920"/>
                  <a:pt x="5034456" y="1551912"/>
                  <a:pt x="5034456" y="1495158"/>
                </a:cubicBezTo>
                <a:lnTo>
                  <a:pt x="5034456" y="102762"/>
                </a:lnTo>
                <a:cubicBezTo>
                  <a:pt x="5034456" y="46008"/>
                  <a:pt x="4988448" y="0"/>
                  <a:pt x="4931694" y="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094" r="-25094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761003" y="2432198"/>
            <a:ext cx="5795271" cy="2215991"/>
            <a:chOff x="2761003" y="2432198"/>
            <a:chExt cx="5795271" cy="2215991"/>
          </a:xfrm>
        </p:grpSpPr>
        <p:sp>
          <p:nvSpPr>
            <p:cNvPr id="29" name="文本框 28"/>
            <p:cNvSpPr txBox="1"/>
            <p:nvPr/>
          </p:nvSpPr>
          <p:spPr>
            <a:xfrm>
              <a:off x="2761003" y="2432198"/>
              <a:ext cx="1534394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spc="300" dirty="0">
                  <a:solidFill>
                    <a:srgbClr val="A72527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+mn-lt"/>
                </a:rPr>
                <a:t>O</a:t>
              </a:r>
              <a:endParaRPr lang="zh-CN" altLang="en-US" sz="13800" spc="300" dirty="0">
                <a:solidFill>
                  <a:srgbClr val="A7252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882144" y="2432198"/>
              <a:ext cx="2674130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spc="300" dirty="0">
                  <a:solidFill>
                    <a:srgbClr val="A72527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+mn-lt"/>
                </a:rPr>
                <a:t>NE</a:t>
              </a:r>
              <a:endParaRPr lang="zh-CN" altLang="en-US" sz="13800" spc="300" dirty="0">
                <a:solidFill>
                  <a:srgbClr val="A7252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8231829" y="312360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我们的专业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263913" y="2733572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A72527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2400" dirty="0">
              <a:solidFill>
                <a:srgbClr val="A72527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533359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4.07407E-6 L -0.11198 4.07407E-6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2.22222E-6 L 0.12825 -2.22222E-6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/>
      <p:bldP spid="41" grpId="1"/>
      <p:bldP spid="43" grpId="0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03A79D4-F978-466B-B4BB-6802409FDCB2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6B14638-01CE-4ADE-ADFA-0690479A8E52}"/>
              </a:ext>
            </a:extLst>
          </p:cNvPr>
          <p:cNvSpPr txBox="1"/>
          <p:nvPr/>
        </p:nvSpPr>
        <p:spPr>
          <a:xfrm>
            <a:off x="1473289" y="3713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专业简介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827616" y="1391683"/>
            <a:ext cx="2003611" cy="2280456"/>
            <a:chOff x="776425" y="1990994"/>
            <a:chExt cx="2003611" cy="1874602"/>
          </a:xfrm>
        </p:grpSpPr>
        <p:sp>
          <p:nvSpPr>
            <p:cNvPr id="3" name="矩形 2"/>
            <p:cNvSpPr/>
            <p:nvPr/>
          </p:nvSpPr>
          <p:spPr>
            <a:xfrm>
              <a:off x="776425" y="1990994"/>
              <a:ext cx="2003611" cy="1874602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291" y="3269118"/>
              <a:ext cx="1731878" cy="589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spcAft>
                  <a:spcPts val="1000"/>
                </a:spcAft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管理学</a:t>
              </a:r>
              <a:endParaRPr lang="en-US" altLang="zh-CN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spcAft>
                  <a:spcPts val="1000"/>
                </a:spcAft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学士学位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86987" y="2681225"/>
              <a:ext cx="143629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授予学位</a:t>
              </a:r>
            </a:p>
          </p:txBody>
        </p:sp>
        <p:sp>
          <p:nvSpPr>
            <p:cNvPr id="23" name="圆角矩形 5"/>
            <p:cNvSpPr/>
            <p:nvPr/>
          </p:nvSpPr>
          <p:spPr>
            <a:xfrm>
              <a:off x="1571691" y="2167572"/>
              <a:ext cx="413078" cy="405023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37190" y="4000285"/>
            <a:ext cx="2003611" cy="2100072"/>
            <a:chOff x="3913095" y="2097741"/>
            <a:chExt cx="2003611" cy="2003611"/>
          </a:xfrm>
        </p:grpSpPr>
        <p:sp>
          <p:nvSpPr>
            <p:cNvPr id="28" name="矩形 27"/>
            <p:cNvSpPr/>
            <p:nvPr/>
          </p:nvSpPr>
          <p:spPr>
            <a:xfrm>
              <a:off x="3913095" y="2097741"/>
              <a:ext cx="2003611" cy="200361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TextBox 11"/>
            <p:cNvSpPr txBox="1"/>
            <p:nvPr/>
          </p:nvSpPr>
          <p:spPr>
            <a:xfrm>
              <a:off x="4048961" y="3679514"/>
              <a:ext cx="1731878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>
                <a:spcAft>
                  <a:spcPts val="1000"/>
                </a:spcAft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四年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73156" y="2962953"/>
              <a:ext cx="71814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学制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圆角矩形 8"/>
            <p:cNvSpPr/>
            <p:nvPr/>
          </p:nvSpPr>
          <p:spPr>
            <a:xfrm>
              <a:off x="4708361" y="2326240"/>
              <a:ext cx="413078" cy="380847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28300" y="1347283"/>
            <a:ext cx="4424706" cy="2335080"/>
            <a:chOff x="1790412" y="4236542"/>
            <a:chExt cx="2003611" cy="2003611"/>
          </a:xfrm>
        </p:grpSpPr>
        <p:sp>
          <p:nvSpPr>
            <p:cNvPr id="33" name="矩形 32"/>
            <p:cNvSpPr/>
            <p:nvPr/>
          </p:nvSpPr>
          <p:spPr>
            <a:xfrm>
              <a:off x="1790412" y="4236542"/>
              <a:ext cx="2003611" cy="2003611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66118" y="5094957"/>
              <a:ext cx="70483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专业评估</a:t>
              </a:r>
            </a:p>
          </p:txBody>
        </p:sp>
        <p:sp>
          <p:nvSpPr>
            <p:cNvPr id="25" name="圆角矩形 11"/>
            <p:cNvSpPr/>
            <p:nvPr/>
          </p:nvSpPr>
          <p:spPr>
            <a:xfrm>
              <a:off x="2583692" y="4506724"/>
              <a:ext cx="193412" cy="493716"/>
            </a:xfrm>
            <a:custGeom>
              <a:avLst/>
              <a:gdLst>
                <a:gd name="connsiteX0" fmla="*/ 145802 w 608415"/>
                <a:gd name="connsiteY0" fmla="*/ 316204 h 607568"/>
                <a:gd name="connsiteX1" fmla="*/ 335878 w 608415"/>
                <a:gd name="connsiteY1" fmla="*/ 316204 h 607568"/>
                <a:gd name="connsiteX2" fmla="*/ 355085 w 608415"/>
                <a:gd name="connsiteY2" fmla="*/ 335363 h 607568"/>
                <a:gd name="connsiteX3" fmla="*/ 335878 w 608415"/>
                <a:gd name="connsiteY3" fmla="*/ 354521 h 607568"/>
                <a:gd name="connsiteX4" fmla="*/ 145802 w 608415"/>
                <a:gd name="connsiteY4" fmla="*/ 354521 h 607568"/>
                <a:gd name="connsiteX5" fmla="*/ 126594 w 608415"/>
                <a:gd name="connsiteY5" fmla="*/ 335363 h 607568"/>
                <a:gd name="connsiteX6" fmla="*/ 145802 w 608415"/>
                <a:gd name="connsiteY6" fmla="*/ 316204 h 607568"/>
                <a:gd name="connsiteX7" fmla="*/ 145799 w 608415"/>
                <a:gd name="connsiteY7" fmla="*/ 252977 h 607568"/>
                <a:gd name="connsiteX8" fmla="*/ 430791 w 608415"/>
                <a:gd name="connsiteY8" fmla="*/ 252977 h 607568"/>
                <a:gd name="connsiteX9" fmla="*/ 449995 w 608415"/>
                <a:gd name="connsiteY9" fmla="*/ 272171 h 607568"/>
                <a:gd name="connsiteX10" fmla="*/ 430791 w 608415"/>
                <a:gd name="connsiteY10" fmla="*/ 291365 h 607568"/>
                <a:gd name="connsiteX11" fmla="*/ 145799 w 608415"/>
                <a:gd name="connsiteY11" fmla="*/ 291365 h 607568"/>
                <a:gd name="connsiteX12" fmla="*/ 126594 w 608415"/>
                <a:gd name="connsiteY12" fmla="*/ 272171 h 607568"/>
                <a:gd name="connsiteX13" fmla="*/ 145799 w 608415"/>
                <a:gd name="connsiteY13" fmla="*/ 252977 h 607568"/>
                <a:gd name="connsiteX14" fmla="*/ 145805 w 608415"/>
                <a:gd name="connsiteY14" fmla="*/ 189750 h 607568"/>
                <a:gd name="connsiteX15" fmla="*/ 209279 w 608415"/>
                <a:gd name="connsiteY15" fmla="*/ 189750 h 607568"/>
                <a:gd name="connsiteX16" fmla="*/ 228490 w 608415"/>
                <a:gd name="connsiteY16" fmla="*/ 208944 h 607568"/>
                <a:gd name="connsiteX17" fmla="*/ 209279 w 608415"/>
                <a:gd name="connsiteY17" fmla="*/ 228138 h 607568"/>
                <a:gd name="connsiteX18" fmla="*/ 145805 w 608415"/>
                <a:gd name="connsiteY18" fmla="*/ 228138 h 607568"/>
                <a:gd name="connsiteX19" fmla="*/ 126594 w 608415"/>
                <a:gd name="connsiteY19" fmla="*/ 208944 h 607568"/>
                <a:gd name="connsiteX20" fmla="*/ 145805 w 608415"/>
                <a:gd name="connsiteY20" fmla="*/ 189750 h 607568"/>
                <a:gd name="connsiteX21" fmla="*/ 70060 w 608415"/>
                <a:gd name="connsiteY21" fmla="*/ 133174 h 607568"/>
                <a:gd name="connsiteX22" fmla="*/ 70060 w 608415"/>
                <a:gd name="connsiteY22" fmla="*/ 442788 h 607568"/>
                <a:gd name="connsiteX23" fmla="*/ 538355 w 608415"/>
                <a:gd name="connsiteY23" fmla="*/ 442788 h 607568"/>
                <a:gd name="connsiteX24" fmla="*/ 538355 w 608415"/>
                <a:gd name="connsiteY24" fmla="*/ 133174 h 607568"/>
                <a:gd name="connsiteX25" fmla="*/ 38410 w 608415"/>
                <a:gd name="connsiteY25" fmla="*/ 69962 h 607568"/>
                <a:gd name="connsiteX26" fmla="*/ 38410 w 608415"/>
                <a:gd name="connsiteY26" fmla="*/ 94817 h 607568"/>
                <a:gd name="connsiteX27" fmla="*/ 570005 w 608415"/>
                <a:gd name="connsiteY27" fmla="*/ 94817 h 607568"/>
                <a:gd name="connsiteX28" fmla="*/ 570005 w 608415"/>
                <a:gd name="connsiteY28" fmla="*/ 69962 h 607568"/>
                <a:gd name="connsiteX29" fmla="*/ 304208 w 608415"/>
                <a:gd name="connsiteY29" fmla="*/ 0 h 607568"/>
                <a:gd name="connsiteX30" fmla="*/ 323413 w 608415"/>
                <a:gd name="connsiteY30" fmla="*/ 19178 h 607568"/>
                <a:gd name="connsiteX31" fmla="*/ 323413 w 608415"/>
                <a:gd name="connsiteY31" fmla="*/ 31606 h 607568"/>
                <a:gd name="connsiteX32" fmla="*/ 589210 w 608415"/>
                <a:gd name="connsiteY32" fmla="*/ 31606 h 607568"/>
                <a:gd name="connsiteX33" fmla="*/ 608415 w 608415"/>
                <a:gd name="connsiteY33" fmla="*/ 50784 h 607568"/>
                <a:gd name="connsiteX34" fmla="*/ 608415 w 608415"/>
                <a:gd name="connsiteY34" fmla="*/ 113995 h 607568"/>
                <a:gd name="connsiteX35" fmla="*/ 589210 w 608415"/>
                <a:gd name="connsiteY35" fmla="*/ 133174 h 607568"/>
                <a:gd name="connsiteX36" fmla="*/ 576765 w 608415"/>
                <a:gd name="connsiteY36" fmla="*/ 133174 h 607568"/>
                <a:gd name="connsiteX37" fmla="*/ 576765 w 608415"/>
                <a:gd name="connsiteY37" fmla="*/ 461967 h 607568"/>
                <a:gd name="connsiteX38" fmla="*/ 557560 w 608415"/>
                <a:gd name="connsiteY38" fmla="*/ 481145 h 607568"/>
                <a:gd name="connsiteX39" fmla="*/ 342618 w 608415"/>
                <a:gd name="connsiteY39" fmla="*/ 481145 h 607568"/>
                <a:gd name="connsiteX40" fmla="*/ 414521 w 608415"/>
                <a:gd name="connsiteY40" fmla="*/ 576883 h 607568"/>
                <a:gd name="connsiteX41" fmla="*/ 410680 w 608415"/>
                <a:gd name="connsiteY41" fmla="*/ 603733 h 607568"/>
                <a:gd name="connsiteX42" fmla="*/ 399157 w 608415"/>
                <a:gd name="connsiteY42" fmla="*/ 607568 h 607568"/>
                <a:gd name="connsiteX43" fmla="*/ 383793 w 608415"/>
                <a:gd name="connsiteY43" fmla="*/ 599897 h 607568"/>
                <a:gd name="connsiteX44" fmla="*/ 323413 w 608415"/>
                <a:gd name="connsiteY44" fmla="*/ 519348 h 607568"/>
                <a:gd name="connsiteX45" fmla="*/ 323413 w 608415"/>
                <a:gd name="connsiteY45" fmla="*/ 588390 h 607568"/>
                <a:gd name="connsiteX46" fmla="*/ 304208 w 608415"/>
                <a:gd name="connsiteY46" fmla="*/ 607568 h 607568"/>
                <a:gd name="connsiteX47" fmla="*/ 285003 w 608415"/>
                <a:gd name="connsiteY47" fmla="*/ 588390 h 607568"/>
                <a:gd name="connsiteX48" fmla="*/ 285003 w 608415"/>
                <a:gd name="connsiteY48" fmla="*/ 519348 h 607568"/>
                <a:gd name="connsiteX49" fmla="*/ 224622 w 608415"/>
                <a:gd name="connsiteY49" fmla="*/ 599897 h 607568"/>
                <a:gd name="connsiteX50" fmla="*/ 209258 w 608415"/>
                <a:gd name="connsiteY50" fmla="*/ 607568 h 607568"/>
                <a:gd name="connsiteX51" fmla="*/ 197735 w 608415"/>
                <a:gd name="connsiteY51" fmla="*/ 603733 h 607568"/>
                <a:gd name="connsiteX52" fmla="*/ 193894 w 608415"/>
                <a:gd name="connsiteY52" fmla="*/ 576883 h 607568"/>
                <a:gd name="connsiteX53" fmla="*/ 265798 w 608415"/>
                <a:gd name="connsiteY53" fmla="*/ 481145 h 607568"/>
                <a:gd name="connsiteX54" fmla="*/ 50855 w 608415"/>
                <a:gd name="connsiteY54" fmla="*/ 481145 h 607568"/>
                <a:gd name="connsiteX55" fmla="*/ 31650 w 608415"/>
                <a:gd name="connsiteY55" fmla="*/ 461967 h 607568"/>
                <a:gd name="connsiteX56" fmla="*/ 31650 w 608415"/>
                <a:gd name="connsiteY56" fmla="*/ 133174 h 607568"/>
                <a:gd name="connsiteX57" fmla="*/ 19205 w 608415"/>
                <a:gd name="connsiteY57" fmla="*/ 133174 h 607568"/>
                <a:gd name="connsiteX58" fmla="*/ 0 w 608415"/>
                <a:gd name="connsiteY58" fmla="*/ 113995 h 607568"/>
                <a:gd name="connsiteX59" fmla="*/ 0 w 608415"/>
                <a:gd name="connsiteY59" fmla="*/ 50784 h 607568"/>
                <a:gd name="connsiteX60" fmla="*/ 19205 w 608415"/>
                <a:gd name="connsiteY60" fmla="*/ 31606 h 607568"/>
                <a:gd name="connsiteX61" fmla="*/ 285003 w 608415"/>
                <a:gd name="connsiteY61" fmla="*/ 31606 h 607568"/>
                <a:gd name="connsiteX62" fmla="*/ 285003 w 608415"/>
                <a:gd name="connsiteY62" fmla="*/ 19178 h 607568"/>
                <a:gd name="connsiteX63" fmla="*/ 304208 w 608415"/>
                <a:gd name="connsiteY63" fmla="*/ 0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08415" h="607568">
                  <a:moveTo>
                    <a:pt x="145802" y="316204"/>
                  </a:moveTo>
                  <a:lnTo>
                    <a:pt x="335878" y="316204"/>
                  </a:lnTo>
                  <a:cubicBezTo>
                    <a:pt x="346480" y="316204"/>
                    <a:pt x="355085" y="324787"/>
                    <a:pt x="355085" y="335363"/>
                  </a:cubicBezTo>
                  <a:cubicBezTo>
                    <a:pt x="355085" y="345938"/>
                    <a:pt x="346480" y="354521"/>
                    <a:pt x="335878" y="354521"/>
                  </a:cubicBezTo>
                  <a:lnTo>
                    <a:pt x="145802" y="354521"/>
                  </a:lnTo>
                  <a:cubicBezTo>
                    <a:pt x="135199" y="354521"/>
                    <a:pt x="126594" y="345938"/>
                    <a:pt x="126594" y="335363"/>
                  </a:cubicBezTo>
                  <a:cubicBezTo>
                    <a:pt x="126594" y="324787"/>
                    <a:pt x="135199" y="316204"/>
                    <a:pt x="145802" y="316204"/>
                  </a:cubicBezTo>
                  <a:close/>
                  <a:moveTo>
                    <a:pt x="145799" y="252977"/>
                  </a:moveTo>
                  <a:lnTo>
                    <a:pt x="430791" y="252977"/>
                  </a:lnTo>
                  <a:cubicBezTo>
                    <a:pt x="441392" y="252977"/>
                    <a:pt x="449995" y="261576"/>
                    <a:pt x="449995" y="272171"/>
                  </a:cubicBezTo>
                  <a:cubicBezTo>
                    <a:pt x="449995" y="282766"/>
                    <a:pt x="441392" y="291365"/>
                    <a:pt x="430791" y="291365"/>
                  </a:cubicBezTo>
                  <a:lnTo>
                    <a:pt x="145799" y="291365"/>
                  </a:lnTo>
                  <a:cubicBezTo>
                    <a:pt x="135198" y="291365"/>
                    <a:pt x="126594" y="282766"/>
                    <a:pt x="126594" y="272171"/>
                  </a:cubicBezTo>
                  <a:cubicBezTo>
                    <a:pt x="126594" y="261576"/>
                    <a:pt x="135198" y="252977"/>
                    <a:pt x="145799" y="252977"/>
                  </a:cubicBezTo>
                  <a:close/>
                  <a:moveTo>
                    <a:pt x="145805" y="189750"/>
                  </a:moveTo>
                  <a:lnTo>
                    <a:pt x="209279" y="189750"/>
                  </a:lnTo>
                  <a:cubicBezTo>
                    <a:pt x="219884" y="189750"/>
                    <a:pt x="228490" y="198349"/>
                    <a:pt x="228490" y="208944"/>
                  </a:cubicBezTo>
                  <a:cubicBezTo>
                    <a:pt x="228490" y="219539"/>
                    <a:pt x="219884" y="228138"/>
                    <a:pt x="209279" y="228138"/>
                  </a:cubicBezTo>
                  <a:lnTo>
                    <a:pt x="145805" y="228138"/>
                  </a:lnTo>
                  <a:cubicBezTo>
                    <a:pt x="135201" y="228138"/>
                    <a:pt x="126594" y="219539"/>
                    <a:pt x="126594" y="208944"/>
                  </a:cubicBezTo>
                  <a:cubicBezTo>
                    <a:pt x="126594" y="198349"/>
                    <a:pt x="135201" y="189750"/>
                    <a:pt x="145805" y="189750"/>
                  </a:cubicBezTo>
                  <a:close/>
                  <a:moveTo>
                    <a:pt x="70060" y="133174"/>
                  </a:moveTo>
                  <a:lnTo>
                    <a:pt x="70060" y="442788"/>
                  </a:lnTo>
                  <a:lnTo>
                    <a:pt x="538355" y="442788"/>
                  </a:lnTo>
                  <a:lnTo>
                    <a:pt x="538355" y="133174"/>
                  </a:lnTo>
                  <a:close/>
                  <a:moveTo>
                    <a:pt x="38410" y="69962"/>
                  </a:moveTo>
                  <a:lnTo>
                    <a:pt x="38410" y="94817"/>
                  </a:lnTo>
                  <a:lnTo>
                    <a:pt x="570005" y="94817"/>
                  </a:lnTo>
                  <a:lnTo>
                    <a:pt x="570005" y="69962"/>
                  </a:lnTo>
                  <a:close/>
                  <a:moveTo>
                    <a:pt x="304208" y="0"/>
                  </a:moveTo>
                  <a:cubicBezTo>
                    <a:pt x="314809" y="0"/>
                    <a:pt x="323413" y="8592"/>
                    <a:pt x="323413" y="19178"/>
                  </a:cubicBezTo>
                  <a:lnTo>
                    <a:pt x="323413" y="31606"/>
                  </a:lnTo>
                  <a:lnTo>
                    <a:pt x="589210" y="31606"/>
                  </a:lnTo>
                  <a:cubicBezTo>
                    <a:pt x="599811" y="31606"/>
                    <a:pt x="608415" y="40197"/>
                    <a:pt x="608415" y="50784"/>
                  </a:cubicBezTo>
                  <a:lnTo>
                    <a:pt x="608415" y="113995"/>
                  </a:lnTo>
                  <a:cubicBezTo>
                    <a:pt x="608415" y="124582"/>
                    <a:pt x="599811" y="133174"/>
                    <a:pt x="589210" y="133174"/>
                  </a:cubicBezTo>
                  <a:lnTo>
                    <a:pt x="576765" y="133174"/>
                  </a:lnTo>
                  <a:lnTo>
                    <a:pt x="576765" y="461967"/>
                  </a:lnTo>
                  <a:cubicBezTo>
                    <a:pt x="576765" y="472553"/>
                    <a:pt x="568161" y="481145"/>
                    <a:pt x="557560" y="481145"/>
                  </a:cubicBezTo>
                  <a:lnTo>
                    <a:pt x="342618" y="481145"/>
                  </a:lnTo>
                  <a:lnTo>
                    <a:pt x="414521" y="576883"/>
                  </a:lnTo>
                  <a:cubicBezTo>
                    <a:pt x="420974" y="585321"/>
                    <a:pt x="419284" y="597442"/>
                    <a:pt x="410680" y="603733"/>
                  </a:cubicBezTo>
                  <a:cubicBezTo>
                    <a:pt x="407300" y="606341"/>
                    <a:pt x="403306" y="607568"/>
                    <a:pt x="399157" y="607568"/>
                  </a:cubicBezTo>
                  <a:cubicBezTo>
                    <a:pt x="393319" y="607568"/>
                    <a:pt x="387634" y="604960"/>
                    <a:pt x="383793" y="599897"/>
                  </a:cubicBezTo>
                  <a:lnTo>
                    <a:pt x="323413" y="519348"/>
                  </a:lnTo>
                  <a:lnTo>
                    <a:pt x="323413" y="588390"/>
                  </a:lnTo>
                  <a:cubicBezTo>
                    <a:pt x="323413" y="598976"/>
                    <a:pt x="314809" y="607568"/>
                    <a:pt x="304208" y="607568"/>
                  </a:cubicBezTo>
                  <a:cubicBezTo>
                    <a:pt x="293607" y="607568"/>
                    <a:pt x="285003" y="598976"/>
                    <a:pt x="285003" y="588390"/>
                  </a:cubicBezTo>
                  <a:lnTo>
                    <a:pt x="285003" y="519348"/>
                  </a:lnTo>
                  <a:lnTo>
                    <a:pt x="224622" y="599897"/>
                  </a:lnTo>
                  <a:cubicBezTo>
                    <a:pt x="220781" y="604960"/>
                    <a:pt x="215096" y="607568"/>
                    <a:pt x="209258" y="607568"/>
                  </a:cubicBezTo>
                  <a:cubicBezTo>
                    <a:pt x="205110" y="607568"/>
                    <a:pt x="201115" y="606341"/>
                    <a:pt x="197735" y="603733"/>
                  </a:cubicBezTo>
                  <a:cubicBezTo>
                    <a:pt x="189131" y="597442"/>
                    <a:pt x="187441" y="585321"/>
                    <a:pt x="193894" y="576883"/>
                  </a:cubicBezTo>
                  <a:lnTo>
                    <a:pt x="265798" y="481145"/>
                  </a:lnTo>
                  <a:lnTo>
                    <a:pt x="50855" y="481145"/>
                  </a:lnTo>
                  <a:cubicBezTo>
                    <a:pt x="40253" y="481145"/>
                    <a:pt x="31650" y="472553"/>
                    <a:pt x="31650" y="461967"/>
                  </a:cubicBezTo>
                  <a:lnTo>
                    <a:pt x="31650" y="133174"/>
                  </a:lnTo>
                  <a:lnTo>
                    <a:pt x="19205" y="133174"/>
                  </a:lnTo>
                  <a:cubicBezTo>
                    <a:pt x="8604" y="133174"/>
                    <a:pt x="0" y="124582"/>
                    <a:pt x="0" y="113995"/>
                  </a:cubicBezTo>
                  <a:lnTo>
                    <a:pt x="0" y="50784"/>
                  </a:lnTo>
                  <a:cubicBezTo>
                    <a:pt x="0" y="40197"/>
                    <a:pt x="8604" y="31606"/>
                    <a:pt x="19205" y="31606"/>
                  </a:cubicBezTo>
                  <a:lnTo>
                    <a:pt x="285003" y="31606"/>
                  </a:lnTo>
                  <a:lnTo>
                    <a:pt x="285003" y="19178"/>
                  </a:lnTo>
                  <a:cubicBezTo>
                    <a:pt x="285003" y="8592"/>
                    <a:pt x="293607" y="0"/>
                    <a:pt x="3042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28299" y="4096746"/>
            <a:ext cx="4424705" cy="2003611"/>
            <a:chOff x="3913095" y="4236542"/>
            <a:chExt cx="2003611" cy="2003611"/>
          </a:xfrm>
        </p:grpSpPr>
        <p:sp>
          <p:nvSpPr>
            <p:cNvPr id="38" name="矩形 37"/>
            <p:cNvSpPr/>
            <p:nvPr/>
          </p:nvSpPr>
          <p:spPr>
            <a:xfrm>
              <a:off x="3913095" y="4236542"/>
              <a:ext cx="2003611" cy="2003611"/>
            </a:xfrm>
            <a:prstGeom prst="rect">
              <a:avLst/>
            </a:prstGeom>
            <a:solidFill>
              <a:srgbClr val="A725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488802" y="5030180"/>
              <a:ext cx="70483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专业建设</a:t>
              </a:r>
            </a:p>
          </p:txBody>
        </p:sp>
        <p:sp>
          <p:nvSpPr>
            <p:cNvPr id="26" name="圆角矩形 14"/>
            <p:cNvSpPr/>
            <p:nvPr/>
          </p:nvSpPr>
          <p:spPr>
            <a:xfrm>
              <a:off x="4708361" y="4570873"/>
              <a:ext cx="191426" cy="331604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12783BCF-3216-68D6-203D-19836A3501C6}"/>
              </a:ext>
            </a:extLst>
          </p:cNvPr>
          <p:cNvSpPr txBox="1"/>
          <p:nvPr/>
        </p:nvSpPr>
        <p:spPr>
          <a:xfrm>
            <a:off x="4969546" y="2765962"/>
            <a:ext cx="4383459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/>
                <a:ea typeface="微软雅黑"/>
              </a:rPr>
              <a:t>安徽省普通本科高校管理类评估</a:t>
            </a:r>
            <a:r>
              <a:rPr lang="en-US" altLang="zh-CN" b="1" kern="0" dirty="0">
                <a:solidFill>
                  <a:schemeClr val="bg1"/>
                </a:solidFill>
                <a:latin typeface="微软雅黑"/>
                <a:ea typeface="微软雅黑"/>
              </a:rPr>
              <a:t>A</a:t>
            </a:r>
            <a:r>
              <a:rPr lang="zh-CN" altLang="en-US" b="1" kern="0" dirty="0">
                <a:solidFill>
                  <a:schemeClr val="bg1"/>
                </a:solidFill>
                <a:latin typeface="微软雅黑"/>
                <a:ea typeface="微软雅黑"/>
              </a:rPr>
              <a:t>类等级</a:t>
            </a:r>
          </a:p>
        </p:txBody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5DD71886-DC5C-696C-2E10-569499AD514D}"/>
              </a:ext>
            </a:extLst>
          </p:cNvPr>
          <p:cNvSpPr txBox="1"/>
          <p:nvPr/>
        </p:nvSpPr>
        <p:spPr>
          <a:xfrm>
            <a:off x="5068389" y="5484842"/>
            <a:ext cx="4136571" cy="458892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 defTabSz="121917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/>
                <a:ea typeface="微软雅黑"/>
              </a:rPr>
              <a:t>安徽工程大学“六个一”示范建设专业</a:t>
            </a:r>
          </a:p>
        </p:txBody>
      </p:sp>
    </p:spTree>
    <p:extLst>
      <p:ext uri="{BB962C8B-B14F-4D97-AF65-F5344CB8AC3E}">
        <p14:creationId xmlns:p14="http://schemas.microsoft.com/office/powerpoint/2010/main" val="378423629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îṧľïḓé">
            <a:extLst>
              <a:ext uri="{FF2B5EF4-FFF2-40B4-BE49-F238E27FC236}">
                <a16:creationId xmlns:a16="http://schemas.microsoft.com/office/drawing/2014/main" id="{27350337-B6D5-48A5-8274-F4EF969691ED}"/>
              </a:ext>
            </a:extLst>
          </p:cNvPr>
          <p:cNvSpPr/>
          <p:nvPr/>
        </p:nvSpPr>
        <p:spPr>
          <a:xfrm>
            <a:off x="1088573" y="1756229"/>
            <a:ext cx="5007428" cy="224602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iṡ1ïḓé">
            <a:extLst>
              <a:ext uri="{FF2B5EF4-FFF2-40B4-BE49-F238E27FC236}">
                <a16:creationId xmlns:a16="http://schemas.microsoft.com/office/drawing/2014/main" id="{F07A3B78-5D0C-4CC9-A122-43CEE933BE10}"/>
              </a:ext>
            </a:extLst>
          </p:cNvPr>
          <p:cNvSpPr/>
          <p:nvPr/>
        </p:nvSpPr>
        <p:spPr>
          <a:xfrm>
            <a:off x="6096001" y="1756229"/>
            <a:ext cx="5007428" cy="224602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94144" y="3200400"/>
            <a:ext cx="1603714" cy="1603712"/>
            <a:chOff x="5294144" y="3200400"/>
            <a:chExt cx="1603714" cy="1603712"/>
          </a:xfrm>
        </p:grpSpPr>
        <p:sp>
          <p:nvSpPr>
            <p:cNvPr id="28" name="íšļîďé">
              <a:extLst>
                <a:ext uri="{FF2B5EF4-FFF2-40B4-BE49-F238E27FC236}">
                  <a16:creationId xmlns:a16="http://schemas.microsoft.com/office/drawing/2014/main" id="{D3156C8A-1BD0-4204-A4B4-E9673CBCAF64}"/>
                </a:ext>
              </a:extLst>
            </p:cNvPr>
            <p:cNvSpPr/>
            <p:nvPr/>
          </p:nvSpPr>
          <p:spPr>
            <a:xfrm>
              <a:off x="5294144" y="3200400"/>
              <a:ext cx="1603714" cy="1603712"/>
            </a:xfrm>
            <a:prstGeom prst="ellipse">
              <a:avLst/>
            </a:prstGeom>
            <a:solidFill>
              <a:srgbClr val="A72527"/>
            </a:solid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íšļîďé">
              <a:extLst>
                <a:ext uri="{FF2B5EF4-FFF2-40B4-BE49-F238E27FC236}">
                  <a16:creationId xmlns:a16="http://schemas.microsoft.com/office/drawing/2014/main" id="{D3156C8A-1BD0-4204-A4B4-E9673CBCAF64}"/>
                </a:ext>
              </a:extLst>
            </p:cNvPr>
            <p:cNvSpPr/>
            <p:nvPr/>
          </p:nvSpPr>
          <p:spPr>
            <a:xfrm>
              <a:off x="5700545" y="3614509"/>
              <a:ext cx="790912" cy="775491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88573" y="4539662"/>
            <a:ext cx="4205571" cy="1299843"/>
            <a:chOff x="1541719" y="2349127"/>
            <a:chExt cx="3353059" cy="1299843"/>
          </a:xfrm>
        </p:grpSpPr>
        <p:sp>
          <p:nvSpPr>
            <p:cNvPr id="18" name="文本框 17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cs typeface="+mn-ea"/>
                  <a:sym typeface="+mn-lt"/>
                </a:rPr>
                <a:t>1.</a:t>
              </a:r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数字营销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41719" y="2687681"/>
              <a:ext cx="3353059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数字营销、短视频运营、网络直播营销、电商创业等等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62799" y="4508884"/>
            <a:ext cx="4341223" cy="1330621"/>
            <a:chOff x="844852" y="2318349"/>
            <a:chExt cx="4049927" cy="1330621"/>
          </a:xfrm>
        </p:grpSpPr>
        <p:sp>
          <p:nvSpPr>
            <p:cNvPr id="21" name="文本框 20"/>
            <p:cNvSpPr txBox="1"/>
            <p:nvPr/>
          </p:nvSpPr>
          <p:spPr>
            <a:xfrm>
              <a:off x="844852" y="231834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cs typeface="+mn-ea"/>
                  <a:sym typeface="+mn-lt"/>
                </a:rPr>
                <a:t>2.</a:t>
              </a:r>
              <a:r>
                <a:rPr lang="zh-CN" altLang="en-US" b="1" dirty="0">
                  <a:solidFill>
                    <a:srgbClr val="C00000"/>
                  </a:solidFill>
                  <a:cs typeface="+mn-ea"/>
                  <a:sym typeface="+mn-lt"/>
                </a:rPr>
                <a:t>电子商务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44852" y="2687681"/>
              <a:ext cx="4049927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电子商务、网络营销、网站设计与管理、大数据营销等等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03A79D4-F978-466B-B4BB-6802409FDCB2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B14638-01CE-4ADE-ADFA-0690479A8E52}"/>
              </a:ext>
            </a:extLst>
          </p:cNvPr>
          <p:cNvSpPr txBox="1"/>
          <p:nvPr/>
        </p:nvSpPr>
        <p:spPr>
          <a:xfrm>
            <a:off x="1473289" y="3713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专业方向</a:t>
            </a:r>
          </a:p>
        </p:txBody>
      </p:sp>
    </p:spTree>
    <p:extLst>
      <p:ext uri="{BB962C8B-B14F-4D97-AF65-F5344CB8AC3E}">
        <p14:creationId xmlns:p14="http://schemas.microsoft.com/office/powerpoint/2010/main" val="209042354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/>
        </p:nvSpPr>
        <p:spPr>
          <a:xfrm flipH="1">
            <a:off x="854691" y="970591"/>
            <a:ext cx="5034456" cy="5040770"/>
          </a:xfrm>
          <a:custGeom>
            <a:avLst/>
            <a:gdLst>
              <a:gd name="connsiteX0" fmla="*/ 1495158 w 5034456"/>
              <a:gd name="connsiteY0" fmla="*/ 3442850 h 5040770"/>
              <a:gd name="connsiteX1" fmla="*/ 102762 w 5034456"/>
              <a:gd name="connsiteY1" fmla="*/ 3442850 h 5040770"/>
              <a:gd name="connsiteX2" fmla="*/ 0 w 5034456"/>
              <a:gd name="connsiteY2" fmla="*/ 3545612 h 5040770"/>
              <a:gd name="connsiteX3" fmla="*/ 0 w 5034456"/>
              <a:gd name="connsiteY3" fmla="*/ 4938008 h 5040770"/>
              <a:gd name="connsiteX4" fmla="*/ 102762 w 5034456"/>
              <a:gd name="connsiteY4" fmla="*/ 5040770 h 5040770"/>
              <a:gd name="connsiteX5" fmla="*/ 1495158 w 5034456"/>
              <a:gd name="connsiteY5" fmla="*/ 5040770 h 5040770"/>
              <a:gd name="connsiteX6" fmla="*/ 1597920 w 5034456"/>
              <a:gd name="connsiteY6" fmla="*/ 4938008 h 5040770"/>
              <a:gd name="connsiteX7" fmla="*/ 1597920 w 5034456"/>
              <a:gd name="connsiteY7" fmla="*/ 3545612 h 5040770"/>
              <a:gd name="connsiteX8" fmla="*/ 1495158 w 5034456"/>
              <a:gd name="connsiteY8" fmla="*/ 3442850 h 5040770"/>
              <a:gd name="connsiteX9" fmla="*/ 3213426 w 5034456"/>
              <a:gd name="connsiteY9" fmla="*/ 3442850 h 5040770"/>
              <a:gd name="connsiteX10" fmla="*/ 1821030 w 5034456"/>
              <a:gd name="connsiteY10" fmla="*/ 3442850 h 5040770"/>
              <a:gd name="connsiteX11" fmla="*/ 1718268 w 5034456"/>
              <a:gd name="connsiteY11" fmla="*/ 3545612 h 5040770"/>
              <a:gd name="connsiteX12" fmla="*/ 1718268 w 5034456"/>
              <a:gd name="connsiteY12" fmla="*/ 4938008 h 5040770"/>
              <a:gd name="connsiteX13" fmla="*/ 1821030 w 5034456"/>
              <a:gd name="connsiteY13" fmla="*/ 5040770 h 5040770"/>
              <a:gd name="connsiteX14" fmla="*/ 3213426 w 5034456"/>
              <a:gd name="connsiteY14" fmla="*/ 5040770 h 5040770"/>
              <a:gd name="connsiteX15" fmla="*/ 3316188 w 5034456"/>
              <a:gd name="connsiteY15" fmla="*/ 4938008 h 5040770"/>
              <a:gd name="connsiteX16" fmla="*/ 3316188 w 5034456"/>
              <a:gd name="connsiteY16" fmla="*/ 3545612 h 5040770"/>
              <a:gd name="connsiteX17" fmla="*/ 3213426 w 5034456"/>
              <a:gd name="connsiteY17" fmla="*/ 3442850 h 5040770"/>
              <a:gd name="connsiteX18" fmla="*/ 3213426 w 5034456"/>
              <a:gd name="connsiteY18" fmla="*/ 1721425 h 5040770"/>
              <a:gd name="connsiteX19" fmla="*/ 1821030 w 5034456"/>
              <a:gd name="connsiteY19" fmla="*/ 1721425 h 5040770"/>
              <a:gd name="connsiteX20" fmla="*/ 1718268 w 5034456"/>
              <a:gd name="connsiteY20" fmla="*/ 1824187 h 5040770"/>
              <a:gd name="connsiteX21" fmla="*/ 1718268 w 5034456"/>
              <a:gd name="connsiteY21" fmla="*/ 3216583 h 5040770"/>
              <a:gd name="connsiteX22" fmla="*/ 1821030 w 5034456"/>
              <a:gd name="connsiteY22" fmla="*/ 3319345 h 5040770"/>
              <a:gd name="connsiteX23" fmla="*/ 3213426 w 5034456"/>
              <a:gd name="connsiteY23" fmla="*/ 3319345 h 5040770"/>
              <a:gd name="connsiteX24" fmla="*/ 3316188 w 5034456"/>
              <a:gd name="connsiteY24" fmla="*/ 3216583 h 5040770"/>
              <a:gd name="connsiteX25" fmla="*/ 3316188 w 5034456"/>
              <a:gd name="connsiteY25" fmla="*/ 1824187 h 5040770"/>
              <a:gd name="connsiteX26" fmla="*/ 3213426 w 5034456"/>
              <a:gd name="connsiteY26" fmla="*/ 1721425 h 5040770"/>
              <a:gd name="connsiteX27" fmla="*/ 1495158 w 5034456"/>
              <a:gd name="connsiteY27" fmla="*/ 0 h 5040770"/>
              <a:gd name="connsiteX28" fmla="*/ 102762 w 5034456"/>
              <a:gd name="connsiteY28" fmla="*/ 0 h 5040770"/>
              <a:gd name="connsiteX29" fmla="*/ 0 w 5034456"/>
              <a:gd name="connsiteY29" fmla="*/ 102762 h 5040770"/>
              <a:gd name="connsiteX30" fmla="*/ 0 w 5034456"/>
              <a:gd name="connsiteY30" fmla="*/ 1495158 h 5040770"/>
              <a:gd name="connsiteX31" fmla="*/ 102762 w 5034456"/>
              <a:gd name="connsiteY31" fmla="*/ 1597920 h 5040770"/>
              <a:gd name="connsiteX32" fmla="*/ 1495158 w 5034456"/>
              <a:gd name="connsiteY32" fmla="*/ 1597920 h 5040770"/>
              <a:gd name="connsiteX33" fmla="*/ 1597920 w 5034456"/>
              <a:gd name="connsiteY33" fmla="*/ 1495158 h 5040770"/>
              <a:gd name="connsiteX34" fmla="*/ 1597920 w 5034456"/>
              <a:gd name="connsiteY34" fmla="*/ 102762 h 5040770"/>
              <a:gd name="connsiteX35" fmla="*/ 1495158 w 5034456"/>
              <a:gd name="connsiteY35" fmla="*/ 0 h 5040770"/>
              <a:gd name="connsiteX36" fmla="*/ 3213426 w 5034456"/>
              <a:gd name="connsiteY36" fmla="*/ 0 h 5040770"/>
              <a:gd name="connsiteX37" fmla="*/ 1821030 w 5034456"/>
              <a:gd name="connsiteY37" fmla="*/ 0 h 5040770"/>
              <a:gd name="connsiteX38" fmla="*/ 1718268 w 5034456"/>
              <a:gd name="connsiteY38" fmla="*/ 102762 h 5040770"/>
              <a:gd name="connsiteX39" fmla="*/ 1718268 w 5034456"/>
              <a:gd name="connsiteY39" fmla="*/ 1495158 h 5040770"/>
              <a:gd name="connsiteX40" fmla="*/ 1821030 w 5034456"/>
              <a:gd name="connsiteY40" fmla="*/ 1597920 h 5040770"/>
              <a:gd name="connsiteX41" fmla="*/ 3213426 w 5034456"/>
              <a:gd name="connsiteY41" fmla="*/ 1597920 h 5040770"/>
              <a:gd name="connsiteX42" fmla="*/ 3316188 w 5034456"/>
              <a:gd name="connsiteY42" fmla="*/ 1495158 h 5040770"/>
              <a:gd name="connsiteX43" fmla="*/ 3316188 w 5034456"/>
              <a:gd name="connsiteY43" fmla="*/ 102762 h 5040770"/>
              <a:gd name="connsiteX44" fmla="*/ 3213426 w 5034456"/>
              <a:gd name="connsiteY44" fmla="*/ 0 h 5040770"/>
              <a:gd name="connsiteX45" fmla="*/ 4931694 w 5034456"/>
              <a:gd name="connsiteY45" fmla="*/ 0 h 5040770"/>
              <a:gd name="connsiteX46" fmla="*/ 3539298 w 5034456"/>
              <a:gd name="connsiteY46" fmla="*/ 0 h 5040770"/>
              <a:gd name="connsiteX47" fmla="*/ 3436536 w 5034456"/>
              <a:gd name="connsiteY47" fmla="*/ 102762 h 5040770"/>
              <a:gd name="connsiteX48" fmla="*/ 3436536 w 5034456"/>
              <a:gd name="connsiteY48" fmla="*/ 1495158 h 5040770"/>
              <a:gd name="connsiteX49" fmla="*/ 3539298 w 5034456"/>
              <a:gd name="connsiteY49" fmla="*/ 1597920 h 5040770"/>
              <a:gd name="connsiteX50" fmla="*/ 4931694 w 5034456"/>
              <a:gd name="connsiteY50" fmla="*/ 1597920 h 5040770"/>
              <a:gd name="connsiteX51" fmla="*/ 5034456 w 5034456"/>
              <a:gd name="connsiteY51" fmla="*/ 1495158 h 5040770"/>
              <a:gd name="connsiteX52" fmla="*/ 5034456 w 5034456"/>
              <a:gd name="connsiteY52" fmla="*/ 102762 h 5040770"/>
              <a:gd name="connsiteX53" fmla="*/ 4931694 w 5034456"/>
              <a:gd name="connsiteY53" fmla="*/ 0 h 50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034456" h="5040770">
                <a:moveTo>
                  <a:pt x="1495158" y="3442850"/>
                </a:moveTo>
                <a:lnTo>
                  <a:pt x="102762" y="3442850"/>
                </a:lnTo>
                <a:cubicBezTo>
                  <a:pt x="46008" y="3442850"/>
                  <a:pt x="0" y="3488858"/>
                  <a:pt x="0" y="3545612"/>
                </a:cubicBezTo>
                <a:lnTo>
                  <a:pt x="0" y="4938008"/>
                </a:lnTo>
                <a:cubicBezTo>
                  <a:pt x="0" y="4994762"/>
                  <a:pt x="46008" y="5040770"/>
                  <a:pt x="102762" y="5040770"/>
                </a:cubicBezTo>
                <a:lnTo>
                  <a:pt x="1495158" y="5040770"/>
                </a:lnTo>
                <a:cubicBezTo>
                  <a:pt x="1551912" y="5040770"/>
                  <a:pt x="1597920" y="4994762"/>
                  <a:pt x="1597920" y="4938008"/>
                </a:cubicBezTo>
                <a:lnTo>
                  <a:pt x="1597920" y="3545612"/>
                </a:lnTo>
                <a:cubicBezTo>
                  <a:pt x="1597920" y="3488858"/>
                  <a:pt x="1551912" y="3442850"/>
                  <a:pt x="1495158" y="3442850"/>
                </a:cubicBezTo>
                <a:close/>
                <a:moveTo>
                  <a:pt x="3213426" y="3442850"/>
                </a:moveTo>
                <a:lnTo>
                  <a:pt x="1821030" y="3442850"/>
                </a:lnTo>
                <a:cubicBezTo>
                  <a:pt x="1764276" y="3442850"/>
                  <a:pt x="1718268" y="3488858"/>
                  <a:pt x="1718268" y="3545612"/>
                </a:cubicBezTo>
                <a:lnTo>
                  <a:pt x="1718268" y="4938008"/>
                </a:lnTo>
                <a:cubicBezTo>
                  <a:pt x="1718268" y="4994762"/>
                  <a:pt x="1764276" y="5040770"/>
                  <a:pt x="1821030" y="5040770"/>
                </a:cubicBezTo>
                <a:lnTo>
                  <a:pt x="3213426" y="5040770"/>
                </a:lnTo>
                <a:cubicBezTo>
                  <a:pt x="3270180" y="5040770"/>
                  <a:pt x="3316188" y="4994762"/>
                  <a:pt x="3316188" y="4938008"/>
                </a:cubicBezTo>
                <a:lnTo>
                  <a:pt x="3316188" y="3545612"/>
                </a:lnTo>
                <a:cubicBezTo>
                  <a:pt x="3316188" y="3488858"/>
                  <a:pt x="3270180" y="3442850"/>
                  <a:pt x="3213426" y="3442850"/>
                </a:cubicBezTo>
                <a:close/>
                <a:moveTo>
                  <a:pt x="3213426" y="1721425"/>
                </a:moveTo>
                <a:lnTo>
                  <a:pt x="1821030" y="1721425"/>
                </a:lnTo>
                <a:cubicBezTo>
                  <a:pt x="1764276" y="1721425"/>
                  <a:pt x="1718268" y="1767433"/>
                  <a:pt x="1718268" y="1824187"/>
                </a:cubicBezTo>
                <a:lnTo>
                  <a:pt x="1718268" y="3216583"/>
                </a:lnTo>
                <a:cubicBezTo>
                  <a:pt x="1718268" y="3273337"/>
                  <a:pt x="1764276" y="3319345"/>
                  <a:pt x="1821030" y="3319345"/>
                </a:cubicBezTo>
                <a:lnTo>
                  <a:pt x="3213426" y="3319345"/>
                </a:lnTo>
                <a:cubicBezTo>
                  <a:pt x="3270180" y="3319345"/>
                  <a:pt x="3316188" y="3273337"/>
                  <a:pt x="3316188" y="3216583"/>
                </a:cubicBezTo>
                <a:lnTo>
                  <a:pt x="3316188" y="1824187"/>
                </a:lnTo>
                <a:cubicBezTo>
                  <a:pt x="3316188" y="1767433"/>
                  <a:pt x="3270180" y="1721425"/>
                  <a:pt x="3213426" y="1721425"/>
                </a:cubicBezTo>
                <a:close/>
                <a:moveTo>
                  <a:pt x="1495158" y="0"/>
                </a:moveTo>
                <a:lnTo>
                  <a:pt x="102762" y="0"/>
                </a:lnTo>
                <a:cubicBezTo>
                  <a:pt x="46008" y="0"/>
                  <a:pt x="0" y="46008"/>
                  <a:pt x="0" y="102762"/>
                </a:cubicBezTo>
                <a:lnTo>
                  <a:pt x="0" y="1495158"/>
                </a:lnTo>
                <a:cubicBezTo>
                  <a:pt x="0" y="1551912"/>
                  <a:pt x="46008" y="1597920"/>
                  <a:pt x="102762" y="1597920"/>
                </a:cubicBezTo>
                <a:lnTo>
                  <a:pt x="1495158" y="1597920"/>
                </a:lnTo>
                <a:cubicBezTo>
                  <a:pt x="1551912" y="1597920"/>
                  <a:pt x="1597920" y="1551912"/>
                  <a:pt x="1597920" y="1495158"/>
                </a:cubicBezTo>
                <a:lnTo>
                  <a:pt x="1597920" y="102762"/>
                </a:lnTo>
                <a:cubicBezTo>
                  <a:pt x="1597920" y="46008"/>
                  <a:pt x="1551912" y="0"/>
                  <a:pt x="1495158" y="0"/>
                </a:cubicBezTo>
                <a:close/>
                <a:moveTo>
                  <a:pt x="3213426" y="0"/>
                </a:moveTo>
                <a:lnTo>
                  <a:pt x="1821030" y="0"/>
                </a:lnTo>
                <a:cubicBezTo>
                  <a:pt x="1764276" y="0"/>
                  <a:pt x="1718268" y="46008"/>
                  <a:pt x="1718268" y="102762"/>
                </a:cubicBezTo>
                <a:lnTo>
                  <a:pt x="1718268" y="1495158"/>
                </a:lnTo>
                <a:cubicBezTo>
                  <a:pt x="1718268" y="1551912"/>
                  <a:pt x="1764276" y="1597920"/>
                  <a:pt x="1821030" y="1597920"/>
                </a:cubicBezTo>
                <a:lnTo>
                  <a:pt x="3213426" y="1597920"/>
                </a:lnTo>
                <a:cubicBezTo>
                  <a:pt x="3270180" y="1597920"/>
                  <a:pt x="3316188" y="1551912"/>
                  <a:pt x="3316188" y="1495158"/>
                </a:cubicBezTo>
                <a:lnTo>
                  <a:pt x="3316188" y="102762"/>
                </a:lnTo>
                <a:cubicBezTo>
                  <a:pt x="3316188" y="46008"/>
                  <a:pt x="3270180" y="0"/>
                  <a:pt x="3213426" y="0"/>
                </a:cubicBezTo>
                <a:close/>
                <a:moveTo>
                  <a:pt x="4931694" y="0"/>
                </a:moveTo>
                <a:lnTo>
                  <a:pt x="3539298" y="0"/>
                </a:lnTo>
                <a:cubicBezTo>
                  <a:pt x="3482544" y="0"/>
                  <a:pt x="3436536" y="46008"/>
                  <a:pt x="3436536" y="102762"/>
                </a:cubicBezTo>
                <a:lnTo>
                  <a:pt x="3436536" y="1495158"/>
                </a:lnTo>
                <a:cubicBezTo>
                  <a:pt x="3436536" y="1551912"/>
                  <a:pt x="3482544" y="1597920"/>
                  <a:pt x="3539298" y="1597920"/>
                </a:cubicBezTo>
                <a:lnTo>
                  <a:pt x="4931694" y="1597920"/>
                </a:lnTo>
                <a:cubicBezTo>
                  <a:pt x="4988448" y="1597920"/>
                  <a:pt x="5034456" y="1551912"/>
                  <a:pt x="5034456" y="1495158"/>
                </a:cubicBezTo>
                <a:lnTo>
                  <a:pt x="5034456" y="102762"/>
                </a:lnTo>
                <a:cubicBezTo>
                  <a:pt x="5034456" y="46008"/>
                  <a:pt x="4988448" y="0"/>
                  <a:pt x="4931694" y="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094" r="-25094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18383" y="2432198"/>
            <a:ext cx="47093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spc="600" dirty="0">
                <a:solidFill>
                  <a:srgbClr val="A7252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rPr>
              <a:t>TWO</a:t>
            </a:r>
            <a:endParaRPr lang="zh-CN" altLang="en-US" sz="13800" spc="600" dirty="0">
              <a:solidFill>
                <a:srgbClr val="A72527"/>
              </a:solidFill>
              <a:effectLst>
                <a:outerShdw blurRad="38100" dist="38100" dir="2700000" algn="tl">
                  <a:srgbClr val="000000">
                    <a:alpha val="20000"/>
                  </a:srgbClr>
                </a:outerShdw>
              </a:effectLst>
              <a:latin typeface="汉仪大黑简" panose="02010609000101010101" pitchFamily="49" charset="-122"/>
              <a:ea typeface="汉仪大黑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26531" y="311304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我们的老师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403613" y="2733572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A72527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2400" dirty="0">
              <a:solidFill>
                <a:srgbClr val="A72527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015482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4.07407E-6 L -0.11198 4.07407E-6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-1.85185E-6 L 0.12826 -1.85185E-6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/>
      <p:bldP spid="41" grpId="0"/>
      <p:bldP spid="41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/>
          </p:cNvSpPr>
          <p:nvPr/>
        </p:nvSpPr>
        <p:spPr bwMode="auto">
          <a:xfrm>
            <a:off x="1309234" y="5609790"/>
            <a:ext cx="6949490" cy="104569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892387743 h 21600"/>
              <a:gd name="T6" fmla="*/ 0 w 21600"/>
              <a:gd name="T7" fmla="*/ 892387743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62253" y="2589897"/>
            <a:ext cx="2716300" cy="3124462"/>
          </a:xfrm>
          <a:prstGeom prst="rect">
            <a:avLst/>
          </a:prstGeom>
          <a:solidFill>
            <a:srgbClr val="A72527"/>
          </a:solidFill>
          <a:ln>
            <a:noFill/>
          </a:ln>
          <a:effectLst>
            <a:outerShdw blurRad="381000" dist="2286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市场营销</a:t>
            </a:r>
            <a:endParaRPr lang="en-US" altLang="zh-CN" sz="2400" dirty="0">
              <a:solidFill>
                <a:prstClr val="white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专业教师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3A79D4-F978-466B-B4BB-6802409FDCB2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B14638-01CE-4ADE-ADFA-0690479A8E52}"/>
              </a:ext>
            </a:extLst>
          </p:cNvPr>
          <p:cNvSpPr txBox="1"/>
          <p:nvPr/>
        </p:nvSpPr>
        <p:spPr>
          <a:xfrm>
            <a:off x="1473289" y="37136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专业教师简介</a:t>
            </a: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6E60CDA8-D289-1F8F-A9E3-6A472387A150}"/>
              </a:ext>
            </a:extLst>
          </p:cNvPr>
          <p:cNvSpPr txBox="1"/>
          <p:nvPr/>
        </p:nvSpPr>
        <p:spPr>
          <a:xfrm>
            <a:off x="1473289" y="2589897"/>
            <a:ext cx="6519050" cy="2842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专业教师中具有高级职称比例为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77.8%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专任教师中具有高级职称比例为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77.8%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，省级教坛新秀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人，校级教坛新秀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人，校级课程思政教学名师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人，校级教学骨干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人。国家级一流本科课程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门，省级一流课程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门，省级精品开放课程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门，省级教学示范课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门、省级智慧课堂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门，省级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MOOC1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门，校级课程思政优质课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门。近三年，获批省级质量工程项目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10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项，省级教学成果奖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项。承担省部级科研项目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8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项，发表学术论文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50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余篇，其中被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SCI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CSSCI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检索的高级别论文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20</a:t>
            </a:r>
            <a:r>
              <a:rPr lang="zh-CN" altLang="zh-CN" sz="1800" dirty="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余篇。</a:t>
            </a:r>
            <a:endParaRPr lang="zh-CN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922825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>
            <a:extLst>
              <a:ext uri="{FF2B5EF4-FFF2-40B4-BE49-F238E27FC236}">
                <a16:creationId xmlns:a16="http://schemas.microsoft.com/office/drawing/2014/main" id="{103A79D4-F978-466B-B4BB-6802409FDCB2}"/>
              </a:ext>
            </a:extLst>
          </p:cNvPr>
          <p:cNvSpPr txBox="1"/>
          <p:nvPr/>
        </p:nvSpPr>
        <p:spPr>
          <a:xfrm>
            <a:off x="419285" y="366875"/>
            <a:ext cx="9237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6B14638-01CE-4ADE-ADFA-0690479A8E52}"/>
              </a:ext>
            </a:extLst>
          </p:cNvPr>
          <p:cNvSpPr txBox="1"/>
          <p:nvPr/>
        </p:nvSpPr>
        <p:spPr>
          <a:xfrm>
            <a:off x="1473289" y="3713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教师荣誉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E06E9B-3059-1C92-5776-EDCCB35F6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7" y="1537605"/>
            <a:ext cx="1484086" cy="20867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B2A75E-3C8E-4235-781C-E2A446FD9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33" y="1517380"/>
            <a:ext cx="2745046" cy="19595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548FA7-20BC-DD6C-2C94-49B679A2EC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88" y="1502927"/>
            <a:ext cx="2872990" cy="19452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7C4556-C3D8-69AD-0A54-07C224BFD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2141" y="1114951"/>
            <a:ext cx="2067587" cy="28435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29C019-0A80-7786-141E-CE9F785DE0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9875" y="3449664"/>
            <a:ext cx="1742158" cy="239597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785D392-3563-2360-DC7E-B0786CCF7E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67826" y="3419515"/>
            <a:ext cx="1902820" cy="26169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B37CD4D-10E4-E400-6DB2-A13F98D7D2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9729" y="3533148"/>
            <a:ext cx="1663484" cy="23076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BD0E915-9B56-6592-3C3C-597E37AB9B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4349" y="3533148"/>
            <a:ext cx="1663482" cy="23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56663"/>
      </p:ext>
    </p:extLst>
  </p:cSld>
  <p:clrMapOvr>
    <a:masterClrMapping/>
  </p:clrMapOvr>
  <p:transition spd="slow" advClick="0" advTm="35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 flipH="1">
            <a:off x="854691" y="970591"/>
            <a:ext cx="6754157" cy="5040770"/>
          </a:xfrm>
          <a:custGeom>
            <a:avLst/>
            <a:gdLst>
              <a:gd name="connsiteX0" fmla="*/ 1495158 w 6754157"/>
              <a:gd name="connsiteY0" fmla="*/ 3442850 h 5040770"/>
              <a:gd name="connsiteX1" fmla="*/ 102762 w 6754157"/>
              <a:gd name="connsiteY1" fmla="*/ 3442850 h 5040770"/>
              <a:gd name="connsiteX2" fmla="*/ 0 w 6754157"/>
              <a:gd name="connsiteY2" fmla="*/ 3545612 h 5040770"/>
              <a:gd name="connsiteX3" fmla="*/ 0 w 6754157"/>
              <a:gd name="connsiteY3" fmla="*/ 4938008 h 5040770"/>
              <a:gd name="connsiteX4" fmla="*/ 102762 w 6754157"/>
              <a:gd name="connsiteY4" fmla="*/ 5040770 h 5040770"/>
              <a:gd name="connsiteX5" fmla="*/ 1495158 w 6754157"/>
              <a:gd name="connsiteY5" fmla="*/ 5040770 h 5040770"/>
              <a:gd name="connsiteX6" fmla="*/ 1597920 w 6754157"/>
              <a:gd name="connsiteY6" fmla="*/ 4938008 h 5040770"/>
              <a:gd name="connsiteX7" fmla="*/ 1597920 w 6754157"/>
              <a:gd name="connsiteY7" fmla="*/ 3545612 h 5040770"/>
              <a:gd name="connsiteX8" fmla="*/ 1495158 w 6754157"/>
              <a:gd name="connsiteY8" fmla="*/ 3442850 h 5040770"/>
              <a:gd name="connsiteX9" fmla="*/ 4933127 w 6754157"/>
              <a:gd name="connsiteY9" fmla="*/ 3442850 h 5040770"/>
              <a:gd name="connsiteX10" fmla="*/ 3540731 w 6754157"/>
              <a:gd name="connsiteY10" fmla="*/ 3442850 h 5040770"/>
              <a:gd name="connsiteX11" fmla="*/ 3437969 w 6754157"/>
              <a:gd name="connsiteY11" fmla="*/ 3545612 h 5040770"/>
              <a:gd name="connsiteX12" fmla="*/ 3437969 w 6754157"/>
              <a:gd name="connsiteY12" fmla="*/ 4938008 h 5040770"/>
              <a:gd name="connsiteX13" fmla="*/ 3540731 w 6754157"/>
              <a:gd name="connsiteY13" fmla="*/ 5040770 h 5040770"/>
              <a:gd name="connsiteX14" fmla="*/ 4933127 w 6754157"/>
              <a:gd name="connsiteY14" fmla="*/ 5040770 h 5040770"/>
              <a:gd name="connsiteX15" fmla="*/ 5035889 w 6754157"/>
              <a:gd name="connsiteY15" fmla="*/ 4938008 h 5040770"/>
              <a:gd name="connsiteX16" fmla="*/ 5035889 w 6754157"/>
              <a:gd name="connsiteY16" fmla="*/ 3545612 h 5040770"/>
              <a:gd name="connsiteX17" fmla="*/ 4933127 w 6754157"/>
              <a:gd name="connsiteY17" fmla="*/ 3442850 h 5040770"/>
              <a:gd name="connsiteX18" fmla="*/ 3214859 w 6754157"/>
              <a:gd name="connsiteY18" fmla="*/ 1721425 h 5040770"/>
              <a:gd name="connsiteX19" fmla="*/ 1822463 w 6754157"/>
              <a:gd name="connsiteY19" fmla="*/ 1721425 h 5040770"/>
              <a:gd name="connsiteX20" fmla="*/ 1719701 w 6754157"/>
              <a:gd name="connsiteY20" fmla="*/ 1824187 h 5040770"/>
              <a:gd name="connsiteX21" fmla="*/ 1719701 w 6754157"/>
              <a:gd name="connsiteY21" fmla="*/ 3216583 h 5040770"/>
              <a:gd name="connsiteX22" fmla="*/ 1822463 w 6754157"/>
              <a:gd name="connsiteY22" fmla="*/ 3319345 h 5040770"/>
              <a:gd name="connsiteX23" fmla="*/ 3214859 w 6754157"/>
              <a:gd name="connsiteY23" fmla="*/ 3319345 h 5040770"/>
              <a:gd name="connsiteX24" fmla="*/ 3317621 w 6754157"/>
              <a:gd name="connsiteY24" fmla="*/ 3216583 h 5040770"/>
              <a:gd name="connsiteX25" fmla="*/ 3317621 w 6754157"/>
              <a:gd name="connsiteY25" fmla="*/ 1824187 h 5040770"/>
              <a:gd name="connsiteX26" fmla="*/ 3214859 w 6754157"/>
              <a:gd name="connsiteY26" fmla="*/ 1721425 h 5040770"/>
              <a:gd name="connsiteX27" fmla="*/ 4933127 w 6754157"/>
              <a:gd name="connsiteY27" fmla="*/ 1721425 h 5040770"/>
              <a:gd name="connsiteX28" fmla="*/ 3540731 w 6754157"/>
              <a:gd name="connsiteY28" fmla="*/ 1721425 h 5040770"/>
              <a:gd name="connsiteX29" fmla="*/ 3437969 w 6754157"/>
              <a:gd name="connsiteY29" fmla="*/ 1824187 h 5040770"/>
              <a:gd name="connsiteX30" fmla="*/ 3437969 w 6754157"/>
              <a:gd name="connsiteY30" fmla="*/ 3216583 h 5040770"/>
              <a:gd name="connsiteX31" fmla="*/ 3540731 w 6754157"/>
              <a:gd name="connsiteY31" fmla="*/ 3319345 h 5040770"/>
              <a:gd name="connsiteX32" fmla="*/ 4933127 w 6754157"/>
              <a:gd name="connsiteY32" fmla="*/ 3319345 h 5040770"/>
              <a:gd name="connsiteX33" fmla="*/ 5035889 w 6754157"/>
              <a:gd name="connsiteY33" fmla="*/ 3216583 h 5040770"/>
              <a:gd name="connsiteX34" fmla="*/ 5035889 w 6754157"/>
              <a:gd name="connsiteY34" fmla="*/ 1824187 h 5040770"/>
              <a:gd name="connsiteX35" fmla="*/ 4933127 w 6754157"/>
              <a:gd name="connsiteY35" fmla="*/ 1721425 h 5040770"/>
              <a:gd name="connsiteX36" fmla="*/ 6651395 w 6754157"/>
              <a:gd name="connsiteY36" fmla="*/ 1721425 h 5040770"/>
              <a:gd name="connsiteX37" fmla="*/ 5258999 w 6754157"/>
              <a:gd name="connsiteY37" fmla="*/ 1721425 h 5040770"/>
              <a:gd name="connsiteX38" fmla="*/ 5156237 w 6754157"/>
              <a:gd name="connsiteY38" fmla="*/ 1824187 h 5040770"/>
              <a:gd name="connsiteX39" fmla="*/ 5156237 w 6754157"/>
              <a:gd name="connsiteY39" fmla="*/ 3216583 h 5040770"/>
              <a:gd name="connsiteX40" fmla="*/ 5258999 w 6754157"/>
              <a:gd name="connsiteY40" fmla="*/ 3319345 h 5040770"/>
              <a:gd name="connsiteX41" fmla="*/ 6651395 w 6754157"/>
              <a:gd name="connsiteY41" fmla="*/ 3319345 h 5040770"/>
              <a:gd name="connsiteX42" fmla="*/ 6754157 w 6754157"/>
              <a:gd name="connsiteY42" fmla="*/ 3216583 h 5040770"/>
              <a:gd name="connsiteX43" fmla="*/ 6754157 w 6754157"/>
              <a:gd name="connsiteY43" fmla="*/ 1824187 h 5040770"/>
              <a:gd name="connsiteX44" fmla="*/ 6651395 w 6754157"/>
              <a:gd name="connsiteY44" fmla="*/ 1721425 h 5040770"/>
              <a:gd name="connsiteX45" fmla="*/ 3214859 w 6754157"/>
              <a:gd name="connsiteY45" fmla="*/ 0 h 5040770"/>
              <a:gd name="connsiteX46" fmla="*/ 1822463 w 6754157"/>
              <a:gd name="connsiteY46" fmla="*/ 0 h 5040770"/>
              <a:gd name="connsiteX47" fmla="*/ 1719701 w 6754157"/>
              <a:gd name="connsiteY47" fmla="*/ 102762 h 5040770"/>
              <a:gd name="connsiteX48" fmla="*/ 1719701 w 6754157"/>
              <a:gd name="connsiteY48" fmla="*/ 1495158 h 5040770"/>
              <a:gd name="connsiteX49" fmla="*/ 1822463 w 6754157"/>
              <a:gd name="connsiteY49" fmla="*/ 1597920 h 5040770"/>
              <a:gd name="connsiteX50" fmla="*/ 3214859 w 6754157"/>
              <a:gd name="connsiteY50" fmla="*/ 1597920 h 5040770"/>
              <a:gd name="connsiteX51" fmla="*/ 3317621 w 6754157"/>
              <a:gd name="connsiteY51" fmla="*/ 1495158 h 5040770"/>
              <a:gd name="connsiteX52" fmla="*/ 3317621 w 6754157"/>
              <a:gd name="connsiteY52" fmla="*/ 102762 h 5040770"/>
              <a:gd name="connsiteX53" fmla="*/ 3214859 w 6754157"/>
              <a:gd name="connsiteY53" fmla="*/ 0 h 5040770"/>
              <a:gd name="connsiteX54" fmla="*/ 6651395 w 6754157"/>
              <a:gd name="connsiteY54" fmla="*/ 0 h 5040770"/>
              <a:gd name="connsiteX55" fmla="*/ 5258999 w 6754157"/>
              <a:gd name="connsiteY55" fmla="*/ 0 h 5040770"/>
              <a:gd name="connsiteX56" fmla="*/ 5156237 w 6754157"/>
              <a:gd name="connsiteY56" fmla="*/ 102762 h 5040770"/>
              <a:gd name="connsiteX57" fmla="*/ 5156237 w 6754157"/>
              <a:gd name="connsiteY57" fmla="*/ 1495158 h 5040770"/>
              <a:gd name="connsiteX58" fmla="*/ 5258999 w 6754157"/>
              <a:gd name="connsiteY58" fmla="*/ 1597920 h 5040770"/>
              <a:gd name="connsiteX59" fmla="*/ 6651395 w 6754157"/>
              <a:gd name="connsiteY59" fmla="*/ 1597920 h 5040770"/>
              <a:gd name="connsiteX60" fmla="*/ 6754157 w 6754157"/>
              <a:gd name="connsiteY60" fmla="*/ 1495158 h 5040770"/>
              <a:gd name="connsiteX61" fmla="*/ 6754157 w 6754157"/>
              <a:gd name="connsiteY61" fmla="*/ 102762 h 5040770"/>
              <a:gd name="connsiteX62" fmla="*/ 6651395 w 6754157"/>
              <a:gd name="connsiteY62" fmla="*/ 0 h 50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754157" h="5040770">
                <a:moveTo>
                  <a:pt x="1495158" y="3442850"/>
                </a:moveTo>
                <a:lnTo>
                  <a:pt x="102762" y="3442850"/>
                </a:lnTo>
                <a:cubicBezTo>
                  <a:pt x="46008" y="3442850"/>
                  <a:pt x="0" y="3488858"/>
                  <a:pt x="0" y="3545612"/>
                </a:cubicBezTo>
                <a:lnTo>
                  <a:pt x="0" y="4938008"/>
                </a:lnTo>
                <a:cubicBezTo>
                  <a:pt x="0" y="4994762"/>
                  <a:pt x="46008" y="5040770"/>
                  <a:pt x="102762" y="5040770"/>
                </a:cubicBezTo>
                <a:lnTo>
                  <a:pt x="1495158" y="5040770"/>
                </a:lnTo>
                <a:cubicBezTo>
                  <a:pt x="1551912" y="5040770"/>
                  <a:pt x="1597920" y="4994762"/>
                  <a:pt x="1597920" y="4938008"/>
                </a:cubicBezTo>
                <a:lnTo>
                  <a:pt x="1597920" y="3545612"/>
                </a:lnTo>
                <a:cubicBezTo>
                  <a:pt x="1597920" y="3488858"/>
                  <a:pt x="1551912" y="3442850"/>
                  <a:pt x="1495158" y="3442850"/>
                </a:cubicBezTo>
                <a:close/>
                <a:moveTo>
                  <a:pt x="4933127" y="3442850"/>
                </a:moveTo>
                <a:lnTo>
                  <a:pt x="3540731" y="3442850"/>
                </a:lnTo>
                <a:cubicBezTo>
                  <a:pt x="3483977" y="3442850"/>
                  <a:pt x="3437969" y="3488858"/>
                  <a:pt x="3437969" y="3545612"/>
                </a:cubicBezTo>
                <a:lnTo>
                  <a:pt x="3437969" y="4938008"/>
                </a:lnTo>
                <a:cubicBezTo>
                  <a:pt x="3437969" y="4994762"/>
                  <a:pt x="3483977" y="5040770"/>
                  <a:pt x="3540731" y="5040770"/>
                </a:cubicBezTo>
                <a:lnTo>
                  <a:pt x="4933127" y="5040770"/>
                </a:lnTo>
                <a:cubicBezTo>
                  <a:pt x="4989881" y="5040770"/>
                  <a:pt x="5035889" y="4994762"/>
                  <a:pt x="5035889" y="4938008"/>
                </a:cubicBezTo>
                <a:lnTo>
                  <a:pt x="5035889" y="3545612"/>
                </a:lnTo>
                <a:cubicBezTo>
                  <a:pt x="5035889" y="3488858"/>
                  <a:pt x="4989881" y="3442850"/>
                  <a:pt x="4933127" y="3442850"/>
                </a:cubicBezTo>
                <a:close/>
                <a:moveTo>
                  <a:pt x="3214859" y="1721425"/>
                </a:moveTo>
                <a:lnTo>
                  <a:pt x="1822463" y="1721425"/>
                </a:lnTo>
                <a:cubicBezTo>
                  <a:pt x="1765709" y="1721425"/>
                  <a:pt x="1719701" y="1767433"/>
                  <a:pt x="1719701" y="1824187"/>
                </a:cubicBezTo>
                <a:lnTo>
                  <a:pt x="1719701" y="3216583"/>
                </a:lnTo>
                <a:cubicBezTo>
                  <a:pt x="1719701" y="3273337"/>
                  <a:pt x="1765709" y="3319345"/>
                  <a:pt x="1822463" y="3319345"/>
                </a:cubicBezTo>
                <a:lnTo>
                  <a:pt x="3214859" y="3319345"/>
                </a:lnTo>
                <a:cubicBezTo>
                  <a:pt x="3271613" y="3319345"/>
                  <a:pt x="3317621" y="3273337"/>
                  <a:pt x="3317621" y="3216583"/>
                </a:cubicBezTo>
                <a:lnTo>
                  <a:pt x="3317621" y="1824187"/>
                </a:lnTo>
                <a:cubicBezTo>
                  <a:pt x="3317621" y="1767433"/>
                  <a:pt x="3271613" y="1721425"/>
                  <a:pt x="3214859" y="1721425"/>
                </a:cubicBezTo>
                <a:close/>
                <a:moveTo>
                  <a:pt x="4933127" y="1721425"/>
                </a:moveTo>
                <a:lnTo>
                  <a:pt x="3540731" y="1721425"/>
                </a:lnTo>
                <a:cubicBezTo>
                  <a:pt x="3483977" y="1721425"/>
                  <a:pt x="3437969" y="1767433"/>
                  <a:pt x="3437969" y="1824187"/>
                </a:cubicBezTo>
                <a:lnTo>
                  <a:pt x="3437969" y="3216583"/>
                </a:lnTo>
                <a:cubicBezTo>
                  <a:pt x="3437969" y="3273337"/>
                  <a:pt x="3483977" y="3319345"/>
                  <a:pt x="3540731" y="3319345"/>
                </a:cubicBezTo>
                <a:lnTo>
                  <a:pt x="4933127" y="3319345"/>
                </a:lnTo>
                <a:cubicBezTo>
                  <a:pt x="4989881" y="3319345"/>
                  <a:pt x="5035889" y="3273337"/>
                  <a:pt x="5035889" y="3216583"/>
                </a:cubicBezTo>
                <a:lnTo>
                  <a:pt x="5035889" y="1824187"/>
                </a:lnTo>
                <a:cubicBezTo>
                  <a:pt x="5035889" y="1767433"/>
                  <a:pt x="4989881" y="1721425"/>
                  <a:pt x="4933127" y="1721425"/>
                </a:cubicBezTo>
                <a:close/>
                <a:moveTo>
                  <a:pt x="6651395" y="1721425"/>
                </a:moveTo>
                <a:lnTo>
                  <a:pt x="5258999" y="1721425"/>
                </a:lnTo>
                <a:cubicBezTo>
                  <a:pt x="5202245" y="1721425"/>
                  <a:pt x="5156237" y="1767433"/>
                  <a:pt x="5156237" y="1824187"/>
                </a:cubicBezTo>
                <a:lnTo>
                  <a:pt x="5156237" y="3216583"/>
                </a:lnTo>
                <a:cubicBezTo>
                  <a:pt x="5156237" y="3273337"/>
                  <a:pt x="5202245" y="3319345"/>
                  <a:pt x="5258999" y="3319345"/>
                </a:cubicBezTo>
                <a:lnTo>
                  <a:pt x="6651395" y="3319345"/>
                </a:lnTo>
                <a:cubicBezTo>
                  <a:pt x="6708149" y="3319345"/>
                  <a:pt x="6754157" y="3273337"/>
                  <a:pt x="6754157" y="3216583"/>
                </a:cubicBezTo>
                <a:lnTo>
                  <a:pt x="6754157" y="1824187"/>
                </a:lnTo>
                <a:cubicBezTo>
                  <a:pt x="6754157" y="1767433"/>
                  <a:pt x="6708149" y="1721425"/>
                  <a:pt x="6651395" y="1721425"/>
                </a:cubicBezTo>
                <a:close/>
                <a:moveTo>
                  <a:pt x="3214859" y="0"/>
                </a:moveTo>
                <a:lnTo>
                  <a:pt x="1822463" y="0"/>
                </a:lnTo>
                <a:cubicBezTo>
                  <a:pt x="1765709" y="0"/>
                  <a:pt x="1719701" y="46008"/>
                  <a:pt x="1719701" y="102762"/>
                </a:cubicBezTo>
                <a:lnTo>
                  <a:pt x="1719701" y="1495158"/>
                </a:lnTo>
                <a:cubicBezTo>
                  <a:pt x="1719701" y="1551912"/>
                  <a:pt x="1765709" y="1597920"/>
                  <a:pt x="1822463" y="1597920"/>
                </a:cubicBezTo>
                <a:lnTo>
                  <a:pt x="3214859" y="1597920"/>
                </a:lnTo>
                <a:cubicBezTo>
                  <a:pt x="3271613" y="1597920"/>
                  <a:pt x="3317621" y="1551912"/>
                  <a:pt x="3317621" y="1495158"/>
                </a:cubicBezTo>
                <a:lnTo>
                  <a:pt x="3317621" y="102762"/>
                </a:lnTo>
                <a:cubicBezTo>
                  <a:pt x="3317621" y="46008"/>
                  <a:pt x="3271613" y="0"/>
                  <a:pt x="3214859" y="0"/>
                </a:cubicBezTo>
                <a:close/>
                <a:moveTo>
                  <a:pt x="6651395" y="0"/>
                </a:moveTo>
                <a:lnTo>
                  <a:pt x="5258999" y="0"/>
                </a:lnTo>
                <a:cubicBezTo>
                  <a:pt x="5202245" y="0"/>
                  <a:pt x="5156237" y="46008"/>
                  <a:pt x="5156237" y="102762"/>
                </a:cubicBezTo>
                <a:lnTo>
                  <a:pt x="5156237" y="1495158"/>
                </a:lnTo>
                <a:cubicBezTo>
                  <a:pt x="5156237" y="1551912"/>
                  <a:pt x="5202245" y="1597920"/>
                  <a:pt x="5258999" y="1597920"/>
                </a:cubicBezTo>
                <a:lnTo>
                  <a:pt x="6651395" y="1597920"/>
                </a:lnTo>
                <a:cubicBezTo>
                  <a:pt x="6708149" y="1597920"/>
                  <a:pt x="6754157" y="1551912"/>
                  <a:pt x="6754157" y="1495158"/>
                </a:cubicBezTo>
                <a:lnTo>
                  <a:pt x="6754157" y="102762"/>
                </a:lnTo>
                <a:cubicBezTo>
                  <a:pt x="6754157" y="46008"/>
                  <a:pt x="6708149" y="0"/>
                  <a:pt x="6651395" y="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974" r="-5974"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761003" y="695663"/>
            <a:ext cx="8480778" cy="2215991"/>
            <a:chOff x="2761003" y="2432198"/>
            <a:chExt cx="8480778" cy="2215991"/>
          </a:xfrm>
        </p:grpSpPr>
        <p:sp>
          <p:nvSpPr>
            <p:cNvPr id="29" name="文本框 28"/>
            <p:cNvSpPr txBox="1"/>
            <p:nvPr/>
          </p:nvSpPr>
          <p:spPr>
            <a:xfrm>
              <a:off x="2761003" y="2432198"/>
              <a:ext cx="142859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spc="300" dirty="0">
                  <a:solidFill>
                    <a:srgbClr val="A72527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+mn-lt"/>
                </a:rPr>
                <a:t>T</a:t>
              </a:r>
              <a:endParaRPr lang="zh-CN" altLang="en-US" sz="13800" spc="300" dirty="0">
                <a:solidFill>
                  <a:srgbClr val="A7252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161544" y="2432198"/>
              <a:ext cx="508023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spc="300" dirty="0">
                  <a:solidFill>
                    <a:srgbClr val="A72527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汉仪大黑简" panose="02010609000101010101" pitchFamily="49" charset="-122"/>
                  <a:ea typeface="汉仪大黑简" panose="02010609000101010101" pitchFamily="49" charset="-122"/>
                  <a:cs typeface="+mn-ea"/>
                  <a:sym typeface="+mn-lt"/>
                </a:rPr>
                <a:t>HREE</a:t>
              </a:r>
              <a:endParaRPr lang="zh-CN" altLang="en-US" sz="13800" spc="300" dirty="0">
                <a:solidFill>
                  <a:srgbClr val="A72527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汉仪大黑简" panose="02010609000101010101" pitchFamily="49" charset="-122"/>
                <a:ea typeface="汉仪大黑简" panose="0201060900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176153" y="312360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我们的课程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208237" y="2733572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A72527"/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2400" dirty="0">
              <a:solidFill>
                <a:srgbClr val="A72527"/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75723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4.07407E-6 L -0.11198 4.07407E-6 " pathEditMode="relative" rAng="0" ptsTypes="AA">
                                      <p:cBhvr>
                                        <p:cTn id="20" dur="1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-2.22222E-6 L 0.12826 -2.22222E-6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1" grpId="0"/>
      <p:bldP spid="41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3F63FDC-18C4-42BB-9F2D-5C6F11A492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产品介绍.pptx"/>
</p:tagLst>
</file>

<file path=ppt/theme/theme1.xml><?xml version="1.0" encoding="utf-8"?>
<a:theme xmlns:a="http://schemas.openxmlformats.org/drawingml/2006/main" name="第一PPT，www.1ppt.com">
  <a:themeElements>
    <a:clrScheme name="自定义 390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01A89E"/>
      </a:accent1>
      <a:accent2>
        <a:srgbClr val="0C2834"/>
      </a:accent2>
      <a:accent3>
        <a:srgbClr val="01A89E"/>
      </a:accent3>
      <a:accent4>
        <a:srgbClr val="0C2834"/>
      </a:accent4>
      <a:accent5>
        <a:srgbClr val="01A89E"/>
      </a:accent5>
      <a:accent6>
        <a:srgbClr val="0C2834"/>
      </a:accent6>
      <a:hlink>
        <a:srgbClr val="01A89E"/>
      </a:hlink>
      <a:folHlink>
        <a:srgbClr val="01A89E"/>
      </a:folHlink>
    </a:clrScheme>
    <a:fontScheme name="fdi5vt1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EEAC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EEAC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965</Words>
  <Application>Microsoft Office PowerPoint</Application>
  <PresentationFormat>宽屏</PresentationFormat>
  <Paragraphs>251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等线</vt:lpstr>
      <vt:lpstr>汉仪大黑简</vt:lpstr>
      <vt:lpstr>楷体</vt:lpstr>
      <vt:lpstr>宋体</vt:lpstr>
      <vt:lpstr>微软雅黑</vt:lpstr>
      <vt:lpstr>Arial</vt:lpstr>
      <vt:lpstr>Calibri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红色大气企业介绍</dc:title>
  <dc:creator/>
  <cp:keywords>www.1ppt.com</cp:keywords>
  <dc:description>www.1ppt.com</dc:description>
  <cp:lastModifiedBy/>
  <cp:revision>1</cp:revision>
  <dcterms:created xsi:type="dcterms:W3CDTF">2019-06-11T08:17:55Z</dcterms:created>
  <dcterms:modified xsi:type="dcterms:W3CDTF">2022-06-14T02:03:28Z</dcterms:modified>
</cp:coreProperties>
</file>