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7" r:id="rId2"/>
    <p:sldId id="264" r:id="rId3"/>
    <p:sldId id="309" r:id="rId4"/>
    <p:sldId id="328" r:id="rId5"/>
    <p:sldId id="310" r:id="rId6"/>
    <p:sldId id="271" r:id="rId7"/>
    <p:sldId id="289" r:id="rId8"/>
    <p:sldId id="311" r:id="rId9"/>
    <p:sldId id="314" r:id="rId10"/>
    <p:sldId id="330" r:id="rId11"/>
    <p:sldId id="332" r:id="rId12"/>
    <p:sldId id="333" r:id="rId13"/>
    <p:sldId id="337" r:id="rId14"/>
    <p:sldId id="336" r:id="rId15"/>
    <p:sldId id="312" r:id="rId16"/>
    <p:sldId id="326" r:id="rId17"/>
    <p:sldId id="320" r:id="rId18"/>
  </p:sldIdLst>
  <p:sldSz cx="9144000" cy="5143500" type="screen16x9"/>
  <p:notesSz cx="6761163" cy="9942513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127" autoAdjust="0"/>
    <p:restoredTop sz="94737" autoAdjust="0"/>
  </p:normalViewPr>
  <p:slideViewPr>
    <p:cSldViewPr>
      <p:cViewPr varScale="1">
        <p:scale>
          <a:sx n="105" d="100"/>
          <a:sy n="105" d="100"/>
        </p:scale>
        <p:origin x="-13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2270;&#2663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2270;&#2663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2270;&#2663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62323915183814"/>
          <c:w val="1"/>
          <c:h val="0.52012783032449317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44554636364631"/>
          <c:y val="0.77085007057950683"/>
          <c:w val="0.59529730500151701"/>
          <c:h val="0.15382558180914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职称结构</a:t>
            </a:r>
          </a:p>
        </c:rich>
      </c:tx>
      <c:layout>
        <c:manualLayout>
          <c:xMode val="edge"/>
          <c:yMode val="edge"/>
          <c:x val="0.41388888888888892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676732681900359E-2"/>
          <c:y val="0.22141493147559654"/>
          <c:w val="0.91879370578558517"/>
          <c:h val="0.515858787093807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B1-444B-9E69-F44AD11085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54-4B9A-973D-44C02E1089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54-4B9A-973D-44C02E108935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  <c:txPr>
              <a:bodyPr rot="0" vert="horz"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Sheet1!$A$17:$A$19</c:f>
              <c:strCache>
                <c:ptCount val="3"/>
                <c:pt idx="0">
                  <c:v>教授</c:v>
                </c:pt>
                <c:pt idx="1">
                  <c:v>副教授</c:v>
                </c:pt>
                <c:pt idx="2">
                  <c:v>讲师</c:v>
                </c:pt>
              </c:strCache>
            </c:strRef>
          </c:cat>
          <c:val>
            <c:numRef>
              <c:f>Sheet1!$B$17:$B$19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B1-444B-9E69-F44AD110859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 altLang="en-US" sz="1400" kern="1200">
          <a:solidFill>
            <a:schemeClr val="tx1">
              <a:lumMod val="75000"/>
              <a:lumOff val="25000"/>
            </a:schemeClr>
          </a:solidFill>
          <a:latin typeface="微软雅黑" pitchFamily="34" charset="-122"/>
          <a:ea typeface="微软雅黑" pitchFamily="34" charset="-122"/>
          <a:cs typeface="+mn-cs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>
                <a:latin typeface="仿宋" pitchFamily="49" charset="-122"/>
                <a:ea typeface="仿宋" pitchFamily="49" charset="-122"/>
              </a:rPr>
              <a:t>年龄结构</a:t>
            </a:r>
            <a:endParaRPr lang="zh-CN" dirty="0">
              <a:latin typeface="仿宋" pitchFamily="49" charset="-122"/>
              <a:ea typeface="仿宋" pitchFamily="49" charset="-122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58-4A93-8EBF-22BC390E96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58-4A93-8EBF-22BC390E96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58-4A93-8EBF-22BC390E969C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Sheet1!$A$42:$A$44</c:f>
              <c:strCache>
                <c:ptCount val="3"/>
                <c:pt idx="0">
                  <c:v>35岁以下</c:v>
                </c:pt>
                <c:pt idx="1">
                  <c:v>35-45岁</c:v>
                </c:pt>
                <c:pt idx="2">
                  <c:v>45-55岁</c:v>
                </c:pt>
              </c:strCache>
            </c:strRef>
          </c:cat>
          <c:val>
            <c:numRef>
              <c:f>Sheet1!$B$42:$B$44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0F-48BC-BDAB-FE8CF8C3B4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CN" altLang="en-US" sz="1800" b="1" i="0" u="none" strike="noStrike" kern="1200" spc="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 i="0" u="none" strike="noStrike" kern="1200" baseline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仿宋" pitchFamily="49" charset="-122"/>
                <a:ea typeface="仿宋" pitchFamily="49" charset="-122"/>
                <a:cs typeface="+mn-cs"/>
              </a:rPr>
              <a:t>学历结构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DE-4088-8595-CE88BB61F9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AE-48E8-8C3C-429D73DCDA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AE-48E8-8C3C-429D73DCDA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AE-48E8-8C3C-429D73DCDA8F}"/>
              </c:ext>
            </c:extLst>
          </c:dPt>
          <c:dLbls>
            <c:dLbl>
              <c:idx val="0"/>
              <c:layout>
                <c:manualLayout>
                  <c:x val="-0.11927234952642836"/>
                  <c:y val="7.9280723656832475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b="1" dirty="0">
                        <a:solidFill>
                          <a:schemeClr val="bg1"/>
                        </a:solidFill>
                      </a:rPr>
                      <a:t>博士
</a:t>
                    </a:r>
                    <a:r>
                      <a:rPr lang="en-US" altLang="zh-CN" b="1" dirty="0">
                        <a:solidFill>
                          <a:schemeClr val="bg1"/>
                        </a:solidFill>
                      </a:rPr>
                      <a:t>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DE-4088-8595-CE88BB61F9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zh-CN" altLang="en-US" b="1" dirty="0">
                        <a:solidFill>
                          <a:schemeClr val="bg1"/>
                        </a:solidFill>
                      </a:rPr>
                      <a:t>博士在读
</a:t>
                    </a:r>
                    <a:r>
                      <a:rPr lang="en-US" altLang="zh-CN" b="1" dirty="0">
                        <a:solidFill>
                          <a:schemeClr val="bg1"/>
                        </a:solidFill>
                      </a:rPr>
                      <a:t>31%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4AE-48E8-8C3C-429D73DCDA8F}"/>
                </c:ext>
              </c:extLst>
            </c:dLbl>
            <c:dLbl>
              <c:idx val="2"/>
              <c:layout>
                <c:manualLayout>
                  <c:x val="0.14386287809349221"/>
                  <c:y val="9.5595418008191518E-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b="1" dirty="0">
                        <a:solidFill>
                          <a:schemeClr val="bg1"/>
                        </a:solidFill>
                      </a:rPr>
                      <a:t>硕士
</a:t>
                    </a:r>
                    <a:r>
                      <a:rPr lang="en-US" altLang="zh-CN" b="1" dirty="0">
                        <a:solidFill>
                          <a:schemeClr val="bg1"/>
                        </a:solidFill>
                      </a:rPr>
                      <a:t>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4AE-48E8-8C3C-429D73DCDA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zh-CN" altLang="en-US" b="1" dirty="0">
                        <a:solidFill>
                          <a:schemeClr val="bg1"/>
                        </a:solidFill>
                      </a:rPr>
                      <a:t>学士
</a:t>
                    </a:r>
                    <a:r>
                      <a:rPr lang="en-US" altLang="zh-CN" b="1" dirty="0">
                        <a:solidFill>
                          <a:schemeClr val="bg1"/>
                        </a:solidFill>
                      </a:rPr>
                      <a:t>7%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4AE-48E8-8C3C-429D73DC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Sheet1!$A$32:$A$35</c:f>
              <c:strCache>
                <c:ptCount val="4"/>
                <c:pt idx="0">
                  <c:v>博士</c:v>
                </c:pt>
                <c:pt idx="1">
                  <c:v>博士在读</c:v>
                </c:pt>
                <c:pt idx="2">
                  <c:v>硕士</c:v>
                </c:pt>
                <c:pt idx="3">
                  <c:v>学士</c:v>
                </c:pt>
              </c:strCache>
            </c:strRef>
          </c:cat>
          <c:val>
            <c:numRef>
              <c:f>Sheet1!$B$32:$B$35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DE-4088-8595-CE88BB61F9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72572542183659"/>
          <c:y val="0.84871196581196584"/>
          <c:w val="0.52254854915632687"/>
          <c:h val="9.1587179487179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E748B-63F7-48D2-8B64-526379ECCF9F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693C1-73AD-445F-B761-FB0CAC4F3E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0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19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369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14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11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45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76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37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251520" y="208003"/>
            <a:ext cx="432048" cy="419531"/>
            <a:chOff x="298460" y="987574"/>
            <a:chExt cx="288032" cy="279687"/>
          </a:xfrm>
        </p:grpSpPr>
        <p:sp>
          <p:nvSpPr>
            <p:cNvPr id="9" name="矩形 8"/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57478" y="4648201"/>
            <a:ext cx="258673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en-US" sz="900" u="none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12"/>
          <p:cNvSpPr txBox="1">
            <a:spLocks/>
          </p:cNvSpPr>
          <p:nvPr/>
        </p:nvSpPr>
        <p:spPr>
          <a:xfrm>
            <a:off x="1175031" y="1707654"/>
            <a:ext cx="6829799" cy="85828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buNone/>
              <a:defRPr sz="30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itchFamily="2" charset="-122"/>
                <a:ea typeface="华文行楷" pitchFamily="2" charset="-122"/>
              </a:rPr>
              <a:t>    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0" name="Text Placeholder 12"/>
          <p:cNvSpPr txBox="1">
            <a:spLocks/>
          </p:cNvSpPr>
          <p:nvPr/>
        </p:nvSpPr>
        <p:spPr>
          <a:xfrm>
            <a:off x="2250395" y="3147814"/>
            <a:ext cx="4357688" cy="5040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2022.06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67706" y="3795886"/>
            <a:ext cx="592953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雨中漫步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52520" y="68055"/>
            <a:ext cx="304800" cy="3048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-3669" y="1345765"/>
            <a:ext cx="9144000" cy="1421735"/>
            <a:chOff x="235623" y="-68514"/>
            <a:chExt cx="3936003" cy="611981"/>
          </a:xfrm>
        </p:grpSpPr>
        <p:sp>
          <p:nvSpPr>
            <p:cNvPr id="20" name="等腰三角形 19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35623" y="-68514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itchFamily="2" charset="-122"/>
                  <a:ea typeface="华文行楷" pitchFamily="2" charset="-122"/>
                </a:rPr>
                <a:t>                           </a:t>
              </a:r>
              <a:r>
                <a:rPr lang="zh-CN" altLang="en-US" sz="3600" dirty="0">
                  <a:solidFill>
                    <a:schemeClr val="tx1"/>
                  </a:solidFill>
                  <a:latin typeface="华文行楷" pitchFamily="2" charset="-122"/>
                  <a:ea typeface="华文行楷" pitchFamily="2" charset="-122"/>
                </a:rPr>
                <a:t>安徽工程大学</a:t>
              </a:r>
              <a:endParaRPr lang="en-US" altLang="zh-CN" sz="3600" dirty="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endParaRPr>
            </a:p>
            <a:p>
              <a:r>
                <a:rPr lang="zh-CN" altLang="en-US" sz="3600" b="1" dirty="0">
                  <a:solidFill>
                    <a:schemeClr val="tx1"/>
                  </a:solidFill>
                  <a:latin typeface="仿宋" pitchFamily="49" charset="-122"/>
                  <a:ea typeface="仿宋" pitchFamily="49" charset="-122"/>
                </a:rPr>
                <a:t>      国际经济与贸易本科专业介绍</a:t>
              </a:r>
              <a:endParaRPr lang="en-GB" altLang="zh-CN" sz="36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  <p:pic>
        <p:nvPicPr>
          <p:cNvPr id="1028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38" y="1239817"/>
            <a:ext cx="811936" cy="81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7">
        <p:checker/>
      </p:transition>
    </mc:Choice>
    <mc:Fallback xmlns="">
      <p:transition spd="slow" advTm="400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6364" numSld="999" showWhenStopped="0">
                <p:cTn id="2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29" grpId="0" uiExpand="1" build="allAtOnce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267494"/>
            <a:ext cx="3425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师资队伍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科研水平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603600" y="2268940"/>
            <a:ext cx="2868025" cy="856491"/>
          </a:xfrm>
          <a:prstGeom prst="rect">
            <a:avLst/>
          </a:prstGeom>
        </p:spPr>
        <p:txBody>
          <a:bodyPr lIns="34281" tIns="17140" rIns="34281" bIns="1714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Shape 2015"/>
          <p:cNvSpPr/>
          <p:nvPr/>
        </p:nvSpPr>
        <p:spPr>
          <a:xfrm>
            <a:off x="1009926" y="676989"/>
            <a:ext cx="7416824" cy="1822753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8" name="Shape 2021"/>
          <p:cNvSpPr/>
          <p:nvPr/>
        </p:nvSpPr>
        <p:spPr>
          <a:xfrm>
            <a:off x="1131034" y="961205"/>
            <a:ext cx="6846569" cy="616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defTabSz="1038821">
              <a:spcBef>
                <a:spcPct val="20000"/>
              </a:spcBef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    根据</a:t>
            </a:r>
            <a:r>
              <a:rPr lang="zh-CN" altLang="zh-CN" sz="1000" dirty="0">
                <a:latin typeface="微软雅黑" pitchFamily="34" charset="-122"/>
                <a:ea typeface="微软雅黑" pitchFamily="34" charset="-122"/>
              </a:rPr>
              <a:t>专业建设规划、师资建设规划和实施方案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1000" dirty="0">
                <a:latin typeface="微软雅黑" pitchFamily="34" charset="-122"/>
                <a:ea typeface="微软雅黑" pitchFamily="34" charset="-122"/>
              </a:rPr>
              <a:t>鼓励教师外出进修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和到企事业单位挂职锻炼，推进师资博士化、国际化和双师型建设</a:t>
            </a:r>
            <a:r>
              <a:rPr lang="zh-CN" altLang="zh-CN" sz="1000" dirty="0">
                <a:latin typeface="微软雅黑" pitchFamily="34" charset="-122"/>
                <a:ea typeface="微软雅黑" pitchFamily="34" charset="-122"/>
              </a:rPr>
              <a:t>。目前在读博士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1000" dirty="0">
                <a:latin typeface="微软雅黑" pitchFamily="34" charset="-122"/>
                <a:ea typeface="微软雅黑" pitchFamily="34" charset="-122"/>
              </a:rPr>
              <a:t>人，分别在吉林大学、中国科学技术大学、西南财经大学等高水平大学深造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，有两位教师于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zh-CN" sz="1000" dirty="0">
                <a:latin typeface="微软雅黑" pitchFamily="34" charset="-122"/>
                <a:ea typeface="微软雅黑" pitchFamily="34" charset="-122"/>
              </a:rPr>
              <a:t>年前往美国布里奇托特大学进行国外研修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；基本每年保证一位教师到企事业挂职锻炼</a:t>
            </a:r>
            <a:r>
              <a:rPr lang="zh-CN" altLang="zh-CN" sz="1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Shape 2022"/>
          <p:cNvSpPr/>
          <p:nvPr/>
        </p:nvSpPr>
        <p:spPr>
          <a:xfrm>
            <a:off x="1140404" y="710062"/>
            <a:ext cx="1401999" cy="30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indent="-171450">
              <a:spcBef>
                <a:spcPct val="0"/>
              </a:spcBef>
              <a:buFont typeface="Wingdings" charset="2"/>
              <a:buChar char="u"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教师发展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10" name="Group 2031"/>
          <p:cNvGrpSpPr/>
          <p:nvPr/>
        </p:nvGrpSpPr>
        <p:grpSpPr>
          <a:xfrm>
            <a:off x="395536" y="699542"/>
            <a:ext cx="716614" cy="716614"/>
            <a:chOff x="0" y="0"/>
            <a:chExt cx="1910968" cy="1910968"/>
          </a:xfrm>
        </p:grpSpPr>
        <p:sp>
          <p:nvSpPr>
            <p:cNvPr id="11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/>
            </a:p>
          </p:txBody>
        </p:sp>
        <p:sp>
          <p:nvSpPr>
            <p:cNvPr id="12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300"/>
            </a:p>
          </p:txBody>
        </p:sp>
      </p:grpSp>
      <p:sp>
        <p:nvSpPr>
          <p:cNvPr id="13" name="Shape 2022"/>
          <p:cNvSpPr/>
          <p:nvPr/>
        </p:nvSpPr>
        <p:spPr>
          <a:xfrm>
            <a:off x="1167589" y="1526384"/>
            <a:ext cx="1492501" cy="30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indent="-171450">
              <a:spcBef>
                <a:spcPct val="0"/>
              </a:spcBef>
              <a:buFont typeface="Wingdings" charset="2"/>
              <a:buChar char="u"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教师科研水平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4" name="Shape 2021"/>
          <p:cNvSpPr/>
          <p:nvPr/>
        </p:nvSpPr>
        <p:spPr>
          <a:xfrm>
            <a:off x="1009926" y="1779662"/>
            <a:ext cx="7090466" cy="382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defTabSz="1038821"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近三年，在基金立项、论文发表、专著出版等方面取得显著成绩，获得国家级基金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项，教育部等省部级项目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项；获安徽省社会科学奖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项；出版专著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部，蔡书凯老师参与撰写的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中国城市竞争力报告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中国住房发展报告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受到政府、媒体和学术界的广泛关注；发表二类以上论文达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余篇。</a:t>
            </a:r>
            <a:endParaRPr lang="en-US" altLang="zh-CN" sz="1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7" name="Picture 5" descr="C:\Users\Administrator\AppData\Roaming\Tencent\Users\727038245\QQ\WinTemp\RichOle\VS)9IAQ_(4K6]Y9(848@7K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72" y="676989"/>
            <a:ext cx="4417176" cy="29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AppData\Roaming\Tencent\Users\727038245\QQ\WinTemp\RichOle\]%@52LO8)R{K5]52C()GO[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10016"/>
            <a:ext cx="3919580" cy="347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17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Administrator\AppData\Roaming\Tencent\Users\727038245\QQ\WinTemp\RichOle\ZDTTE385B(KEBP2_59ZC4G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" y="860667"/>
            <a:ext cx="3993189" cy="34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28" y="1492612"/>
            <a:ext cx="4420467" cy="18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dministrator\AppData\Roaming\Tencent\Users\727038245\QQ\WinTemp\RichOle\%[8}640BR]W[LHH4K_WA7I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9943"/>
            <a:ext cx="3589978" cy="465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5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2"/>
    </mc:Choice>
    <mc:Fallback xmlns="">
      <p:transition spd="slow" advTm="33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1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15"/>
          <p:cNvSpPr/>
          <p:nvPr/>
        </p:nvSpPr>
        <p:spPr>
          <a:xfrm>
            <a:off x="887399" y="790794"/>
            <a:ext cx="6276889" cy="1158816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6" name="Shape 2021"/>
          <p:cNvSpPr/>
          <p:nvPr/>
        </p:nvSpPr>
        <p:spPr>
          <a:xfrm>
            <a:off x="1187624" y="933084"/>
            <a:ext cx="5832648" cy="558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0" lvl="1" defTabSz="1038821">
              <a:lnSpc>
                <a:spcPct val="12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教授、副教授全部为本科生上课， 上课的课程门数一直占总课程门数的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50%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左右。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defTabSz="1038821">
              <a:lnSpc>
                <a:spcPct val="12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  获得教学成果奖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项。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marL="0" lvl="1" defTabSz="1038821">
              <a:lnSpc>
                <a:spcPct val="120000"/>
              </a:lnSpc>
              <a:spcBef>
                <a:spcPct val="20000"/>
              </a:spcBef>
              <a:buFont typeface="Wingdings" charset="2"/>
              <a:buChar char="Ø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576" y="267494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师资队伍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—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教学成果</a:t>
            </a:r>
          </a:p>
        </p:txBody>
      </p:sp>
      <p:grpSp>
        <p:nvGrpSpPr>
          <p:cNvPr id="17" name="Group 2040"/>
          <p:cNvGrpSpPr/>
          <p:nvPr/>
        </p:nvGrpSpPr>
        <p:grpSpPr>
          <a:xfrm>
            <a:off x="326994" y="915566"/>
            <a:ext cx="716614" cy="716614"/>
            <a:chOff x="0" y="-758841"/>
            <a:chExt cx="1910968" cy="1910968"/>
          </a:xfrm>
        </p:grpSpPr>
        <p:sp>
          <p:nvSpPr>
            <p:cNvPr id="18" name="Shape 2038"/>
            <p:cNvSpPr/>
            <p:nvPr/>
          </p:nvSpPr>
          <p:spPr>
            <a:xfrm>
              <a:off x="0" y="-758841"/>
              <a:ext cx="1910968" cy="191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/>
            </a:p>
          </p:txBody>
        </p:sp>
        <p:sp>
          <p:nvSpPr>
            <p:cNvPr id="19" name="Shape 2039"/>
            <p:cNvSpPr/>
            <p:nvPr/>
          </p:nvSpPr>
          <p:spPr>
            <a:xfrm>
              <a:off x="657404" y="-182778"/>
              <a:ext cx="596162" cy="749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13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16627" y="1412471"/>
            <a:ext cx="6010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教师积极开展教研教改和教学建设。近年来，获批各级各类“质量工程”项目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项，发表教学研究论文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篇。</a:t>
            </a:r>
          </a:p>
        </p:txBody>
      </p:sp>
      <p:pic>
        <p:nvPicPr>
          <p:cNvPr id="2050" name="Picture 2" descr="C:\Users\Administrator\AppData\Roaming\Tencent\Users\727038245\QQ\WinTemp\RichOle\EV3TJ4TYQFBC(9HW]$L5}5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90794"/>
            <a:ext cx="3615048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12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Administrator\AppData\Roaming\Tencent\Users\727038245\QQ\WinTemp\RichOle\DE6AK%H4_4ETS)OQR7X@AX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20" y="1869569"/>
            <a:ext cx="4875760" cy="284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AppData\Roaming\Tencent\Users\727038245\QQ\WinTemp\RichOle\ZRAZO~QPY%RN]R4P7_P(V9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" y="2139702"/>
            <a:ext cx="4427984" cy="11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0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0"/>
    </mc:Choice>
    <mc:Fallback xmlns="">
      <p:transition spd="slow" advTm="27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5"/>
          <p:cNvSpPr/>
          <p:nvPr/>
        </p:nvSpPr>
        <p:spPr>
          <a:xfrm>
            <a:off x="584155" y="699542"/>
            <a:ext cx="7876277" cy="360040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grpSp>
        <p:nvGrpSpPr>
          <p:cNvPr id="5" name="Group 2031"/>
          <p:cNvGrpSpPr/>
          <p:nvPr/>
        </p:nvGrpSpPr>
        <p:grpSpPr>
          <a:xfrm>
            <a:off x="172254" y="1042880"/>
            <a:ext cx="716614" cy="716614"/>
            <a:chOff x="237512" y="-605519"/>
            <a:chExt cx="1910968" cy="1910968"/>
          </a:xfrm>
        </p:grpSpPr>
        <p:sp>
          <p:nvSpPr>
            <p:cNvPr id="6" name="Shape 2029"/>
            <p:cNvSpPr/>
            <p:nvPr/>
          </p:nvSpPr>
          <p:spPr>
            <a:xfrm>
              <a:off x="237512" y="-605519"/>
              <a:ext cx="1910968" cy="191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/>
            </a:p>
          </p:txBody>
        </p:sp>
        <p:sp>
          <p:nvSpPr>
            <p:cNvPr id="7" name="Shape 2030"/>
            <p:cNvSpPr/>
            <p:nvPr/>
          </p:nvSpPr>
          <p:spPr>
            <a:xfrm>
              <a:off x="547906" y="-301151"/>
              <a:ext cx="804244" cy="70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300"/>
            </a:p>
          </p:txBody>
        </p:sp>
      </p:grpSp>
      <p:sp>
        <p:nvSpPr>
          <p:cNvPr id="8" name="矩形 7"/>
          <p:cNvSpPr/>
          <p:nvPr/>
        </p:nvSpPr>
        <p:spPr>
          <a:xfrm>
            <a:off x="755576" y="26749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教学资源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课程建设</a:t>
            </a:r>
          </a:p>
        </p:txBody>
      </p:sp>
      <p:sp>
        <p:nvSpPr>
          <p:cNvPr id="16" name="Shape 2022"/>
          <p:cNvSpPr/>
          <p:nvPr/>
        </p:nvSpPr>
        <p:spPr>
          <a:xfrm>
            <a:off x="1094629" y="740121"/>
            <a:ext cx="7186482" cy="324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defTabSz="1038821">
              <a:lnSpc>
                <a:spcPct val="200000"/>
              </a:lnSpc>
              <a:buFont typeface="Wingdings" charset="2"/>
              <a:buChar char="u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 </a:t>
            </a:r>
            <a:r>
              <a:rPr lang="zh-CN" altLang="en-US" sz="14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Lato Regular"/>
              </a:rPr>
              <a:t>持续优化课程体系</a:t>
            </a:r>
            <a:endParaRPr lang="en-US" altLang="zh-CN" sz="1400" b="1" dirty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Lato Regular"/>
            </a:endParaRPr>
          </a:p>
          <a:p>
            <a:pPr defTabSz="1038821">
              <a:lnSpc>
                <a:spcPct val="200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zh-CN" sz="1400" dirty="0">
                <a:solidFill>
                  <a:schemeClr val="tx1"/>
                </a:solidFill>
              </a:rPr>
              <a:t>以理论为基础，以实践为导向，以</a:t>
            </a:r>
            <a:r>
              <a:rPr lang="en-US" altLang="zh-CN" sz="1400" dirty="0">
                <a:solidFill>
                  <a:schemeClr val="tx1"/>
                </a:solidFill>
              </a:rPr>
              <a:t>“</a:t>
            </a:r>
            <a:r>
              <a:rPr lang="zh-CN" altLang="zh-CN" sz="1400" dirty="0">
                <a:solidFill>
                  <a:schemeClr val="tx1"/>
                </a:solidFill>
              </a:rPr>
              <a:t>质量工程</a:t>
            </a:r>
            <a:r>
              <a:rPr lang="en-US" altLang="zh-CN" sz="1400" dirty="0">
                <a:solidFill>
                  <a:schemeClr val="tx1"/>
                </a:solidFill>
              </a:rPr>
              <a:t>”</a:t>
            </a:r>
            <a:r>
              <a:rPr lang="zh-CN" altLang="zh-CN" sz="1400" dirty="0">
                <a:solidFill>
                  <a:schemeClr val="tx1"/>
                </a:solidFill>
              </a:rPr>
              <a:t>建设为平台，以工程类教学资源为支撑，</a:t>
            </a:r>
            <a:r>
              <a:rPr lang="zh-CN" altLang="en-US" sz="1400" dirty="0">
                <a:solidFill>
                  <a:schemeClr val="tx1"/>
                </a:solidFill>
              </a:rPr>
              <a:t>打造</a:t>
            </a:r>
            <a:r>
              <a:rPr lang="en-US" altLang="zh-CN" sz="1400" b="1" dirty="0">
                <a:solidFill>
                  <a:schemeClr val="accent2"/>
                </a:solidFill>
              </a:rPr>
              <a:t>“</a:t>
            </a:r>
            <a:r>
              <a:rPr lang="zh-CN" altLang="zh-CN" sz="1400" b="1" dirty="0">
                <a:solidFill>
                  <a:schemeClr val="accent2"/>
                </a:solidFill>
              </a:rPr>
              <a:t>工程背景</a:t>
            </a:r>
            <a:r>
              <a:rPr lang="en-US" altLang="zh-CN" sz="1400" b="1" dirty="0">
                <a:solidFill>
                  <a:schemeClr val="accent2"/>
                </a:solidFill>
              </a:rPr>
              <a:t>”</a:t>
            </a:r>
            <a:r>
              <a:rPr lang="zh-CN" altLang="zh-CN" sz="1400" b="1" dirty="0">
                <a:solidFill>
                  <a:schemeClr val="accent2"/>
                </a:solidFill>
              </a:rPr>
              <a:t>训练</a:t>
            </a:r>
            <a:r>
              <a:rPr lang="zh-CN" altLang="en-US" sz="1400" dirty="0">
                <a:solidFill>
                  <a:schemeClr val="tx1"/>
                </a:solidFill>
              </a:rPr>
              <a:t>的有</a:t>
            </a:r>
            <a:r>
              <a:rPr lang="zh-CN" altLang="zh-CN" sz="1400" dirty="0">
                <a:solidFill>
                  <a:schemeClr val="tx1"/>
                </a:solidFill>
              </a:rPr>
              <a:t>特色</a:t>
            </a:r>
            <a:r>
              <a:rPr lang="zh-CN" altLang="en-US" sz="1400" dirty="0">
                <a:solidFill>
                  <a:schemeClr val="tx1"/>
                </a:solidFill>
              </a:rPr>
              <a:t>的课程体系。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defTabSz="1038821">
              <a:lnSpc>
                <a:spcPct val="200000"/>
              </a:lnSpc>
              <a:buFont typeface="Wingdings" charset="2"/>
              <a:buChar char="u"/>
            </a:pPr>
            <a:r>
              <a:rPr lang="en-US" altLang="zh-CN" sz="14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Lato Regular"/>
              </a:rPr>
              <a:t> </a:t>
            </a:r>
            <a:r>
              <a:rPr lang="zh-CN" altLang="zh-CN" sz="14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Lato Regular"/>
              </a:rPr>
              <a:t>重视教学方法改革与创新</a:t>
            </a:r>
            <a:endParaRPr lang="en-US" altLang="zh-CN" sz="1400" b="1" dirty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Lato Regular"/>
            </a:endParaRPr>
          </a:p>
          <a:p>
            <a:pPr defTabSz="1038821">
              <a:lnSpc>
                <a:spcPct val="200000"/>
              </a:lnSpc>
            </a:pPr>
            <a:r>
              <a:rPr lang="en-US" altLang="zh-CN" sz="1400" dirty="0">
                <a:solidFill>
                  <a:schemeClr val="tx1"/>
                </a:solidFill>
              </a:rPr>
              <a:t>       《</a:t>
            </a:r>
            <a:r>
              <a:rPr lang="zh-CN" altLang="en-US" sz="1400" dirty="0">
                <a:solidFill>
                  <a:schemeClr val="tx1"/>
                </a:solidFill>
              </a:rPr>
              <a:t>国际贸易实务</a:t>
            </a:r>
            <a:r>
              <a:rPr lang="en-US" altLang="zh-CN" sz="1400" dirty="0">
                <a:solidFill>
                  <a:schemeClr val="tx1"/>
                </a:solidFill>
              </a:rPr>
              <a:t>》</a:t>
            </a:r>
            <a:r>
              <a:rPr lang="zh-CN" altLang="en-US" sz="1400" dirty="0">
                <a:solidFill>
                  <a:schemeClr val="tx1"/>
                </a:solidFill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</a:rPr>
              <a:t>《</a:t>
            </a:r>
            <a:r>
              <a:rPr lang="zh-CN" altLang="en-US" sz="1400" dirty="0">
                <a:solidFill>
                  <a:schemeClr val="tx1"/>
                </a:solidFill>
              </a:rPr>
              <a:t>国际贸易理论</a:t>
            </a:r>
            <a:r>
              <a:rPr lang="en-US" altLang="zh-CN" sz="1400" dirty="0">
                <a:solidFill>
                  <a:schemeClr val="tx1"/>
                </a:solidFill>
              </a:rPr>
              <a:t>》</a:t>
            </a:r>
            <a:r>
              <a:rPr lang="zh-CN" altLang="en-US" sz="1400" dirty="0">
                <a:solidFill>
                  <a:schemeClr val="tx1"/>
                </a:solidFill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</a:rPr>
              <a:t>《</a:t>
            </a:r>
            <a:r>
              <a:rPr lang="zh-CN" altLang="en-US" sz="1400" dirty="0">
                <a:solidFill>
                  <a:schemeClr val="tx1"/>
                </a:solidFill>
              </a:rPr>
              <a:t>计量经济学</a:t>
            </a:r>
            <a:r>
              <a:rPr lang="en-US" altLang="zh-CN" sz="1400" dirty="0">
                <a:solidFill>
                  <a:schemeClr val="tx1"/>
                </a:solidFill>
              </a:rPr>
              <a:t>》《</a:t>
            </a:r>
            <a:r>
              <a:rPr lang="zh-CN" altLang="en-US" sz="1400" dirty="0">
                <a:solidFill>
                  <a:schemeClr val="tx1"/>
                </a:solidFill>
              </a:rPr>
              <a:t>货币银行学</a:t>
            </a:r>
            <a:r>
              <a:rPr lang="en-US" altLang="zh-CN" sz="1400" dirty="0">
                <a:solidFill>
                  <a:schemeClr val="tx1"/>
                </a:solidFill>
              </a:rPr>
              <a:t>》</a:t>
            </a:r>
            <a:r>
              <a:rPr lang="zh-CN" altLang="en-US" sz="1400" dirty="0">
                <a:solidFill>
                  <a:schemeClr val="tx1"/>
                </a:solidFill>
              </a:rPr>
              <a:t>获批省级精品课程；</a:t>
            </a:r>
            <a:r>
              <a:rPr lang="en-US" altLang="zh-CN" sz="1400" dirty="0">
                <a:solidFill>
                  <a:schemeClr val="tx1"/>
                </a:solidFill>
              </a:rPr>
              <a:t>《</a:t>
            </a:r>
            <a:r>
              <a:rPr lang="zh-CN" altLang="en-US" sz="1400" dirty="0">
                <a:solidFill>
                  <a:schemeClr val="tx1"/>
                </a:solidFill>
              </a:rPr>
              <a:t>外贸英文函电</a:t>
            </a:r>
            <a:r>
              <a:rPr lang="en-US" altLang="zh-CN" sz="1400" dirty="0">
                <a:solidFill>
                  <a:schemeClr val="tx1"/>
                </a:solidFill>
              </a:rPr>
              <a:t>》</a:t>
            </a:r>
            <a:r>
              <a:rPr lang="zh-CN" altLang="en-US" sz="1400" dirty="0">
                <a:solidFill>
                  <a:schemeClr val="tx1"/>
                </a:solidFill>
              </a:rPr>
              <a:t>获批校级双语示范建设课程；</a:t>
            </a:r>
            <a:r>
              <a:rPr lang="zh-CN" altLang="zh-CN" sz="1400" dirty="0">
                <a:solidFill>
                  <a:schemeClr val="tx1"/>
                </a:solidFill>
              </a:rPr>
              <a:t>《西方经济学》</a:t>
            </a:r>
            <a:r>
              <a:rPr lang="zh-CN" altLang="en-US" sz="1400" dirty="0">
                <a:solidFill>
                  <a:schemeClr val="tx1"/>
                </a:solidFill>
              </a:rPr>
              <a:t>获批省级</a:t>
            </a:r>
            <a:r>
              <a:rPr lang="en-US" altLang="zh-CN" sz="1400" dirty="0">
                <a:solidFill>
                  <a:schemeClr val="tx1"/>
                </a:solidFill>
              </a:rPr>
              <a:t>MOOC</a:t>
            </a:r>
            <a:r>
              <a:rPr lang="zh-CN" altLang="en-US" sz="1400" dirty="0">
                <a:solidFill>
                  <a:schemeClr val="tx1"/>
                </a:solidFill>
              </a:rPr>
              <a:t>建设课程</a:t>
            </a:r>
            <a:r>
              <a:rPr lang="zh-CN" altLang="zh-CN" sz="1400" dirty="0">
                <a:solidFill>
                  <a:schemeClr val="tx1"/>
                </a:solidFill>
              </a:rPr>
              <a:t>。</a:t>
            </a:r>
            <a:endParaRPr lang="en-US" altLang="zh-CN" sz="1400" b="1" dirty="0">
              <a:solidFill>
                <a:schemeClr val="tx1"/>
              </a:solidFill>
              <a:latin typeface="仿宋" pitchFamily="49" charset="-122"/>
              <a:ea typeface="仿宋" pitchFamily="49" charset="-122"/>
              <a:cs typeface="Lato Regular"/>
            </a:endParaRP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10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857879" y="200199"/>
            <a:ext cx="3714121" cy="42733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教学资源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实践教学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Line 26"/>
          <p:cNvSpPr>
            <a:spLocks noChangeShapeType="1"/>
          </p:cNvSpPr>
          <p:nvPr/>
        </p:nvSpPr>
        <p:spPr bwMode="auto">
          <a:xfrm flipH="1">
            <a:off x="6977691" y="1047162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857879" y="656357"/>
            <a:ext cx="2736850" cy="403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     校 内 实 践 教 学 平 台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75572" y="1542462"/>
            <a:ext cx="461665" cy="2680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dirty="0">
                <a:solidFill>
                  <a:srgbClr val="C00000"/>
                </a:solidFill>
                <a:latin typeface="Times New Roman" charset="0"/>
                <a:ea typeface="黑体" charset="-122"/>
              </a:rPr>
              <a:t> </a:t>
            </a:r>
            <a:r>
              <a:rPr kumimoji="1" lang="zh-CN" altLang="en-US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国贸实务综合实验室</a:t>
            </a: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1799564" y="1539287"/>
            <a:ext cx="461665" cy="26839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国际商务谈判模拟实验室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2952089" y="1539287"/>
            <a:ext cx="461665" cy="2683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dirty="0">
                <a:solidFill>
                  <a:srgbClr val="FF0000"/>
                </a:solidFill>
                <a:latin typeface="Times New Roman" charset="0"/>
                <a:ea typeface="黑体" charset="-122"/>
              </a:rPr>
              <a:t> </a:t>
            </a:r>
            <a:r>
              <a:rPr kumimoji="1" lang="zh-CN" altLang="en-US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中小企业研究中心</a:t>
            </a: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2375826" y="1539287"/>
            <a:ext cx="461665" cy="2683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产业经济学科研究室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1188376" y="1544049"/>
            <a:ext cx="461665" cy="26791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dirty="0">
                <a:solidFill>
                  <a:srgbClr val="FF0000"/>
                </a:solidFill>
                <a:latin typeface="Times New Roman" charset="0"/>
                <a:ea typeface="黑体" charset="-122"/>
              </a:rPr>
              <a:t> </a:t>
            </a:r>
            <a:r>
              <a:rPr kumimoji="1" lang="en-US" altLang="zh-CN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ERP</a:t>
            </a:r>
            <a:r>
              <a:rPr kumimoji="1" lang="zh-CN" altLang="en-US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模拟实验室</a:t>
            </a: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815016" y="1275607"/>
            <a:ext cx="0" cy="270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 flipH="1">
            <a:off x="2334254" y="1059582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3466230" y="1545637"/>
            <a:ext cx="738664" cy="26775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皖江城市带现代服务业</a:t>
            </a:r>
            <a:endParaRPr kumimoji="1" lang="en-US" altLang="zh-CN" b="1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en-US" altLang="zh-CN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 </a:t>
            </a:r>
            <a:r>
              <a:rPr kumimoji="1" lang="zh-CN" altLang="en-US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人文社科研究中心</a:t>
            </a: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5123015" y="1515475"/>
            <a:ext cx="738664" cy="2587625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b="1" kern="0" dirty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中国外运安徽有限公司芜湖分公司</a:t>
            </a:r>
            <a:endParaRPr kumimoji="1" lang="zh-CN" altLang="en-US" b="1" dirty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84" name="Text Box 15"/>
          <p:cNvSpPr txBox="1">
            <a:spLocks noChangeArrowheads="1"/>
          </p:cNvSpPr>
          <p:nvPr/>
        </p:nvSpPr>
        <p:spPr bwMode="auto">
          <a:xfrm>
            <a:off x="6494446" y="1502868"/>
            <a:ext cx="461665" cy="2603874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zh-CN" b="1" kern="0" dirty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中联重科</a:t>
            </a:r>
            <a:r>
              <a:rPr lang="zh-CN" altLang="en-US" b="1" kern="0" dirty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有限公司</a:t>
            </a:r>
          </a:p>
        </p:txBody>
      </p:sp>
      <p:sp>
        <p:nvSpPr>
          <p:cNvPr id="85" name="Line 16"/>
          <p:cNvSpPr>
            <a:spLocks noChangeShapeType="1"/>
          </p:cNvSpPr>
          <p:nvPr/>
        </p:nvSpPr>
        <p:spPr bwMode="auto">
          <a:xfrm>
            <a:off x="815016" y="1275606"/>
            <a:ext cx="29622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Line 17"/>
          <p:cNvSpPr>
            <a:spLocks noChangeShapeType="1"/>
          </p:cNvSpPr>
          <p:nvPr/>
        </p:nvSpPr>
        <p:spPr bwMode="auto">
          <a:xfrm>
            <a:off x="1434141" y="1275606"/>
            <a:ext cx="0" cy="270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" name="Line 18"/>
          <p:cNvSpPr>
            <a:spLocks noChangeShapeType="1"/>
          </p:cNvSpPr>
          <p:nvPr/>
        </p:nvSpPr>
        <p:spPr bwMode="auto">
          <a:xfrm>
            <a:off x="2037391" y="1275606"/>
            <a:ext cx="0" cy="270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Line 19"/>
          <p:cNvSpPr>
            <a:spLocks noChangeShapeType="1"/>
          </p:cNvSpPr>
          <p:nvPr/>
        </p:nvSpPr>
        <p:spPr bwMode="auto">
          <a:xfrm>
            <a:off x="2569204" y="1275606"/>
            <a:ext cx="0" cy="270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Line 20"/>
          <p:cNvSpPr>
            <a:spLocks noChangeShapeType="1"/>
          </p:cNvSpPr>
          <p:nvPr/>
        </p:nvSpPr>
        <p:spPr bwMode="auto">
          <a:xfrm>
            <a:off x="3191504" y="1275606"/>
            <a:ext cx="0" cy="270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Line 21"/>
          <p:cNvSpPr>
            <a:spLocks noChangeShapeType="1"/>
          </p:cNvSpPr>
          <p:nvPr/>
        </p:nvSpPr>
        <p:spPr bwMode="auto">
          <a:xfrm>
            <a:off x="3777291" y="1275606"/>
            <a:ext cx="0" cy="270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>
            <a:off x="5537829" y="656357"/>
            <a:ext cx="2592387" cy="403225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b="1" dirty="0">
                <a:latin typeface="Times New Roman" charset="0"/>
                <a:ea typeface="宋体" charset="-122"/>
              </a:rPr>
              <a:t>    校 外 实 习 实 训 基 地</a:t>
            </a:r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>
            <a:off x="5639429" y="1226550"/>
            <a:ext cx="267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Line 25"/>
          <p:cNvSpPr>
            <a:spLocks noChangeShapeType="1"/>
          </p:cNvSpPr>
          <p:nvPr/>
        </p:nvSpPr>
        <p:spPr bwMode="auto">
          <a:xfrm>
            <a:off x="5639429" y="12265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" name="Line 27"/>
          <p:cNvSpPr>
            <a:spLocks noChangeShapeType="1"/>
          </p:cNvSpPr>
          <p:nvPr/>
        </p:nvSpPr>
        <p:spPr bwMode="auto">
          <a:xfrm>
            <a:off x="6725279" y="12202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Text Box 15"/>
          <p:cNvSpPr txBox="1">
            <a:spLocks noChangeArrowheads="1"/>
          </p:cNvSpPr>
          <p:nvPr/>
        </p:nvSpPr>
        <p:spPr bwMode="auto">
          <a:xfrm>
            <a:off x="7005621" y="1529763"/>
            <a:ext cx="461665" cy="2576979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zh-CN" b="1" kern="0" dirty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集瑞联合重工</a:t>
            </a:r>
            <a:r>
              <a:rPr lang="zh-CN" altLang="en-US" b="1" kern="0" dirty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有限</a:t>
            </a:r>
            <a:r>
              <a:rPr lang="zh-CN" altLang="zh-CN" b="1" kern="0" dirty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公司</a:t>
            </a:r>
            <a:endParaRPr lang="zh-CN" altLang="en-US" b="1" kern="0" dirty="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6" name="Text Box 15"/>
          <p:cNvSpPr txBox="1">
            <a:spLocks noChangeArrowheads="1"/>
          </p:cNvSpPr>
          <p:nvPr/>
        </p:nvSpPr>
        <p:spPr bwMode="auto">
          <a:xfrm>
            <a:off x="8109645" y="1516502"/>
            <a:ext cx="461665" cy="2581275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zh-CN" b="1" kern="0" dirty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上海圆迈贸易有限公司</a:t>
            </a:r>
          </a:p>
        </p:txBody>
      </p:sp>
      <p:sp>
        <p:nvSpPr>
          <p:cNvPr id="97" name="Line 27"/>
          <p:cNvSpPr>
            <a:spLocks noChangeShapeType="1"/>
          </p:cNvSpPr>
          <p:nvPr/>
        </p:nvSpPr>
        <p:spPr bwMode="auto">
          <a:xfrm>
            <a:off x="7236454" y="1226550"/>
            <a:ext cx="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27"/>
          <p:cNvSpPr>
            <a:spLocks noChangeShapeType="1"/>
          </p:cNvSpPr>
          <p:nvPr/>
        </p:nvSpPr>
        <p:spPr bwMode="auto">
          <a:xfrm>
            <a:off x="8325093" y="1226550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Text Box 15"/>
          <p:cNvSpPr txBox="1">
            <a:spLocks noChangeArrowheads="1"/>
          </p:cNvSpPr>
          <p:nvPr/>
        </p:nvSpPr>
        <p:spPr bwMode="auto">
          <a:xfrm>
            <a:off x="7560601" y="1507538"/>
            <a:ext cx="461665" cy="2590240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b="1" kern="0" dirty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芜湖综合保税区</a:t>
            </a:r>
          </a:p>
        </p:txBody>
      </p:sp>
      <p:sp>
        <p:nvSpPr>
          <p:cNvPr id="112" name="Line 25"/>
          <p:cNvSpPr>
            <a:spLocks noChangeShapeType="1"/>
          </p:cNvSpPr>
          <p:nvPr/>
        </p:nvSpPr>
        <p:spPr bwMode="auto">
          <a:xfrm>
            <a:off x="6185529" y="12202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" name="Line 25"/>
          <p:cNvSpPr>
            <a:spLocks noChangeShapeType="1"/>
          </p:cNvSpPr>
          <p:nvPr/>
        </p:nvSpPr>
        <p:spPr bwMode="auto">
          <a:xfrm>
            <a:off x="7812716" y="1226550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5953070" y="1519117"/>
            <a:ext cx="461665" cy="2587625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b="1" kern="0" dirty="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奇瑞汽车有限公司</a:t>
            </a:r>
          </a:p>
        </p:txBody>
      </p:sp>
      <p:sp>
        <p:nvSpPr>
          <p:cNvPr id="36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37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67548"/>
      </p:ext>
    </p:extLst>
  </p:cSld>
  <p:clrMapOvr>
    <a:masterClrMapping/>
  </p:clrMapOvr>
  <p:transition spd="slow" advTm="2269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11" grpId="0" animBg="1"/>
      <p:bldP spid="112" grpId="0" animBg="1"/>
      <p:bldP spid="113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5"/>
          <p:cNvSpPr/>
          <p:nvPr/>
        </p:nvSpPr>
        <p:spPr>
          <a:xfrm>
            <a:off x="584155" y="699542"/>
            <a:ext cx="7876277" cy="1761927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4" name="Shape 2022"/>
          <p:cNvSpPr/>
          <p:nvPr/>
        </p:nvSpPr>
        <p:spPr>
          <a:xfrm>
            <a:off x="1413354" y="562069"/>
            <a:ext cx="6408712" cy="1454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defTabSz="1038821">
              <a:spcBef>
                <a:spcPct val="20000"/>
              </a:spcBef>
              <a:buFont typeface="Wingdings" charset="2"/>
              <a:buChar char="u"/>
            </a:pPr>
            <a:r>
              <a:rPr lang="en-US" altLang="zh-CN" sz="14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  <a:cs typeface="Lato Regular"/>
              </a:rPr>
              <a:t> </a:t>
            </a:r>
            <a:r>
              <a:rPr lang="zh-CN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Lato Regular"/>
              </a:rPr>
              <a:t>教学科研协同育人机制健全，科研成果有效支撑人才培养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Lato Regular"/>
              </a:rPr>
              <a:t>。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Lato Regular"/>
            </a:endParaRPr>
          </a:p>
          <a:p>
            <a:pPr defTabSz="1038821">
              <a:spcBef>
                <a:spcPct val="20000"/>
              </a:spcBef>
              <a:buFont typeface="Wingdings" charset="2"/>
              <a:buChar char="u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指导学生申请大学生创新创业计划项目，共获得立项国家级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项，省级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项。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Lato Regular"/>
            </a:endParaRPr>
          </a:p>
          <a:p>
            <a:pPr defTabSz="1038821">
              <a:spcBef>
                <a:spcPct val="20000"/>
              </a:spcBef>
              <a:buFont typeface="Wingdings" charset="2"/>
              <a:buChar char="u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指导学生发表学术论文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篇。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defTabSz="1038821">
              <a:lnSpc>
                <a:spcPct val="120000"/>
              </a:lnSpc>
              <a:spcBef>
                <a:spcPct val="20000"/>
              </a:spcBef>
              <a:buFont typeface="Wingdings" charset="2"/>
              <a:buChar char="u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鼓励学生参加教师课题组，基于教师科研，拟定学生毕业论文选题。 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Lato Regular"/>
            </a:endParaRPr>
          </a:p>
        </p:txBody>
      </p:sp>
      <p:grpSp>
        <p:nvGrpSpPr>
          <p:cNvPr id="5" name="Group 2031"/>
          <p:cNvGrpSpPr/>
          <p:nvPr/>
        </p:nvGrpSpPr>
        <p:grpSpPr>
          <a:xfrm>
            <a:off x="172254" y="1042880"/>
            <a:ext cx="716614" cy="716614"/>
            <a:chOff x="237512" y="-605519"/>
            <a:chExt cx="1910968" cy="1910968"/>
          </a:xfrm>
        </p:grpSpPr>
        <p:sp>
          <p:nvSpPr>
            <p:cNvPr id="6" name="Shape 2029"/>
            <p:cNvSpPr/>
            <p:nvPr/>
          </p:nvSpPr>
          <p:spPr>
            <a:xfrm>
              <a:off x="237512" y="-605519"/>
              <a:ext cx="1910968" cy="191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/>
            </a:p>
          </p:txBody>
        </p:sp>
        <p:sp>
          <p:nvSpPr>
            <p:cNvPr id="7" name="Shape 2030"/>
            <p:cNvSpPr/>
            <p:nvPr/>
          </p:nvSpPr>
          <p:spPr>
            <a:xfrm>
              <a:off x="547906" y="-301151"/>
              <a:ext cx="804244" cy="70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300"/>
            </a:p>
          </p:txBody>
        </p:sp>
      </p:grpSp>
      <p:sp>
        <p:nvSpPr>
          <p:cNvPr id="8" name="矩形 7"/>
          <p:cNvSpPr/>
          <p:nvPr/>
        </p:nvSpPr>
        <p:spPr>
          <a:xfrm>
            <a:off x="755576" y="267494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教学资源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cs typeface="Open Sans Light" panose="020B0306030504020204" pitchFamily="34" charset="0"/>
              </a:rPr>
              <a:t>教学科研协同育人</a:t>
            </a:r>
          </a:p>
        </p:txBody>
      </p:sp>
      <p:pic>
        <p:nvPicPr>
          <p:cNvPr id="3073" name="Picture 1" descr="C:\Users\Administrator\AppData\Roaming\Tencent\Users\727038245\QQ\WinTemp\RichOle\Z)MFKH133(UG3SBY4_B%D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41" y="2355726"/>
            <a:ext cx="3722965" cy="9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13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ACCBA97-7620-BE9A-154C-5869F244F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615" y="1536249"/>
            <a:ext cx="5025493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235678" y="2265455"/>
            <a:ext cx="4288650" cy="62325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人才培养特色及效果</a:t>
            </a: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12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7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109">
        <p14:prism/>
      </p:transition>
    </mc:Choice>
    <mc:Fallback xmlns="">
      <p:transition spd="slow" advTm="5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885"/>
          <p:cNvSpPr/>
          <p:nvPr/>
        </p:nvSpPr>
        <p:spPr>
          <a:xfrm>
            <a:off x="378225" y="1158882"/>
            <a:ext cx="824669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0" lvl="1" indent="-285750" defTabSz="1038821">
              <a:lnSpc>
                <a:spcPct val="12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改革国际经贸人才培养模式。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在专业课程体系中，开设工程制图基础、机械制造基础、电工基础与电子产品概论、纺织材料与工艺、化工产品概论、互联网与大数据、工程训练等</a:t>
            </a:r>
            <a:r>
              <a:rPr lang="zh-CN" altLang="en-US" sz="1000" b="1" dirty="0">
                <a:solidFill>
                  <a:schemeClr val="accent2"/>
                </a:solidFill>
                <a:latin typeface="+mn-ea"/>
              </a:rPr>
              <a:t>我校工科专业的课程，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强化学生工程能力的训练。</a:t>
            </a:r>
          </a:p>
          <a:p>
            <a:pPr marL="0" lvl="1" indent="-285750" defTabSz="1038821">
              <a:lnSpc>
                <a:spcPct val="12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探索企业冠名班培养模式。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与芜湖奇瑞知名外向型企业等合作，开设了企业冠名班“奇瑞班”。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7584" y="245076"/>
            <a:ext cx="5112568" cy="29018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人才培养特色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--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“借力工科，融合工科”</a:t>
            </a:r>
            <a:endParaRPr lang="en-GB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Shape 3883"/>
          <p:cNvSpPr/>
          <p:nvPr/>
        </p:nvSpPr>
        <p:spPr>
          <a:xfrm>
            <a:off x="2170955" y="699542"/>
            <a:ext cx="3816425" cy="2880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/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2314971" y="769636"/>
            <a:ext cx="3528392" cy="1929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38821">
              <a:lnSpc>
                <a:spcPct val="120000"/>
              </a:lnSpc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 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“借力工科”，改革专业人才培养模式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6" name="Shape 3883"/>
          <p:cNvSpPr/>
          <p:nvPr/>
        </p:nvSpPr>
        <p:spPr>
          <a:xfrm>
            <a:off x="2141484" y="1793711"/>
            <a:ext cx="3960439" cy="2880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/>
          </a:p>
        </p:txBody>
      </p:sp>
      <p:sp>
        <p:nvSpPr>
          <p:cNvPr id="17" name="Shape 3885"/>
          <p:cNvSpPr/>
          <p:nvPr/>
        </p:nvSpPr>
        <p:spPr>
          <a:xfrm>
            <a:off x="378225" y="2168886"/>
            <a:ext cx="844224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marL="0" lvl="1" indent="-285750" defTabSz="1038821">
              <a:lnSpc>
                <a:spcPct val="12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跨工科专业联合组队，在“挑战杯”全国大学生课外学术科技作品竞赛、“三创”电子商务大赛、国贸技能大赛中，获国家级奖项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项，省级二等奖以上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2334170" y="1779663"/>
            <a:ext cx="3487414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38821">
              <a:lnSpc>
                <a:spcPct val="120000"/>
              </a:lnSpc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  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“融合工科”，跨学院组队参加学科竞赛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9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20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971463-6564-D40A-7C5C-963C122A7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47" y="557003"/>
            <a:ext cx="4248472" cy="39624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FAFD0E0-B2BA-40FC-C707-D1CDCE66F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304" y="571551"/>
            <a:ext cx="4248471" cy="18764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515A489-5761-38C9-DA00-D5F160407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773" y="2290096"/>
            <a:ext cx="4092200" cy="2777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802401"/>
      </p:ext>
    </p:extLst>
  </p:cSld>
  <p:clrMapOvr>
    <a:masterClrMapping/>
  </p:clrMapOvr>
  <p:transition spd="slow" advTm="449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2" grpId="0" animBg="1"/>
      <p:bldP spid="15" grpId="0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83"/>
          <p:cNvSpPr/>
          <p:nvPr/>
        </p:nvSpPr>
        <p:spPr>
          <a:xfrm>
            <a:off x="1691680" y="843558"/>
            <a:ext cx="5724127" cy="4519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/>
          </a:p>
        </p:txBody>
      </p:sp>
      <p:sp>
        <p:nvSpPr>
          <p:cNvPr id="3" name="Shape 3885"/>
          <p:cNvSpPr/>
          <p:nvPr/>
        </p:nvSpPr>
        <p:spPr>
          <a:xfrm>
            <a:off x="1193757" y="1374007"/>
            <a:ext cx="683144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培养方案课程体系中设置工科专业课程使我们毕业生能够</a:t>
            </a:r>
            <a:r>
              <a:rPr lang="zh-CN" altLang="en-US" sz="16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懂产品（如，机电产品、服装产品、食品等）、识图纸，会管理，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使他们在</a:t>
            </a:r>
            <a:r>
              <a:rPr lang="zh-CN" altLang="en-US" sz="1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企业中能够很快进入工作角色，满足用人单位对人才的需求。</a:t>
            </a:r>
            <a:endParaRPr lang="en-US" altLang="zh-CN" sz="1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Shape 3886"/>
          <p:cNvSpPr/>
          <p:nvPr/>
        </p:nvSpPr>
        <p:spPr>
          <a:xfrm>
            <a:off x="1763688" y="2776289"/>
            <a:ext cx="5652119" cy="4519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/>
          </a:p>
        </p:txBody>
      </p:sp>
      <p:sp>
        <p:nvSpPr>
          <p:cNvPr id="5" name="Shape 3888"/>
          <p:cNvSpPr/>
          <p:nvPr/>
        </p:nvSpPr>
        <p:spPr>
          <a:xfrm>
            <a:off x="1207896" y="3356588"/>
            <a:ext cx="6817308" cy="1165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    2016-2018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安徽工程大学毕业生就业质量年度报告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显示，国际经济与贸易专业平均就业率达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96.3%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；毕业生就业满意度高；用人单位普遍认为我校国际经济与贸易专业的毕业生具备良好的</a:t>
            </a:r>
            <a:r>
              <a:rPr lang="zh-CN" altLang="en-US" sz="16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工程背景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和较扎实的</a:t>
            </a:r>
            <a:r>
              <a:rPr lang="zh-CN" altLang="en-US" sz="1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基本技能，对毕业生</a:t>
            </a:r>
            <a:r>
              <a:rPr lang="zh-CN" altLang="en-US" sz="16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满意度高，</a:t>
            </a:r>
            <a:r>
              <a:rPr lang="zh-CN" altLang="en-US" sz="1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对毕业生</a:t>
            </a:r>
            <a:r>
              <a:rPr lang="zh-CN" altLang="en-US" sz="16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就业竞争力评价高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2662292" y="912699"/>
            <a:ext cx="3744416" cy="3186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algn="ctr">
              <a:buNone/>
            </a:pPr>
            <a:r>
              <a:rPr lang="zh-CN" altLang="en-US" sz="18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懂产品、识图纸、会管理</a:t>
            </a:r>
            <a:endParaRPr lang="en-US" altLang="zh-CN" sz="18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411760" y="2848959"/>
            <a:ext cx="3888432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ct val="20000"/>
              </a:spcBef>
              <a:buNone/>
            </a:pPr>
            <a:r>
              <a:rPr lang="zh-CN" altLang="en-US" sz="18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    社会口碑好、竞争力强</a:t>
            </a:r>
            <a:endParaRPr lang="en-US" altLang="zh-CN" sz="18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3568" y="245406"/>
            <a:ext cx="4104456" cy="38245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   人才培养效果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--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懂产品、竞争力强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14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istrator\AppData\Roaming\Tencent\Users\727038245\QQ\WinTemp\RichOle\(5~NZY~U}PUB8UWQ7[MGU3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14" y="1265146"/>
            <a:ext cx="4195133" cy="30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istrator\AppData\Roaming\Tencent\Users\727038245\QQ\WinTemp\RichOle\EC0WFXU]4{0}9XY~ZJ5LO4F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49" y="912699"/>
            <a:ext cx="4553585" cy="32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982038F-6CB5-3944-76F5-89124C4B3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26" y="608054"/>
            <a:ext cx="4269058" cy="32746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C2E0A9B-0A4D-0351-3896-291EA29B65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626" y="608054"/>
            <a:ext cx="4464496" cy="4438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428827"/>
      </p:ext>
    </p:extLst>
  </p:cSld>
  <p:clrMapOvr>
    <a:masterClrMapping/>
  </p:clrMapOvr>
  <p:transition spd="slow" advTm="3938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37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8" grpId="0" build="p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611560" y="463954"/>
            <a:ext cx="3456384" cy="5956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accent5"/>
                </a:solidFill>
                <a:latin typeface="华文隶书" pitchFamily="2" charset="-122"/>
                <a:ea typeface="华文隶书" pitchFamily="2" charset="-122"/>
              </a:rPr>
              <a:t>内    容</a:t>
            </a:r>
            <a:endParaRPr lang="en-GB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边形 45"/>
          <p:cNvSpPr/>
          <p:nvPr/>
        </p:nvSpPr>
        <p:spPr>
          <a:xfrm>
            <a:off x="2123728" y="1481061"/>
            <a:ext cx="994607" cy="459690"/>
          </a:xfrm>
          <a:prstGeom prst="parallelogram">
            <a:avLst>
              <a:gd name="adj" fmla="val 48207"/>
            </a:avLst>
          </a:prstGeom>
          <a:solidFill>
            <a:schemeClr val="accent5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01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019006" y="1467419"/>
            <a:ext cx="3929258" cy="459690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532754" y="1036090"/>
              <a:ext cx="3597810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专业发展历史沿革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019006" y="2161572"/>
            <a:ext cx="3857250" cy="459690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937704" y="1779479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专业办学目标与规划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19006" y="2855724"/>
            <a:ext cx="3857250" cy="459690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907351" y="2435569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师资队伍与教学资源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019006" y="3549877"/>
            <a:ext cx="3857250" cy="459690"/>
            <a:chOff x="4315150" y="3035884"/>
            <a:chExt cx="3857250" cy="540057"/>
          </a:xfrm>
        </p:grpSpPr>
        <p:sp>
          <p:nvSpPr>
            <p:cNvPr id="70" name="矩形 69"/>
            <p:cNvSpPr/>
            <p:nvPr/>
          </p:nvSpPr>
          <p:spPr>
            <a:xfrm>
              <a:off x="5004048" y="3102520"/>
              <a:ext cx="221151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人才培养特色与效果</a:t>
              </a:r>
            </a:p>
          </p:txBody>
        </p:sp>
        <p:sp>
          <p:nvSpPr>
            <p:cNvPr id="71" name="平行四边形 70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9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sp>
        <p:nvSpPr>
          <p:cNvPr id="31" name="平行四边形 30"/>
          <p:cNvSpPr/>
          <p:nvPr/>
        </p:nvSpPr>
        <p:spPr>
          <a:xfrm>
            <a:off x="2123727" y="2144358"/>
            <a:ext cx="994607" cy="459690"/>
          </a:xfrm>
          <a:prstGeom prst="parallelogram">
            <a:avLst>
              <a:gd name="adj" fmla="val 48207"/>
            </a:avLst>
          </a:prstGeom>
          <a:solidFill>
            <a:schemeClr val="accent5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32" name="平行四边形 31"/>
          <p:cNvSpPr/>
          <p:nvPr/>
        </p:nvSpPr>
        <p:spPr>
          <a:xfrm>
            <a:off x="2112663" y="2834056"/>
            <a:ext cx="994607" cy="459690"/>
          </a:xfrm>
          <a:prstGeom prst="parallelogram">
            <a:avLst>
              <a:gd name="adj" fmla="val 48207"/>
            </a:avLst>
          </a:prstGeom>
          <a:solidFill>
            <a:schemeClr val="accent5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03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33" name="平行四边形 32"/>
          <p:cNvSpPr/>
          <p:nvPr/>
        </p:nvSpPr>
        <p:spPr>
          <a:xfrm>
            <a:off x="2123728" y="3549877"/>
            <a:ext cx="994607" cy="459690"/>
          </a:xfrm>
          <a:prstGeom prst="parallelogram">
            <a:avLst>
              <a:gd name="adj" fmla="val 48207"/>
            </a:avLst>
          </a:prstGeom>
          <a:solidFill>
            <a:schemeClr val="accent5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04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478">
        <p14:flip dir="r"/>
      </p:transition>
    </mc:Choice>
    <mc:Fallback xmlns="">
      <p:transition spd="slow" advTm="19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59556" y="1522236"/>
            <a:ext cx="9203557" cy="1814777"/>
            <a:chOff x="170694" y="177982"/>
            <a:chExt cx="3961639" cy="781165"/>
          </a:xfrm>
        </p:grpSpPr>
        <p:sp>
          <p:nvSpPr>
            <p:cNvPr id="22" name="等腰三角形 2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70694" y="261768"/>
              <a:ext cx="3961639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r"/>
              <a:endParaRPr lang="zh-CN" altLang="en-US" sz="3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96465" y="2169055"/>
            <a:ext cx="6516216" cy="500139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专业发展历史沿革</a:t>
            </a:r>
            <a:endParaRPr lang="en-GB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01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75">
        <p14:prism/>
      </p:transition>
    </mc:Choice>
    <mc:Fallback xmlns="">
      <p:transition spd="slow" advTm="11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4"/>
          <p:cNvSpPr>
            <a:spLocks/>
          </p:cNvSpPr>
          <p:nvPr/>
        </p:nvSpPr>
        <p:spPr bwMode="auto">
          <a:xfrm>
            <a:off x="4389913" y="2211709"/>
            <a:ext cx="655818" cy="972893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66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6" name="Freeform 14"/>
          <p:cNvSpPr>
            <a:spLocks/>
          </p:cNvSpPr>
          <p:nvPr/>
        </p:nvSpPr>
        <p:spPr bwMode="auto">
          <a:xfrm>
            <a:off x="2940585" y="2185420"/>
            <a:ext cx="651356" cy="972893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66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1547665" y="2318936"/>
            <a:ext cx="668909" cy="972893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66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42952" y="2266946"/>
            <a:ext cx="967663" cy="1024884"/>
            <a:chOff x="1546373" y="2364143"/>
            <a:chExt cx="848438" cy="1012525"/>
          </a:xfrm>
        </p:grpSpPr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1584452" y="2364143"/>
              <a:ext cx="772282" cy="1012525"/>
            </a:xfrm>
            <a:custGeom>
              <a:avLst/>
              <a:gdLst>
                <a:gd name="T0" fmla="*/ 577 w 577"/>
                <a:gd name="T1" fmla="*/ 0 h 1119"/>
                <a:gd name="T2" fmla="*/ 577 w 577"/>
                <a:gd name="T3" fmla="*/ 1119 h 1119"/>
                <a:gd name="T4" fmla="*/ 288 w 577"/>
                <a:gd name="T5" fmla="*/ 840 h 1119"/>
                <a:gd name="T6" fmla="*/ 0 w 577"/>
                <a:gd name="T7" fmla="*/ 1118 h 1119"/>
                <a:gd name="T8" fmla="*/ 0 w 577"/>
                <a:gd name="T9" fmla="*/ 0 h 1119"/>
                <a:gd name="T10" fmla="*/ 577 w 577"/>
                <a:gd name="T1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" h="1119">
                  <a:moveTo>
                    <a:pt x="577" y="0"/>
                  </a:moveTo>
                  <a:lnTo>
                    <a:pt x="577" y="1119"/>
                  </a:lnTo>
                  <a:lnTo>
                    <a:pt x="288" y="840"/>
                  </a:lnTo>
                  <a:lnTo>
                    <a:pt x="0" y="1118"/>
                  </a:lnTo>
                  <a:lnTo>
                    <a:pt x="0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C00000">
                <a:alpha val="47000"/>
              </a:srgb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>
                  <a:rot lat="0" lon="0" rev="3000000"/>
                </a:camera>
                <a:lightRig rig="threePt" dir="t"/>
              </a:scene3d>
            </a:bodyPr>
            <a:lstStyle/>
            <a:p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6" name="Text Placeholder 59"/>
            <p:cNvSpPr txBox="1">
              <a:spLocks/>
            </p:cNvSpPr>
            <p:nvPr/>
          </p:nvSpPr>
          <p:spPr>
            <a:xfrm>
              <a:off x="1546373" y="2450920"/>
              <a:ext cx="848438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1992-2002</a:t>
              </a: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039828" y="2235680"/>
            <a:ext cx="1009966" cy="999673"/>
            <a:chOff x="2029538" y="2277904"/>
            <a:chExt cx="1009966" cy="1016144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158013" y="2277904"/>
              <a:ext cx="772282" cy="1016144"/>
            </a:xfrm>
            <a:prstGeom prst="rect">
              <a:avLst/>
            </a:prstGeom>
            <a:solidFill>
              <a:srgbClr val="C00000">
                <a:alpha val="5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7" name="Text Placeholder 59"/>
            <p:cNvSpPr txBox="1">
              <a:spLocks/>
            </p:cNvSpPr>
            <p:nvPr/>
          </p:nvSpPr>
          <p:spPr>
            <a:xfrm>
              <a:off x="2029538" y="2383410"/>
              <a:ext cx="1009966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2003- 2007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33105" y="2211709"/>
            <a:ext cx="959665" cy="1016144"/>
            <a:chOff x="3176585" y="2261909"/>
            <a:chExt cx="959665" cy="1016144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261110" y="2261909"/>
              <a:ext cx="772282" cy="1016144"/>
            </a:xfrm>
            <a:prstGeom prst="rect">
              <a:avLst/>
            </a:prstGeom>
            <a:solidFill>
              <a:srgbClr val="C00000">
                <a:alpha val="5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8" name="Text Placeholder 59"/>
            <p:cNvSpPr txBox="1">
              <a:spLocks/>
            </p:cNvSpPr>
            <p:nvPr/>
          </p:nvSpPr>
          <p:spPr>
            <a:xfrm>
              <a:off x="3176585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08-2014</a:t>
              </a: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 Placeholder 59"/>
          <p:cNvSpPr txBox="1">
            <a:spLocks/>
          </p:cNvSpPr>
          <p:nvPr/>
        </p:nvSpPr>
        <p:spPr>
          <a:xfrm>
            <a:off x="467544" y="3369885"/>
            <a:ext cx="2764484" cy="9300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zh-CN" altLang="en-US" sz="1100" b="1" dirty="0">
                <a:latin typeface="华文细黑" pitchFamily="2" charset="-122"/>
                <a:ea typeface="华文细黑" pitchFamily="2" charset="-122"/>
              </a:rPr>
              <a:t>成立阶段：</a:t>
            </a:r>
            <a:endParaRPr lang="en-US" altLang="zh-CN" sz="1100" b="1" dirty="0">
              <a:latin typeface="华文细黑" pitchFamily="2" charset="-122"/>
              <a:ea typeface="华文细黑" pitchFamily="2" charset="-122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altLang="zh-CN" sz="1100" b="1" dirty="0">
                <a:latin typeface="仿宋" pitchFamily="49" charset="-122"/>
                <a:ea typeface="仿宋" pitchFamily="49" charset="-122"/>
              </a:rPr>
              <a:t>1992.09  </a:t>
            </a:r>
            <a:r>
              <a:rPr lang="zh-CN" altLang="en-US" sz="1100" b="1" dirty="0">
                <a:latin typeface="仿宋" pitchFamily="49" charset="-122"/>
                <a:ea typeface="仿宋" pitchFamily="49" charset="-122"/>
              </a:rPr>
              <a:t>开设工业外贸专业</a:t>
            </a:r>
            <a:endParaRPr lang="en-US" altLang="zh-CN" sz="1100" b="1" dirty="0">
              <a:latin typeface="仿宋" pitchFamily="49" charset="-122"/>
              <a:ea typeface="仿宋" pitchFamily="49" charset="-122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altLang="zh-CN" sz="11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2002.09  </a:t>
            </a:r>
            <a:r>
              <a:rPr lang="zh-CN" altLang="en-US" sz="11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开办国际经济与贸易本科专业</a:t>
            </a:r>
            <a:endParaRPr lang="en-US" altLang="zh-CN" sz="1100" b="1" dirty="0">
              <a:solidFill>
                <a:schemeClr val="accent2"/>
              </a:solidFill>
              <a:latin typeface="仿宋" pitchFamily="49" charset="-122"/>
              <a:ea typeface="仿宋" pitchFamily="49" charset="-122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endParaRPr lang="en-US" altLang="zh-CN" sz="1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 Placeholder 59"/>
          <p:cNvSpPr txBox="1">
            <a:spLocks/>
          </p:cNvSpPr>
          <p:nvPr/>
        </p:nvSpPr>
        <p:spPr>
          <a:xfrm>
            <a:off x="3563887" y="3303751"/>
            <a:ext cx="3240361" cy="9961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zh-CN" altLang="en-US" sz="1100" b="1" dirty="0">
                <a:latin typeface="华文细黑" pitchFamily="2" charset="-122"/>
                <a:ea typeface="华文细黑" pitchFamily="2" charset="-122"/>
              </a:rPr>
              <a:t>深根基阶段：</a:t>
            </a:r>
            <a:endParaRPr lang="en-US" altLang="zh-CN" sz="1100" b="1" dirty="0">
              <a:latin typeface="华文细黑" pitchFamily="2" charset="-122"/>
              <a:ea typeface="华文细黑" pitchFamily="2" charset="-122"/>
            </a:endParaRPr>
          </a:p>
          <a:p>
            <a:pPr marL="0" lvl="1" indent="0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altLang="zh-CN" sz="1100" b="1" dirty="0">
                <a:latin typeface="仿宋" pitchFamily="49" charset="-122"/>
                <a:ea typeface="仿宋" pitchFamily="49" charset="-122"/>
              </a:rPr>
              <a:t>2008.06  </a:t>
            </a:r>
            <a:r>
              <a:rPr lang="zh-CN" altLang="en-US" sz="1100" b="1" dirty="0">
                <a:latin typeface="仿宋" pitchFamily="49" charset="-122"/>
                <a:ea typeface="仿宋" pitchFamily="49" charset="-122"/>
              </a:rPr>
              <a:t>获得产业经济学硕士学位授予权</a:t>
            </a:r>
            <a:endParaRPr lang="en-US" altLang="zh-CN" sz="1100" b="1" dirty="0">
              <a:latin typeface="仿宋" pitchFamily="49" charset="-122"/>
              <a:ea typeface="仿宋" pitchFamily="49" charset="-122"/>
            </a:endParaRPr>
          </a:p>
          <a:p>
            <a:pPr marL="0" lvl="1" indent="0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altLang="zh-CN" sz="11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2011.08  </a:t>
            </a:r>
            <a:r>
              <a:rPr lang="zh-CN" altLang="en-US" sz="11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校级国际经济与贸易特色专业</a:t>
            </a:r>
            <a:endParaRPr lang="en-US" altLang="zh-CN" sz="1100" b="1" dirty="0">
              <a:solidFill>
                <a:schemeClr val="accent2"/>
              </a:solidFill>
              <a:latin typeface="仿宋" pitchFamily="49" charset="-122"/>
              <a:ea typeface="仿宋" pitchFamily="49" charset="-122"/>
            </a:endParaRPr>
          </a:p>
          <a:p>
            <a:pPr marL="0" lvl="1" indent="0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altLang="zh-CN" sz="1100" b="1" dirty="0">
                <a:latin typeface="仿宋" pitchFamily="49" charset="-122"/>
                <a:ea typeface="仿宋" pitchFamily="49" charset="-122"/>
              </a:rPr>
              <a:t>2012.12  </a:t>
            </a:r>
            <a:r>
              <a:rPr lang="zh-CN" altLang="en-US" sz="1100" b="1" dirty="0">
                <a:latin typeface="仿宋" pitchFamily="49" charset="-122"/>
                <a:ea typeface="仿宋" pitchFamily="49" charset="-122"/>
              </a:rPr>
              <a:t>产业经济学遴选为校级重点扶持学科</a:t>
            </a:r>
            <a:endParaRPr lang="en-US" altLang="zh-CN" sz="11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9" name="Text Placeholder 59"/>
          <p:cNvSpPr txBox="1">
            <a:spLocks/>
          </p:cNvSpPr>
          <p:nvPr/>
        </p:nvSpPr>
        <p:spPr>
          <a:xfrm>
            <a:off x="2074145" y="1491630"/>
            <a:ext cx="2497855" cy="5537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0000" rIns="3600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zh-CN" altLang="en-US" sz="1100" b="1" dirty="0">
                <a:latin typeface="华文细黑" pitchFamily="2" charset="-122"/>
                <a:ea typeface="华文细黑" pitchFamily="2" charset="-122"/>
              </a:rPr>
              <a:t>起步阶段：</a:t>
            </a:r>
            <a:endParaRPr lang="en-US" altLang="zh-CN" sz="1100" b="1" dirty="0">
              <a:latin typeface="华文细黑" pitchFamily="2" charset="-122"/>
              <a:ea typeface="华文细黑" pitchFamily="2" charset="-122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altLang="zh-CN" sz="1100" b="1" dirty="0">
                <a:latin typeface="仿宋" pitchFamily="49" charset="-122"/>
                <a:ea typeface="仿宋" pitchFamily="49" charset="-122"/>
              </a:rPr>
              <a:t>2007.12  </a:t>
            </a:r>
            <a:r>
              <a:rPr lang="zh-CN" altLang="en-US" sz="1100" b="1" dirty="0">
                <a:latin typeface="仿宋" pitchFamily="49" charset="-122"/>
                <a:ea typeface="仿宋" pitchFamily="49" charset="-122"/>
              </a:rPr>
              <a:t>本科新专业评估获</a:t>
            </a:r>
            <a:r>
              <a:rPr lang="zh-CN" altLang="en-US" sz="11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优秀</a:t>
            </a:r>
            <a:r>
              <a:rPr lang="zh-CN" altLang="en-US" sz="1100" b="1" dirty="0">
                <a:latin typeface="仿宋" pitchFamily="49" charset="-122"/>
                <a:ea typeface="仿宋" pitchFamily="49" charset="-122"/>
              </a:rPr>
              <a:t>等次</a:t>
            </a:r>
            <a:endParaRPr lang="en-US" altLang="zh-CN" sz="11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0" name="Text Placeholder 59"/>
          <p:cNvSpPr txBox="1">
            <a:spLocks/>
          </p:cNvSpPr>
          <p:nvPr/>
        </p:nvSpPr>
        <p:spPr>
          <a:xfrm>
            <a:off x="5045731" y="1491631"/>
            <a:ext cx="2736304" cy="5537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zh-CN" altLang="en-US" sz="1100" b="1" dirty="0">
                <a:latin typeface="华文细黑" pitchFamily="2" charset="-122"/>
                <a:ea typeface="华文细黑" pitchFamily="2" charset="-122"/>
              </a:rPr>
              <a:t>深化内涵发展阶段：</a:t>
            </a:r>
            <a:endParaRPr lang="en-US" altLang="zh-CN" sz="1100" b="1" dirty="0">
              <a:latin typeface="华文细黑" pitchFamily="2" charset="-122"/>
              <a:ea typeface="华文细黑" pitchFamily="2" charset="-122"/>
            </a:endParaRPr>
          </a:p>
          <a:p>
            <a:pPr marL="0" lvl="1" indent="0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altLang="zh-CN" sz="11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2015.10  </a:t>
            </a:r>
            <a:r>
              <a:rPr lang="zh-CN" altLang="en-US" sz="1100" b="1" dirty="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省级国际经济与贸易特色专业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57880" y="211259"/>
            <a:ext cx="3354080" cy="36841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历史沿革</a:t>
            </a:r>
            <a:endParaRPr lang="en-GB" altLang="zh-CN" sz="2400" b="1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1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34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15"/>
          <p:cNvSpPr>
            <a:spLocks/>
          </p:cNvSpPr>
          <p:nvPr/>
        </p:nvSpPr>
        <p:spPr bwMode="auto">
          <a:xfrm flipV="1">
            <a:off x="5069751" y="2183923"/>
            <a:ext cx="880805" cy="1071716"/>
          </a:xfrm>
          <a:custGeom>
            <a:avLst/>
            <a:gdLst>
              <a:gd name="T0" fmla="*/ 577 w 577"/>
              <a:gd name="T1" fmla="*/ 0 h 1119"/>
              <a:gd name="T2" fmla="*/ 577 w 577"/>
              <a:gd name="T3" fmla="*/ 1119 h 1119"/>
              <a:gd name="T4" fmla="*/ 288 w 577"/>
              <a:gd name="T5" fmla="*/ 840 h 1119"/>
              <a:gd name="T6" fmla="*/ 0 w 577"/>
              <a:gd name="T7" fmla="*/ 1118 h 1119"/>
              <a:gd name="T8" fmla="*/ 0 w 577"/>
              <a:gd name="T9" fmla="*/ 0 h 1119"/>
              <a:gd name="T10" fmla="*/ 577 w 577"/>
              <a:gd name="T11" fmla="*/ 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" h="1119">
                <a:moveTo>
                  <a:pt x="577" y="0"/>
                </a:moveTo>
                <a:lnTo>
                  <a:pt x="577" y="1119"/>
                </a:lnTo>
                <a:lnTo>
                  <a:pt x="288" y="840"/>
                </a:lnTo>
                <a:lnTo>
                  <a:pt x="0" y="1118"/>
                </a:lnTo>
                <a:lnTo>
                  <a:pt x="0" y="0"/>
                </a:lnTo>
                <a:lnTo>
                  <a:pt x="577" y="0"/>
                </a:lnTo>
                <a:close/>
              </a:path>
            </a:pathLst>
          </a:custGeom>
          <a:solidFill>
            <a:srgbClr val="C00000">
              <a:alpha val="47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9" name="Text Placeholder 59"/>
          <p:cNvSpPr txBox="1">
            <a:spLocks/>
          </p:cNvSpPr>
          <p:nvPr/>
        </p:nvSpPr>
        <p:spPr>
          <a:xfrm>
            <a:off x="4995583" y="2440731"/>
            <a:ext cx="954973" cy="6773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30180"/>
      </p:ext>
    </p:extLst>
  </p:cSld>
  <p:clrMapOvr>
    <a:masterClrMapping/>
  </p:clrMapOvr>
  <p:transition spd="slow" advTm="4743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12" grpId="0" animBg="1"/>
      <p:bldP spid="22" grpId="0" animBg="1"/>
      <p:bldP spid="24" grpId="0" animBg="1"/>
      <p:bldP spid="29" grpId="0" animBg="1"/>
      <p:bldP spid="30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630972" y="2326740"/>
            <a:ext cx="5333516" cy="62325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专业办学目标与建设规划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13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970">
        <p14:prism/>
      </p:transition>
    </mc:Choice>
    <mc:Fallback xmlns="">
      <p:transition spd="slow" advTm="3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86"/>
          <p:cNvSpPr/>
          <p:nvPr/>
        </p:nvSpPr>
        <p:spPr>
          <a:xfrm>
            <a:off x="2051719" y="935523"/>
            <a:ext cx="4752529" cy="4519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/>
          </a:p>
        </p:txBody>
      </p:sp>
      <p:sp>
        <p:nvSpPr>
          <p:cNvPr id="5" name="Shape 3888"/>
          <p:cNvSpPr/>
          <p:nvPr/>
        </p:nvSpPr>
        <p:spPr>
          <a:xfrm>
            <a:off x="680494" y="1468776"/>
            <a:ext cx="7494980" cy="2668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以</a:t>
            </a:r>
            <a:r>
              <a:rPr lang="zh-CN" altLang="en-US" sz="14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社会需求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为导向，依托学校</a:t>
            </a:r>
            <a:r>
              <a:rPr lang="zh-CN" altLang="en-US" sz="14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工科优势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以</a:t>
            </a:r>
            <a:r>
              <a:rPr lang="zh-CN" altLang="zh-CN" sz="14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应用型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教学改革为核心，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形成突出</a:t>
            </a:r>
            <a:r>
              <a:rPr lang="zh-CN" altLang="zh-CN" sz="14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地方性和应用性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的办学定位，走特色发展之路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将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我校国际经济与贸易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专业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建设成</a:t>
            </a:r>
            <a:r>
              <a:rPr lang="zh-CN" altLang="en-US" sz="14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充分体现工科背景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的具有鲜明</a:t>
            </a:r>
            <a:r>
              <a:rPr lang="zh-CN" altLang="zh-CN" sz="14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地方特色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altLang="en-US" sz="14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应用型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经济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类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专业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1400" dirty="0"/>
          </a:p>
          <a:p>
            <a:pPr algn="just"/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algn="just"/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Shape 3889"/>
          <p:cNvSpPr/>
          <p:nvPr/>
        </p:nvSpPr>
        <p:spPr>
          <a:xfrm>
            <a:off x="2051718" y="2499742"/>
            <a:ext cx="4752529" cy="4519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/>
          </a:p>
        </p:txBody>
      </p:sp>
      <p:sp>
        <p:nvSpPr>
          <p:cNvPr id="7" name="Shape 3891"/>
          <p:cNvSpPr/>
          <p:nvPr/>
        </p:nvSpPr>
        <p:spPr>
          <a:xfrm>
            <a:off x="611560" y="3075805"/>
            <a:ext cx="749498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4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以“</a:t>
            </a:r>
            <a:r>
              <a:rPr lang="zh-CN" altLang="en-US" sz="14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借力工科、融合工科</a:t>
            </a:r>
            <a:r>
              <a:rPr lang="zh-CN" altLang="en-US" sz="14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”为特色，培养德智体美劳全面发展、具有社会责任感、创新精神、创业意识和实践能力的高素质</a:t>
            </a:r>
            <a:r>
              <a:rPr lang="zh-CN" altLang="en-US" sz="14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应用型</a:t>
            </a:r>
            <a:r>
              <a:rPr lang="zh-CN" altLang="en-US" sz="14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国际经济与贸易人才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964170" y="2561015"/>
            <a:ext cx="3026229" cy="306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办学目标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964170" y="1008193"/>
            <a:ext cx="2724669" cy="306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专业定位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7584" y="245075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专业办学目标</a:t>
            </a:r>
            <a:endParaRPr lang="en-GB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15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E24F5F7-B0C2-B7AA-B336-A9EF2273A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372" y="1120456"/>
            <a:ext cx="4104456" cy="39106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9EB9716-47E9-9C70-7316-CD6BA4E51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83" y="1323947"/>
            <a:ext cx="4195701" cy="38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51496"/>
      </p:ext>
    </p:extLst>
  </p:cSld>
  <p:clrMapOvr>
    <a:masterClrMapping/>
  </p:clrMapOvr>
  <p:transition spd="slow" advTm="2377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标注 85"/>
          <p:cNvSpPr/>
          <p:nvPr/>
        </p:nvSpPr>
        <p:spPr>
          <a:xfrm>
            <a:off x="1403648" y="1005216"/>
            <a:ext cx="6984776" cy="3078701"/>
          </a:xfrm>
          <a:prstGeom prst="wedgeRectCallout">
            <a:avLst>
              <a:gd name="adj1" fmla="val -48058"/>
              <a:gd name="adj2" fmla="val 197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zh-CN" altLang="en-US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942570" y="226988"/>
            <a:ext cx="420549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专业建设规划</a:t>
            </a:r>
            <a:endParaRPr lang="en-GB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6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77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95536" y="882572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b="1" dirty="0"/>
              <a:t>（</a:t>
            </a:r>
            <a:r>
              <a:rPr lang="en-US" altLang="zh-CN" sz="1400" b="1" dirty="0"/>
              <a:t>1</a:t>
            </a:r>
            <a:r>
              <a:rPr lang="zh-CN" altLang="zh-CN" sz="1400" b="1" dirty="0"/>
              <a:t>）</a:t>
            </a:r>
            <a:r>
              <a:rPr lang="zh-CN" altLang="en-US" sz="1400" b="1" dirty="0"/>
              <a:t>进一步优化人才培养模式。</a:t>
            </a:r>
            <a:r>
              <a:rPr lang="zh-CN" altLang="zh-CN" sz="1400" dirty="0"/>
              <a:t>坚持</a:t>
            </a:r>
            <a:r>
              <a:rPr lang="zh-CN" altLang="zh-CN" sz="1400" b="1" dirty="0">
                <a:solidFill>
                  <a:schemeClr val="accent2"/>
                </a:solidFill>
              </a:rPr>
              <a:t>知识、能力和素质协调发展</a:t>
            </a:r>
            <a:r>
              <a:rPr lang="zh-CN" altLang="zh-CN" sz="1400" dirty="0"/>
              <a:t>的思路，以安徽和长三角</a:t>
            </a:r>
            <a:r>
              <a:rPr lang="zh-CN" altLang="en-US" sz="1400" dirty="0"/>
              <a:t>制造业</a:t>
            </a:r>
            <a:r>
              <a:rPr lang="zh-CN" altLang="zh-CN" sz="1400" dirty="0"/>
              <a:t>的人才需求为导向，以</a:t>
            </a:r>
            <a:r>
              <a:rPr lang="zh-CN" altLang="zh-CN" sz="1400" b="1" dirty="0">
                <a:solidFill>
                  <a:schemeClr val="accent2"/>
                </a:solidFill>
              </a:rPr>
              <a:t>工程实践能力和创新能力建设</a:t>
            </a:r>
            <a:r>
              <a:rPr lang="zh-CN" altLang="zh-CN" sz="1400" dirty="0"/>
              <a:t>为保障，</a:t>
            </a:r>
            <a:r>
              <a:rPr lang="zh-CN" altLang="en-US" sz="1400" dirty="0"/>
              <a:t>依托专业改革与发展委员会的智库支持，进一步优化人才培养模式。</a:t>
            </a:r>
            <a:endParaRPr lang="en-US" altLang="zh-CN" sz="1400" dirty="0"/>
          </a:p>
          <a:p>
            <a:pPr algn="just">
              <a:lnSpc>
                <a:spcPct val="150000"/>
              </a:lnSpc>
            </a:pPr>
            <a:r>
              <a:rPr lang="zh-CN" altLang="zh-CN" sz="1400" b="1" dirty="0"/>
              <a:t>（</a:t>
            </a:r>
            <a:r>
              <a:rPr lang="en-US" altLang="zh-CN" sz="1400" b="1" dirty="0"/>
              <a:t>2</a:t>
            </a:r>
            <a:r>
              <a:rPr lang="zh-CN" altLang="zh-CN" sz="1400" b="1" dirty="0"/>
              <a:t>）</a:t>
            </a:r>
            <a:r>
              <a:rPr lang="zh-CN" altLang="en-US" sz="1400" b="1" dirty="0"/>
              <a:t>创新课程体系建设。</a:t>
            </a:r>
            <a:r>
              <a:rPr lang="zh-CN" altLang="en-US" sz="1400" dirty="0"/>
              <a:t>基于分享经济思想，</a:t>
            </a:r>
            <a:r>
              <a:rPr lang="zh-CN" altLang="en-US" sz="1400" b="1" dirty="0">
                <a:solidFill>
                  <a:schemeClr val="accent2"/>
                </a:solidFill>
              </a:rPr>
              <a:t>整合外部高校优质教学资源和企事业实践资源</a:t>
            </a:r>
            <a:r>
              <a:rPr lang="zh-CN" altLang="en-US" sz="1400" dirty="0"/>
              <a:t>，打通校际、校企间壁垒，</a:t>
            </a:r>
            <a:r>
              <a:rPr lang="zh-CN" altLang="zh-CN" sz="1400" dirty="0"/>
              <a:t>深化课程结构和课程体系改革，探索和建构通识教育课程、专业教育课程和选修教育课程等</a:t>
            </a:r>
            <a:r>
              <a:rPr lang="zh-CN" altLang="en-US" sz="1400" b="1" dirty="0">
                <a:solidFill>
                  <a:schemeClr val="accent2"/>
                </a:solidFill>
              </a:rPr>
              <a:t>三个</a:t>
            </a:r>
            <a:r>
              <a:rPr lang="zh-CN" altLang="zh-CN" sz="1400" b="1" dirty="0">
                <a:solidFill>
                  <a:schemeClr val="accent2"/>
                </a:solidFill>
              </a:rPr>
              <a:t>课程层级和体系</a:t>
            </a:r>
            <a:r>
              <a:rPr lang="zh-CN" altLang="zh-CN" sz="1400" dirty="0"/>
              <a:t>，</a:t>
            </a:r>
            <a:r>
              <a:rPr lang="zh-CN" altLang="en-US" sz="1400" dirty="0"/>
              <a:t>为打造“金课”提供有效载体。</a:t>
            </a:r>
            <a:endParaRPr lang="en-US" altLang="zh-CN" sz="1400" b="1" dirty="0"/>
          </a:p>
          <a:p>
            <a:pPr algn="just">
              <a:lnSpc>
                <a:spcPct val="150000"/>
              </a:lnSpc>
            </a:pPr>
            <a:r>
              <a:rPr lang="zh-CN" altLang="zh-CN" sz="1400" b="1" dirty="0"/>
              <a:t>（</a:t>
            </a:r>
            <a:r>
              <a:rPr lang="en-US" altLang="zh-CN" sz="1400" b="1" dirty="0"/>
              <a:t>3</a:t>
            </a:r>
            <a:r>
              <a:rPr lang="zh-CN" altLang="zh-CN" sz="1400" b="1" dirty="0"/>
              <a:t>）强化实践教学</a:t>
            </a:r>
            <a:r>
              <a:rPr lang="zh-CN" altLang="en-US" sz="1400" b="1" dirty="0"/>
              <a:t>。</a:t>
            </a:r>
            <a:r>
              <a:rPr lang="zh-CN" altLang="zh-CN" sz="1400" dirty="0"/>
              <a:t>构建</a:t>
            </a:r>
            <a:r>
              <a:rPr lang="en-US" altLang="zh-CN" sz="1400" dirty="0"/>
              <a:t>“</a:t>
            </a:r>
            <a:r>
              <a:rPr lang="zh-CN" altLang="zh-CN" sz="1400" b="1" dirty="0">
                <a:solidFill>
                  <a:schemeClr val="accent2"/>
                </a:solidFill>
              </a:rPr>
              <a:t>校企合作</a:t>
            </a:r>
            <a:r>
              <a:rPr lang="en-US" altLang="zh-CN" sz="1400" b="1" dirty="0">
                <a:solidFill>
                  <a:schemeClr val="accent2"/>
                </a:solidFill>
              </a:rPr>
              <a:t>——</a:t>
            </a:r>
            <a:r>
              <a:rPr lang="zh-CN" altLang="en-US" sz="1400" b="1" dirty="0">
                <a:solidFill>
                  <a:schemeClr val="accent2"/>
                </a:solidFill>
              </a:rPr>
              <a:t>学科</a:t>
            </a:r>
            <a:r>
              <a:rPr lang="zh-CN" altLang="zh-CN" sz="1400" b="1" dirty="0">
                <a:solidFill>
                  <a:schemeClr val="accent2"/>
                </a:solidFill>
              </a:rPr>
              <a:t>竞赛</a:t>
            </a:r>
            <a:r>
              <a:rPr lang="en-US" altLang="zh-CN" sz="1400" b="1" dirty="0">
                <a:solidFill>
                  <a:schemeClr val="accent2"/>
                </a:solidFill>
              </a:rPr>
              <a:t>——</a:t>
            </a:r>
            <a:r>
              <a:rPr lang="zh-CN" altLang="zh-CN" sz="1400" b="1" dirty="0">
                <a:solidFill>
                  <a:schemeClr val="accent2"/>
                </a:solidFill>
              </a:rPr>
              <a:t>课程设计</a:t>
            </a:r>
            <a:r>
              <a:rPr lang="en-US" altLang="zh-CN" sz="1400" b="1" dirty="0">
                <a:solidFill>
                  <a:schemeClr val="accent2"/>
                </a:solidFill>
              </a:rPr>
              <a:t>——</a:t>
            </a:r>
            <a:r>
              <a:rPr lang="zh-CN" altLang="zh-CN" sz="1400" b="1" dirty="0">
                <a:solidFill>
                  <a:schemeClr val="accent2"/>
                </a:solidFill>
              </a:rPr>
              <a:t>企业实习</a:t>
            </a:r>
            <a:r>
              <a:rPr lang="en-US" altLang="zh-CN" sz="1400" dirty="0"/>
              <a:t>”</a:t>
            </a:r>
            <a:r>
              <a:rPr lang="zh-CN" altLang="zh-CN" sz="1400" dirty="0"/>
              <a:t>四层次的实践教学体系，形成</a:t>
            </a:r>
            <a:r>
              <a:rPr lang="en-US" altLang="zh-CN" sz="1400" dirty="0"/>
              <a:t>“</a:t>
            </a:r>
            <a:r>
              <a:rPr lang="zh-CN" altLang="zh-CN" sz="1400" dirty="0"/>
              <a:t>基础</a:t>
            </a:r>
            <a:r>
              <a:rPr lang="en-US" altLang="zh-CN" sz="1400" dirty="0"/>
              <a:t>——</a:t>
            </a:r>
            <a:r>
              <a:rPr lang="zh-CN" altLang="zh-CN" sz="1400" dirty="0"/>
              <a:t>综合</a:t>
            </a:r>
            <a:r>
              <a:rPr lang="en-US" altLang="zh-CN" sz="1400" dirty="0"/>
              <a:t>——</a:t>
            </a:r>
            <a:r>
              <a:rPr lang="zh-CN" altLang="zh-CN" sz="1400" dirty="0"/>
              <a:t>研究与创新</a:t>
            </a:r>
            <a:r>
              <a:rPr lang="en-US" altLang="zh-CN" sz="1400" dirty="0"/>
              <a:t>”</a:t>
            </a:r>
            <a:r>
              <a:rPr lang="zh-CN" altLang="zh-CN" sz="1400" dirty="0"/>
              <a:t>三阶段的实践教学过程。</a:t>
            </a:r>
            <a:endParaRPr lang="en-US" altLang="zh-CN" sz="1400" dirty="0"/>
          </a:p>
          <a:p>
            <a:pPr algn="just">
              <a:lnSpc>
                <a:spcPct val="150000"/>
              </a:lnSpc>
            </a:pPr>
            <a:r>
              <a:rPr lang="zh-CN" altLang="zh-CN" sz="1400" b="1" dirty="0"/>
              <a:t>（</a:t>
            </a:r>
            <a:r>
              <a:rPr lang="en-US" altLang="zh-CN" sz="1400" b="1" dirty="0"/>
              <a:t>4</a:t>
            </a:r>
            <a:r>
              <a:rPr lang="zh-CN" altLang="zh-CN" sz="1400" b="1" dirty="0"/>
              <a:t>）</a:t>
            </a:r>
            <a:r>
              <a:rPr lang="zh-CN" altLang="en-US" sz="1400" b="1" dirty="0"/>
              <a:t>推进教学团队和师资队伍建设。</a:t>
            </a:r>
            <a:r>
              <a:rPr lang="zh-CN" altLang="zh-CN" sz="1400" dirty="0"/>
              <a:t>充分利用校内外以及国内外的智力资源，打造</a:t>
            </a:r>
            <a:r>
              <a:rPr lang="zh-CN" altLang="zh-CN" sz="1400" b="1" dirty="0">
                <a:solidFill>
                  <a:schemeClr val="accent2"/>
                </a:solidFill>
              </a:rPr>
              <a:t>开放型团队建设</a:t>
            </a:r>
            <a:r>
              <a:rPr lang="zh-CN" altLang="en-US" sz="1400" dirty="0"/>
              <a:t>；</a:t>
            </a:r>
            <a:r>
              <a:rPr lang="zh-CN" altLang="zh-CN" sz="1400" dirty="0"/>
              <a:t>建立以</a:t>
            </a:r>
            <a:r>
              <a:rPr lang="zh-CN" altLang="en-US" sz="1400" b="1" dirty="0">
                <a:solidFill>
                  <a:schemeClr val="accent2"/>
                </a:solidFill>
              </a:rPr>
              <a:t>教师</a:t>
            </a:r>
            <a:r>
              <a:rPr lang="zh-CN" altLang="zh-CN" sz="1400" b="1" dirty="0">
                <a:solidFill>
                  <a:schemeClr val="accent2"/>
                </a:solidFill>
              </a:rPr>
              <a:t>职业能力提高</a:t>
            </a:r>
            <a:r>
              <a:rPr lang="zh-CN" altLang="zh-CN" sz="1400" dirty="0"/>
              <a:t>的长效培养机制</a:t>
            </a:r>
            <a:r>
              <a:rPr lang="zh-CN" altLang="en-US" sz="1400" dirty="0"/>
              <a:t>，加强师资队伍建设</a:t>
            </a:r>
            <a:r>
              <a:rPr lang="zh-CN" altLang="zh-CN" sz="1400" dirty="0"/>
              <a:t>。</a:t>
            </a:r>
            <a:endParaRPr lang="zh-CN" alt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183033"/>
      </p:ext>
    </p:extLst>
  </p:cSld>
  <p:clrMapOvr>
    <a:masterClrMapping/>
  </p:clrMapOvr>
  <p:transition spd="slow" advTm="926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6" grpId="0"/>
      <p:bldP spid="8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18336" y="2168447"/>
            <a:ext cx="5050408" cy="62325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师资队伍与教学资源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12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154">
        <p14:prism/>
      </p:transition>
    </mc:Choice>
    <mc:Fallback xmlns="">
      <p:transition spd="slow" advTm="10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4510066" y="1960100"/>
            <a:ext cx="1020151" cy="300082"/>
          </a:xfrm>
          <a:prstGeom prst="rect">
            <a:avLst/>
          </a:prstGeom>
          <a:noFill/>
        </p:spPr>
        <p:txBody>
          <a:bodyPr wrap="none" lIns="68580" tIns="34290" rIns="68580" bIns="34290" rtlCol="0" anchor="ctr">
            <a:spAutoFit/>
          </a:bodyPr>
          <a:lstStyle/>
          <a:p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博士</a:t>
            </a:r>
            <a:r>
              <a:rPr lang="en-US" altLang="zh-CN" sz="1500" dirty="0">
                <a:solidFill>
                  <a:schemeClr val="bg1">
                    <a:lumMod val="95000"/>
                  </a:schemeClr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22.7%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UKIJ Qolyazma" pitchFamily="18" charset="0"/>
              <a:ea typeface="微软雅黑" pitchFamily="34" charset="-122"/>
              <a:cs typeface="UKIJ Qolyazma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35229" y="2002883"/>
            <a:ext cx="427040" cy="300082"/>
          </a:xfrm>
          <a:prstGeom prst="rect">
            <a:avLst/>
          </a:prstGeom>
          <a:noFill/>
        </p:spPr>
        <p:txBody>
          <a:bodyPr wrap="none" lIns="68580" tIns="34290" rIns="68580" bIns="34290" rtlCol="0" anchor="ctr">
            <a:spAutoFit/>
          </a:bodyPr>
          <a:lstStyle/>
          <a:p>
            <a:r>
              <a:rPr lang="en-US" altLang="zh-CN" sz="1500">
                <a:solidFill>
                  <a:schemeClr val="bg1">
                    <a:lumMod val="95000"/>
                  </a:schemeClr>
                </a:solidFill>
                <a:latin typeface="UKIJ Qolyazma" pitchFamily="18" charset="0"/>
                <a:ea typeface="UKIJ Qolyazma" pitchFamily="18" charset="0"/>
                <a:cs typeface="UKIJ Qolyazma" pitchFamily="18" charset="0"/>
              </a:rPr>
              <a:t>505</a:t>
            </a:r>
            <a:endParaRPr lang="zh-CN" altLang="en-US" sz="1500">
              <a:solidFill>
                <a:schemeClr val="bg1">
                  <a:lumMod val="95000"/>
                </a:schemeClr>
              </a:solidFill>
              <a:latin typeface="UKIJ Qolyazma" pitchFamily="18" charset="0"/>
              <a:ea typeface="微软雅黑" pitchFamily="34" charset="-122"/>
              <a:cs typeface="UKIJ Qolyazma" pitchFamily="18" charset="0"/>
            </a:endParaRPr>
          </a:p>
        </p:txBody>
      </p:sp>
      <p:graphicFrame>
        <p:nvGraphicFramePr>
          <p:cNvPr id="31" name="图表 30"/>
          <p:cNvGraphicFramePr/>
          <p:nvPr>
            <p:extLst>
              <p:ext uri="{D42A27DB-BD31-4B8C-83A1-F6EECF244321}">
                <p14:modId xmlns:p14="http://schemas.microsoft.com/office/powerpoint/2010/main" val="3997099907"/>
              </p:ext>
            </p:extLst>
          </p:nvPr>
        </p:nvGraphicFramePr>
        <p:xfrm>
          <a:off x="2321966" y="3288854"/>
          <a:ext cx="4104455" cy="185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3364404" y="833332"/>
            <a:ext cx="331147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整体结构合理，发展趋势良好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现有专任教师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人，其中教授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人、副教授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人；具有博士学位教师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人，在读博士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人；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45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岁以下教师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占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62%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400" dirty="0">
              <a:solidFill>
                <a:srgbClr val="0A0A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99591" y="279122"/>
            <a:ext cx="3149157" cy="389793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师资队伍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</a:rPr>
              <a:t>基本概况</a:t>
            </a:r>
            <a:endParaRPr lang="en-GB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6588224" y="4830096"/>
            <a:ext cx="2520280" cy="21986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华文楷体" pitchFamily="2" charset="-122"/>
                <a:ea typeface="华文楷体" pitchFamily="2" charset="-122"/>
                <a:cs typeface="Microsoft YaHei" charset="-122"/>
              </a:rPr>
              <a:t>国际经济与贸易本科专业介绍</a:t>
            </a:r>
            <a:endParaRPr lang="en-US" altLang="zh-CN" sz="1200" dirty="0">
              <a:latin typeface="华文楷体" pitchFamily="2" charset="-122"/>
              <a:ea typeface="华文楷体" pitchFamily="2" charset="-122"/>
              <a:cs typeface="Microsoft YaHei" charset="-122"/>
            </a:endParaRPr>
          </a:p>
        </p:txBody>
      </p:sp>
      <p:pic>
        <p:nvPicPr>
          <p:cNvPr id="11" name="Picture 4" descr="C:\Users\Administrator\AppData\Roaming\Tencent\Users\727038245\QQ\WinTemp\RichOle\T5K)5_CLKPRZB(F4_L3X[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3782"/>
            <a:ext cx="438809" cy="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xmlns="" id="{D25C2949-868D-46E1-8EAA-23F5DB534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112826"/>
              </p:ext>
            </p:extLst>
          </p:nvPr>
        </p:nvGraphicFramePr>
        <p:xfrm>
          <a:off x="0" y="673985"/>
          <a:ext cx="3440620" cy="2226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xmlns="" id="{08D9C0ED-7B8A-4A17-ACBF-1518E7E0B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261528"/>
              </p:ext>
            </p:extLst>
          </p:nvPr>
        </p:nvGraphicFramePr>
        <p:xfrm>
          <a:off x="5940152" y="843558"/>
          <a:ext cx="305983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xmlns="" id="{6000A310-F2E2-4361-8D65-AEEB4588E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522465"/>
              </p:ext>
            </p:extLst>
          </p:nvPr>
        </p:nvGraphicFramePr>
        <p:xfrm>
          <a:off x="1438967" y="2590159"/>
          <a:ext cx="4091250" cy="228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文本框 31"/>
          <p:cNvSpPr txBox="1"/>
          <p:nvPr/>
        </p:nvSpPr>
        <p:spPr>
          <a:xfrm>
            <a:off x="5364088" y="3363838"/>
            <a:ext cx="3311471" cy="900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其中，省级教学名师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人，省级教坛新秀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人，校级教坛新秀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人，校学术骨干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人、校教学骨干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人。</a:t>
            </a:r>
            <a:endParaRPr lang="zh-CN" altLang="en-US" sz="1200" dirty="0">
              <a:solidFill>
                <a:srgbClr val="0A0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6"/>
    </mc:Choice>
    <mc:Fallback xmlns="">
      <p:transition spd="slow" advTm="20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2" grpId="0" animBg="1"/>
      <p:bldP spid="33" grpId="0"/>
      <p:bldGraphic spid="12" grpId="0">
        <p:bldAsOne/>
      </p:bldGraphic>
      <p:bldGraphic spid="16" grpId="0">
        <p:bldAsOne/>
      </p:bldGraphic>
      <p:bldGraphic spid="17" grpId="0">
        <p:bldAsOne/>
      </p:bldGraphic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rite Your Title He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9|6.9|1.2|7|1.9|8.8|1.2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2.4|2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6|15|8.9"/>
</p:tagLst>
</file>

<file path=ppt/theme/theme1.xml><?xml version="1.0" encoding="utf-8"?>
<a:theme xmlns:a="http://schemas.openxmlformats.org/drawingml/2006/main" name="Office 主题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7892</TotalTime>
  <Words>1477</Words>
  <Application>Microsoft Office PowerPoint</Application>
  <PresentationFormat>全屏显示(16:9)</PresentationFormat>
  <Paragraphs>133</Paragraphs>
  <Slides>17</Slides>
  <Notes>12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Your Title Here</dc:title>
  <dc:creator>李培俊</dc:creator>
  <cp:lastModifiedBy>章秀琴</cp:lastModifiedBy>
  <cp:revision>667</cp:revision>
  <cp:lastPrinted>2018-11-13T03:42:34Z</cp:lastPrinted>
  <dcterms:created xsi:type="dcterms:W3CDTF">2015-12-11T17:46:17Z</dcterms:created>
  <dcterms:modified xsi:type="dcterms:W3CDTF">2022-06-15T09:06:50Z</dcterms:modified>
</cp:coreProperties>
</file>