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312" r:id="rId3"/>
    <p:sldId id="267" r:id="rId4"/>
    <p:sldId id="273" r:id="rId5"/>
    <p:sldId id="308" r:id="rId6"/>
    <p:sldId id="306" r:id="rId7"/>
    <p:sldId id="315" r:id="rId8"/>
    <p:sldId id="279" r:id="rId9"/>
    <p:sldId id="317" r:id="rId10"/>
    <p:sldId id="286" r:id="rId11"/>
    <p:sldId id="291" r:id="rId12"/>
    <p:sldId id="289" r:id="rId13"/>
    <p:sldId id="318" r:id="rId14"/>
    <p:sldId id="316" r:id="rId15"/>
    <p:sldId id="31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7" pos="1323" userDrawn="1">
          <p15:clr>
            <a:srgbClr val="A4A3A4"/>
          </p15:clr>
        </p15:guide>
        <p15:guide id="9" orient="horz" pos="436" userDrawn="1">
          <p15:clr>
            <a:srgbClr val="A4A3A4"/>
          </p15:clr>
        </p15:guide>
        <p15:guide id="10" orient="horz" pos="2818" userDrawn="1">
          <p15:clr>
            <a:srgbClr val="A4A3A4"/>
          </p15:clr>
        </p15:guide>
        <p15:guide id="11" orient="horz" pos="2183" userDrawn="1">
          <p15:clr>
            <a:srgbClr val="A4A3A4"/>
          </p15:clr>
        </p15:guide>
        <p15:guide id="12" orient="horz" pos="3884" userDrawn="1">
          <p15:clr>
            <a:srgbClr val="A4A3A4"/>
          </p15:clr>
        </p15:guide>
        <p15:guide id="14" pos="6403" userDrawn="1">
          <p15:clr>
            <a:srgbClr val="A4A3A4"/>
          </p15:clr>
        </p15:guide>
        <p15:guide id="15" pos="28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65372"/>
    <a:srgbClr val="F5DFC1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9" autoAdjust="0"/>
    <p:restoredTop sz="91906" autoAdjust="0"/>
  </p:normalViewPr>
  <p:slideViewPr>
    <p:cSldViewPr snapToGrid="0" showGuides="1">
      <p:cViewPr varScale="1">
        <p:scale>
          <a:sx n="84" d="100"/>
          <a:sy n="84" d="100"/>
        </p:scale>
        <p:origin x="249" y="30"/>
      </p:cViewPr>
      <p:guideLst>
        <p:guide orient="horz" pos="1502"/>
        <p:guide pos="3863"/>
        <p:guide pos="438"/>
        <p:guide pos="7242"/>
        <p:guide pos="1323"/>
        <p:guide orient="horz" pos="436"/>
        <p:guide orient="horz" pos="2818"/>
        <p:guide orient="horz" pos="2183"/>
        <p:guide orient="horz" pos="3884"/>
        <p:guide pos="6403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A753B-2874-4FFC-84E0-4174D26EC664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00FA9-2D04-4F22-B39D-7ACD5AA67C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33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00FA9-2D04-4F22-B39D-7ACD5AA67CD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48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00FA9-2D04-4F22-B39D-7ACD5AA67CD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390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00FA9-2D04-4F22-B39D-7ACD5AA67CD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8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1A70-E21A-4B5F-AB8A-B8814C501691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3B4-C22F-49CB-AE8C-5A9FF229A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47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1A70-E21A-4B5F-AB8A-B8814C501691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3B4-C22F-49CB-AE8C-5A9FF229A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07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1A70-E21A-4B5F-AB8A-B8814C501691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3B4-C22F-49CB-AE8C-5A9FF229A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43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1A70-E21A-4B5F-AB8A-B8814C501691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3B4-C22F-49CB-AE8C-5A9FF229A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35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1A70-E21A-4B5F-AB8A-B8814C501691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3B4-C22F-49CB-AE8C-5A9FF229A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59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1A70-E21A-4B5F-AB8A-B8814C501691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3B4-C22F-49CB-AE8C-5A9FF229A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30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1A70-E21A-4B5F-AB8A-B8814C501691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3B4-C22F-49CB-AE8C-5A9FF229A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21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1A70-E21A-4B5F-AB8A-B8814C501691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3B4-C22F-49CB-AE8C-5A9FF229A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1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1A70-E21A-4B5F-AB8A-B8814C501691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3B4-C22F-49CB-AE8C-5A9FF229A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89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1A70-E21A-4B5F-AB8A-B8814C501691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3B4-C22F-49CB-AE8C-5A9FF229A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97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1A70-E21A-4B5F-AB8A-B8814C501691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13B4-C22F-49CB-AE8C-5A9FF229A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45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21A70-E21A-4B5F-AB8A-B8814C501691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813B4-C22F-49CB-AE8C-5A9FF229A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08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133601" y="-4735288"/>
            <a:ext cx="5689601" cy="10885717"/>
            <a:chOff x="-2133601" y="-4735288"/>
            <a:chExt cx="5689601" cy="10885717"/>
          </a:xfrm>
        </p:grpSpPr>
        <p:sp>
          <p:nvSpPr>
            <p:cNvPr id="5" name="矩形 4"/>
            <p:cNvSpPr/>
            <p:nvPr/>
          </p:nvSpPr>
          <p:spPr>
            <a:xfrm>
              <a:off x="711200" y="707572"/>
              <a:ext cx="2844800" cy="5442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393700" dir="2700000" algn="tl" rotWithShape="0">
                <a:schemeClr val="tx1">
                  <a:lumMod val="75000"/>
                  <a:lumOff val="2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-2133601" y="707572"/>
              <a:ext cx="2844800" cy="544285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711200" y="-4735288"/>
              <a:ext cx="2844800" cy="544285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-2133601" y="-4735288"/>
              <a:ext cx="2844800" cy="544285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870857" y="1704913"/>
            <a:ext cx="2525486" cy="0"/>
          </a:xfrm>
          <a:prstGeom prst="line">
            <a:avLst/>
          </a:prstGeom>
          <a:ln w="19050" cap="rnd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53000"/>
                  </a:schemeClr>
                </a:gs>
                <a:gs pos="100000">
                  <a:schemeClr val="accent1">
                    <a:lumMod val="20000"/>
                    <a:lumOff val="80000"/>
                    <a:alpha val="53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81100" y="2090172"/>
            <a:ext cx="1905000" cy="267765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</a:t>
            </a:r>
          </a:p>
          <a:p>
            <a:pPr algn="ctr"/>
            <a:r>
              <a:rPr lang="en-US" altLang="zh-CN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</a:t>
            </a:r>
          </a:p>
          <a:p>
            <a:pPr algn="ctr"/>
            <a:r>
              <a:rPr lang="en-US" altLang="zh-CN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</a:t>
            </a:r>
          </a:p>
          <a:p>
            <a:pPr algn="ctr"/>
            <a:r>
              <a:rPr lang="en-US" altLang="zh-CN" sz="6000" dirty="0">
                <a:solidFill>
                  <a:schemeClr val="accent1"/>
                </a:solidFill>
              </a:rPr>
              <a:t>7</a:t>
            </a:r>
            <a:endParaRPr lang="zh-CN" altLang="en-US" sz="6000" dirty="0">
              <a:solidFill>
                <a:schemeClr val="accent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831305" y="5226068"/>
            <a:ext cx="604591" cy="106096"/>
            <a:chOff x="1552282" y="4983697"/>
            <a:chExt cx="604591" cy="106096"/>
          </a:xfrm>
        </p:grpSpPr>
        <p:sp>
          <p:nvSpPr>
            <p:cNvPr id="22" name="椭圆 21"/>
            <p:cNvSpPr/>
            <p:nvPr/>
          </p:nvSpPr>
          <p:spPr>
            <a:xfrm>
              <a:off x="1552282" y="4983697"/>
              <a:ext cx="106096" cy="1060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801529" y="4983697"/>
              <a:ext cx="106096" cy="10609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2050777" y="4983697"/>
              <a:ext cx="106096" cy="1060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02743" y="707569"/>
            <a:ext cx="15387864" cy="9847946"/>
            <a:chOff x="3802743" y="707569"/>
            <a:chExt cx="15387864" cy="9847946"/>
          </a:xfrm>
        </p:grpSpPr>
        <p:grpSp>
          <p:nvGrpSpPr>
            <p:cNvPr id="4" name="组合 3"/>
            <p:cNvGrpSpPr/>
            <p:nvPr/>
          </p:nvGrpSpPr>
          <p:grpSpPr>
            <a:xfrm>
              <a:off x="3802743" y="707569"/>
              <a:ext cx="15387864" cy="9847946"/>
              <a:chOff x="3802743" y="707569"/>
              <a:chExt cx="15387864" cy="9847946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802743" y="707569"/>
                <a:ext cx="7693932" cy="49239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60400" dist="393700" dir="2700000" algn="tl" rotWithShape="0">
                  <a:schemeClr val="tx1">
                    <a:lumMod val="75000"/>
                    <a:lumOff val="25000"/>
                    <a:alpha val="11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1496675" y="707569"/>
                <a:ext cx="7693932" cy="492397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60400" dist="393700" dir="2700000" algn="tl" rotWithShape="0">
                  <a:schemeClr val="tx1">
                    <a:lumMod val="75000"/>
                    <a:lumOff val="25000"/>
                    <a:alpha val="11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3802743" y="5631542"/>
                <a:ext cx="7693932" cy="492397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60400" dist="393700" dir="2700000" algn="tl" rotWithShape="0">
                  <a:schemeClr val="tx1">
                    <a:lumMod val="75000"/>
                    <a:lumOff val="25000"/>
                    <a:alpha val="11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1496675" y="5631542"/>
                <a:ext cx="7693932" cy="492397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60400" dist="393700" dir="2700000" algn="tl" rotWithShape="0">
                  <a:schemeClr val="tx1">
                    <a:lumMod val="75000"/>
                    <a:lumOff val="25000"/>
                    <a:alpha val="11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10370077" y="707569"/>
              <a:ext cx="1126599" cy="4923974"/>
              <a:chOff x="10370077" y="707569"/>
              <a:chExt cx="1126599" cy="4923974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 rotWithShape="1">
              <a:blip r:embed="rId2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372726" y="707569"/>
                <a:ext cx="1123950" cy="49239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</p:pic>
          <p:sp>
            <p:nvSpPr>
              <p:cNvPr id="32" name="矩形 31"/>
              <p:cNvSpPr/>
              <p:nvPr/>
            </p:nvSpPr>
            <p:spPr>
              <a:xfrm>
                <a:off x="10370077" y="707572"/>
                <a:ext cx="1126599" cy="4923971"/>
              </a:xfrm>
              <a:prstGeom prst="rect">
                <a:avLst/>
              </a:prstGeom>
              <a:gradFill flip="none" rotWithShape="1">
                <a:gsLst>
                  <a:gs pos="37000">
                    <a:schemeClr val="bg1">
                      <a:alpha val="1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4237425" y="2601793"/>
            <a:ext cx="2236510" cy="811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公司介绍</a:t>
            </a:r>
          </a:p>
        </p:txBody>
      </p:sp>
      <p:sp>
        <p:nvSpPr>
          <p:cNvPr id="19" name="矩形 18"/>
          <p:cNvSpPr/>
          <p:nvPr/>
        </p:nvSpPr>
        <p:spPr>
          <a:xfrm>
            <a:off x="4275858" y="3412977"/>
            <a:ext cx="4483828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COMPANY INTRODUCTION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152029" y="5195589"/>
            <a:ext cx="2658231" cy="943410"/>
            <a:chOff x="4356101" y="2416316"/>
            <a:chExt cx="7140574" cy="1836804"/>
          </a:xfrm>
          <a:effectLst>
            <a:outerShdw blurRad="419100" dist="279400" dir="2700000" sx="98000" sy="98000" algn="tl" rotWithShape="0">
              <a:schemeClr val="bg1">
                <a:lumMod val="50000"/>
                <a:alpha val="33000"/>
              </a:schemeClr>
            </a:outerShdw>
          </a:effectLst>
        </p:grpSpPr>
        <p:sp>
          <p:nvSpPr>
            <p:cNvPr id="14" name="矩形 13"/>
            <p:cNvSpPr/>
            <p:nvPr/>
          </p:nvSpPr>
          <p:spPr>
            <a:xfrm>
              <a:off x="4356101" y="2416316"/>
              <a:ext cx="7140574" cy="164181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356101" y="4058132"/>
              <a:ext cx="7140574" cy="1949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4152028" y="5438210"/>
            <a:ext cx="265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ln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rPr>
              <a:t>WWW.LIANSHANG.COM</a:t>
            </a:r>
            <a:endParaRPr lang="zh-CN" altLang="en-US" sz="1600" dirty="0">
              <a:ln>
                <a:solidFill>
                  <a:schemeClr val="bg1"/>
                </a:solidFill>
                <a:miter lim="800000"/>
              </a:ln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40" y="831842"/>
            <a:ext cx="1276824" cy="829662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5166391" y="725127"/>
            <a:ext cx="51318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0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全球最现代化的柔性品质供应链服务平台</a:t>
            </a:r>
          </a:p>
        </p:txBody>
      </p:sp>
    </p:spTree>
    <p:extLst>
      <p:ext uri="{BB962C8B-B14F-4D97-AF65-F5344CB8AC3E}">
        <p14:creationId xmlns:p14="http://schemas.microsoft.com/office/powerpoint/2010/main" val="610513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70327" y="4778418"/>
            <a:ext cx="2565400" cy="680428"/>
          </a:xfrm>
          <a:prstGeom prst="rect">
            <a:avLst/>
          </a:prstGeom>
          <a:solidFill>
            <a:schemeClr val="bg2">
              <a:alpha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13299" y="5051468"/>
            <a:ext cx="2565400" cy="680428"/>
          </a:xfrm>
          <a:prstGeom prst="rect">
            <a:avLst/>
          </a:prstGeom>
          <a:solidFill>
            <a:schemeClr val="bg2">
              <a:alpha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56271" y="5324518"/>
            <a:ext cx="2565400" cy="680428"/>
          </a:xfrm>
          <a:prstGeom prst="rect">
            <a:avLst/>
          </a:prstGeom>
          <a:solidFill>
            <a:schemeClr val="bg2">
              <a:alpha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886515" y="1730326"/>
            <a:ext cx="3104914" cy="4084057"/>
            <a:chOff x="886515" y="2243512"/>
            <a:chExt cx="3104914" cy="3570871"/>
          </a:xfrm>
        </p:grpSpPr>
        <p:sp>
          <p:nvSpPr>
            <p:cNvPr id="8" name="矩形 7"/>
            <p:cNvSpPr/>
            <p:nvPr/>
          </p:nvSpPr>
          <p:spPr>
            <a:xfrm>
              <a:off x="886515" y="2243512"/>
              <a:ext cx="3104914" cy="3570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96900" dist="342900" dir="2700000" algn="tl" rotWithShape="0">
                <a:schemeClr val="tx1">
                  <a:lumMod val="75000"/>
                  <a:lumOff val="2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998497" y="2243512"/>
              <a:ext cx="880950" cy="2957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43543" y="1730326"/>
            <a:ext cx="3104914" cy="4084057"/>
            <a:chOff x="4543543" y="1970462"/>
            <a:chExt cx="3104914" cy="3570871"/>
          </a:xfrm>
        </p:grpSpPr>
        <p:sp>
          <p:nvSpPr>
            <p:cNvPr id="9" name="矩形 8"/>
            <p:cNvSpPr/>
            <p:nvPr/>
          </p:nvSpPr>
          <p:spPr>
            <a:xfrm>
              <a:off x="4543543" y="1970462"/>
              <a:ext cx="3104914" cy="357087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596900" dist="342900" dir="2700000" algn="tl" rotWithShape="0">
                <a:schemeClr val="tx1">
                  <a:lumMod val="75000"/>
                  <a:lumOff val="2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655525" y="1970462"/>
              <a:ext cx="880950" cy="295728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00572" y="1730326"/>
            <a:ext cx="3104914" cy="4084057"/>
            <a:chOff x="8200572" y="1697412"/>
            <a:chExt cx="3104914" cy="3570871"/>
          </a:xfrm>
        </p:grpSpPr>
        <p:sp>
          <p:nvSpPr>
            <p:cNvPr id="10" name="矩形 9"/>
            <p:cNvSpPr/>
            <p:nvPr/>
          </p:nvSpPr>
          <p:spPr>
            <a:xfrm>
              <a:off x="8200572" y="1697412"/>
              <a:ext cx="3104914" cy="3570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96900" dist="342900" dir="2700000" algn="tl" rotWithShape="0">
                <a:schemeClr val="tx1">
                  <a:lumMod val="75000"/>
                  <a:lumOff val="2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9312554" y="1697412"/>
              <a:ext cx="880950" cy="2957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490963" y="358363"/>
            <a:ext cx="3236487" cy="667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平台三大优势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608929" y="1126888"/>
            <a:ext cx="52251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8318414" y="3618889"/>
            <a:ext cx="2869223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以“安全、信任”作为产品和服务的核心，致力于为企业提供“安全、快捷、简单”的账期支付解决方案。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di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标准的检验检测体系可提高纺服供应链的合规性和安全性，严格把控每一米从链尚平台售出的面辅料。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5183" y="3654017"/>
            <a:ext cx="2727575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智能化精准匹配在线百万商品信息，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48</a:t>
            </a:r>
            <a:r>
              <a:rPr lang="zh-CN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小时内为客户快速找版，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提高</a:t>
            </a:r>
            <a:r>
              <a:rPr lang="zh-CN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采购效率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r>
              <a:rPr lang="zh-CN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倍以上。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以自营验布坊和权威理化试验室、与全球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大质检机构合作，构建全面深入、高效到位的品控服务体系。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522522" y="2309529"/>
            <a:ext cx="1844273" cy="722109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266700" dist="139700" dir="2700000" algn="tl" rotWithShape="0">
              <a:schemeClr val="bg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83071" y="2316640"/>
            <a:ext cx="172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/>
                </a:solidFill>
              </a:rPr>
              <a:t>快速找版</a:t>
            </a:r>
            <a:endParaRPr lang="en-US" altLang="zh-CN" sz="2000" b="1" dirty="0">
              <a:solidFill>
                <a:schemeClr val="accent2"/>
              </a:solidFill>
            </a:endParaRPr>
          </a:p>
          <a:p>
            <a:pPr algn="ctr"/>
            <a:r>
              <a:rPr lang="zh-CN" altLang="en-US" sz="2000" b="1" dirty="0">
                <a:solidFill>
                  <a:schemeClr val="accent2"/>
                </a:solidFill>
              </a:rPr>
              <a:t>品质保障</a:t>
            </a:r>
          </a:p>
        </p:txBody>
      </p:sp>
      <p:sp>
        <p:nvSpPr>
          <p:cNvPr id="14" name="矩形 13"/>
          <p:cNvSpPr/>
          <p:nvPr/>
        </p:nvSpPr>
        <p:spPr>
          <a:xfrm>
            <a:off x="4754074" y="3620827"/>
            <a:ext cx="2701854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拥有海量面辅料大品牌优质供应商，提供源头好货，平台一站式采购，订单专人跟踪、专业物流及时发货</a:t>
            </a:r>
            <a:r>
              <a:rPr lang="zh-CN" altLang="zh-CN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。</a:t>
            </a:r>
            <a:r>
              <a:rPr lang="zh-CN" altLang="en-US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售后持续跟踪，多环节品质把控，供应链、物流、担保交易一站式服务。</a:t>
            </a:r>
            <a:endParaRPr lang="zh-CN" altLang="zh-CN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173862" y="2370156"/>
            <a:ext cx="1844273" cy="7090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57200" dist="215900" dir="2700000" algn="tl" rotWithShape="0">
              <a:schemeClr val="tx1"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331494" y="2365902"/>
            <a:ext cx="152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</a:rPr>
              <a:t>优质供给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pPr algn="ctr"/>
            <a:r>
              <a:rPr lang="zh-CN" altLang="en-US" sz="2000" b="1" dirty="0">
                <a:solidFill>
                  <a:schemeClr val="accent1"/>
                </a:solidFill>
              </a:rPr>
              <a:t>安全交付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8830890" y="2307189"/>
            <a:ext cx="1844273" cy="722109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266700" dist="139700" dir="2700000" algn="tl" rotWithShape="0">
              <a:schemeClr val="bg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8891438" y="2299784"/>
            <a:ext cx="172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/>
                </a:solidFill>
              </a:rPr>
              <a:t>金融检测</a:t>
            </a:r>
            <a:endParaRPr lang="en-US" altLang="zh-CN" sz="2000" b="1" dirty="0">
              <a:solidFill>
                <a:schemeClr val="accent2"/>
              </a:solidFill>
            </a:endParaRPr>
          </a:p>
          <a:p>
            <a:pPr algn="ctr"/>
            <a:r>
              <a:rPr lang="zh-CN" altLang="en-US" sz="2000" b="1" dirty="0">
                <a:solidFill>
                  <a:schemeClr val="accent2"/>
                </a:solidFill>
              </a:rPr>
              <a:t>服务升级</a:t>
            </a:r>
          </a:p>
        </p:txBody>
      </p:sp>
    </p:spTree>
    <p:extLst>
      <p:ext uri="{BB962C8B-B14F-4D97-AF65-F5344CB8AC3E}">
        <p14:creationId xmlns:p14="http://schemas.microsoft.com/office/powerpoint/2010/main" val="347697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08026" y="798284"/>
            <a:ext cx="2450193" cy="3512459"/>
            <a:chOff x="708026" y="798284"/>
            <a:chExt cx="2450193" cy="3512459"/>
          </a:xfrm>
        </p:grpSpPr>
        <p:sp>
          <p:nvSpPr>
            <p:cNvPr id="19" name="矩形 18"/>
            <p:cNvSpPr/>
            <p:nvPr/>
          </p:nvSpPr>
          <p:spPr>
            <a:xfrm>
              <a:off x="708026" y="798284"/>
              <a:ext cx="2450193" cy="3512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96900" dist="342900" dir="2700000" algn="tl" rotWithShape="0">
                <a:schemeClr val="tx1">
                  <a:lumMod val="75000"/>
                  <a:lumOff val="2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708026" y="3788228"/>
              <a:ext cx="2450193" cy="52251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934358" y="1482435"/>
            <a:ext cx="1997528" cy="2646878"/>
          </a:xfrm>
          <a:prstGeom prst="rect">
            <a:avLst/>
          </a:prstGeom>
          <a:ln w="1905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accent1"/>
                </a:solidFill>
                <a:latin typeface="ITC Avant Garde Std XLt" panose="020B0302020202020204" pitchFamily="34" charset="0"/>
              </a:rPr>
              <a:t>3</a:t>
            </a:r>
            <a:endParaRPr lang="zh-CN" altLang="en-US" sz="16600" dirty="0">
              <a:solidFill>
                <a:schemeClr val="accent1"/>
              </a:solidFill>
              <a:latin typeface="ITC Avant Garde Std XLt" panose="020B0302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630826" y="3996437"/>
            <a:ext cx="106096" cy="106096"/>
          </a:xfrm>
          <a:prstGeom prst="ellipse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80073" y="3996437"/>
            <a:ext cx="106096" cy="106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129321" y="3996437"/>
            <a:ext cx="106096" cy="106096"/>
          </a:xfrm>
          <a:prstGeom prst="ellipse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902608" y="1557879"/>
            <a:ext cx="2061029" cy="0"/>
          </a:xfrm>
          <a:prstGeom prst="line">
            <a:avLst/>
          </a:prstGeom>
          <a:ln w="19050" cap="rnd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53000"/>
                  </a:schemeClr>
                </a:gs>
                <a:gs pos="100000">
                  <a:schemeClr val="accent1">
                    <a:lumMod val="20000"/>
                    <a:lumOff val="80000"/>
                    <a:alpha val="53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3410858" y="2612571"/>
            <a:ext cx="8085818" cy="3497943"/>
            <a:chOff x="3410858" y="2612571"/>
            <a:chExt cx="8085818" cy="3497943"/>
          </a:xfrm>
        </p:grpSpPr>
        <p:sp>
          <p:nvSpPr>
            <p:cNvPr id="28" name="矩形 27"/>
            <p:cNvSpPr/>
            <p:nvPr/>
          </p:nvSpPr>
          <p:spPr>
            <a:xfrm>
              <a:off x="3410858" y="2612571"/>
              <a:ext cx="8085818" cy="3497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96900" dist="342900" dir="2700000" algn="tl" rotWithShape="0">
                <a:schemeClr val="tx1">
                  <a:lumMod val="75000"/>
                  <a:lumOff val="2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0370077" y="2612571"/>
              <a:ext cx="1126599" cy="3497943"/>
              <a:chOff x="10370077" y="2133600"/>
              <a:chExt cx="1126599" cy="3497943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3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372726" y="2143579"/>
                <a:ext cx="1123950" cy="34879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</p:pic>
          <p:sp>
            <p:nvSpPr>
              <p:cNvPr id="31" name="矩形 30"/>
              <p:cNvSpPr/>
              <p:nvPr/>
            </p:nvSpPr>
            <p:spPr>
              <a:xfrm>
                <a:off x="10370077" y="2133600"/>
                <a:ext cx="1126599" cy="3497943"/>
              </a:xfrm>
              <a:prstGeom prst="rect">
                <a:avLst/>
              </a:prstGeom>
              <a:gradFill flip="none" rotWithShape="1">
                <a:gsLst>
                  <a:gs pos="37000">
                    <a:schemeClr val="bg1">
                      <a:alpha val="1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文本框 31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4676639" y="3412236"/>
            <a:ext cx="1005403" cy="66736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zh-CN" altLang="en-US" sz="32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买家</a:t>
            </a:r>
            <a:endParaRPr lang="en-US" altLang="zh-CN" sz="32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811749" y="3515722"/>
            <a:ext cx="0" cy="169164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980965" y="885694"/>
            <a:ext cx="206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54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</a:gradFill>
                <a:latin typeface="+mj-lt"/>
              </a:rPr>
              <a:t>企业客户</a:t>
            </a:r>
          </a:p>
        </p:txBody>
      </p:sp>
      <p:sp>
        <p:nvSpPr>
          <p:cNvPr id="36" name="文本框 35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6136311" y="4506691"/>
            <a:ext cx="1005403" cy="66736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zh-CN" altLang="en-US" sz="32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卖家</a:t>
            </a:r>
            <a:endParaRPr lang="en-US" altLang="zh-CN" sz="32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7" name="文本框 36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5934681" y="3442940"/>
            <a:ext cx="1608133" cy="66736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en-US" altLang="zh-CN" sz="32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BUYERS</a:t>
            </a:r>
          </a:p>
        </p:txBody>
      </p:sp>
      <p:sp>
        <p:nvSpPr>
          <p:cNvPr id="38" name="文本框 37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7343552" y="4506691"/>
            <a:ext cx="2105063" cy="66736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en-US" altLang="zh-CN" sz="32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SUPPLIERS</a:t>
            </a:r>
          </a:p>
        </p:txBody>
      </p:sp>
    </p:spTree>
    <p:extLst>
      <p:ext uri="{BB962C8B-B14F-4D97-AF65-F5344CB8AC3E}">
        <p14:creationId xmlns:p14="http://schemas.microsoft.com/office/powerpoint/2010/main" val="9178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7864" y="1016000"/>
            <a:ext cx="11716272" cy="4775200"/>
          </a:xfrm>
          <a:prstGeom prst="rect">
            <a:avLst/>
          </a:prstGeom>
          <a:solidFill>
            <a:schemeClr val="bg2">
              <a:alpha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01" y="2222413"/>
            <a:ext cx="3479023" cy="3479023"/>
          </a:xfrm>
          <a:prstGeom prst="rect">
            <a:avLst/>
          </a:prstGeom>
        </p:spPr>
      </p:pic>
      <p:grpSp>
        <p:nvGrpSpPr>
          <p:cNvPr id="49" name="组合 48" hidden="1"/>
          <p:cNvGrpSpPr/>
          <p:nvPr/>
        </p:nvGrpSpPr>
        <p:grpSpPr>
          <a:xfrm>
            <a:off x="4432300" y="1765300"/>
            <a:ext cx="3327400" cy="3327400"/>
            <a:chOff x="5651499" y="1790700"/>
            <a:chExt cx="3327400" cy="3327400"/>
          </a:xfrm>
        </p:grpSpPr>
        <p:cxnSp>
          <p:nvCxnSpPr>
            <p:cNvPr id="46" name="直接连接符 45"/>
            <p:cNvCxnSpPr/>
            <p:nvPr/>
          </p:nvCxnSpPr>
          <p:spPr>
            <a:xfrm rot="7200000">
              <a:off x="5651499" y="3454400"/>
              <a:ext cx="332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14400000">
              <a:off x="5651500" y="3454400"/>
              <a:ext cx="332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rot="10800000">
              <a:off x="5651499" y="3454401"/>
              <a:ext cx="332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矩形 107"/>
          <p:cNvSpPr/>
          <p:nvPr/>
        </p:nvSpPr>
        <p:spPr>
          <a:xfrm>
            <a:off x="429168" y="0"/>
            <a:ext cx="5471373" cy="48585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342900" dir="2700000" algn="tl" rotWithShape="0">
              <a:schemeClr val="tx1">
                <a:lumMod val="75000"/>
                <a:lumOff val="25000"/>
                <a:alpha val="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32885" y="236456"/>
            <a:ext cx="4577442" cy="667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买家 </a:t>
            </a:r>
            <a:r>
              <a:rPr lang="en-US" altLang="zh-CN" sz="32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BUYERS</a:t>
            </a:r>
            <a:endParaRPr lang="zh-CN" altLang="en-US" sz="32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atin typeface="+mj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844270" y="1025282"/>
            <a:ext cx="52251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8654287" y="3657314"/>
            <a:ext cx="513052" cy="513050"/>
          </a:xfrm>
          <a:prstGeom prst="ellipse">
            <a:avLst/>
          </a:prstGeom>
          <a:solidFill>
            <a:schemeClr val="bg2">
              <a:alpha val="67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8222195" y="3225221"/>
            <a:ext cx="1377236" cy="1377236"/>
            <a:chOff x="5105400" y="2438400"/>
            <a:chExt cx="1981200" cy="1981200"/>
          </a:xfrm>
        </p:grpSpPr>
        <p:sp>
          <p:nvSpPr>
            <p:cNvPr id="44" name="弧形 43" hidden="1"/>
            <p:cNvSpPr/>
            <p:nvPr/>
          </p:nvSpPr>
          <p:spPr>
            <a:xfrm>
              <a:off x="5105400" y="2438400"/>
              <a:ext cx="1981200" cy="1981200"/>
            </a:xfrm>
            <a:prstGeom prst="arc">
              <a:avLst>
                <a:gd name="adj1" fmla="val 14611882"/>
                <a:gd name="adj2" fmla="val 17763877"/>
              </a:avLst>
            </a:prstGeom>
            <a:ln w="19050"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弧形 49"/>
            <p:cNvSpPr/>
            <p:nvPr/>
          </p:nvSpPr>
          <p:spPr>
            <a:xfrm>
              <a:off x="5105400" y="2438400"/>
              <a:ext cx="1981200" cy="1981200"/>
            </a:xfrm>
            <a:prstGeom prst="arc">
              <a:avLst>
                <a:gd name="adj1" fmla="val 18461821"/>
                <a:gd name="adj2" fmla="val 21308811"/>
              </a:avLst>
            </a:prstGeom>
            <a:ln w="19050"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弧形 50"/>
            <p:cNvSpPr/>
            <p:nvPr/>
          </p:nvSpPr>
          <p:spPr>
            <a:xfrm>
              <a:off x="5105400" y="2438400"/>
              <a:ext cx="1981200" cy="1981200"/>
            </a:xfrm>
            <a:prstGeom prst="arc">
              <a:avLst>
                <a:gd name="adj1" fmla="val 11138891"/>
                <a:gd name="adj2" fmla="val 13966251"/>
              </a:avLst>
            </a:prstGeom>
            <a:ln w="19050"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弧形 51" hidden="1"/>
            <p:cNvSpPr/>
            <p:nvPr/>
          </p:nvSpPr>
          <p:spPr>
            <a:xfrm>
              <a:off x="5105400" y="2438400"/>
              <a:ext cx="1981200" cy="1981200"/>
            </a:xfrm>
            <a:prstGeom prst="arc">
              <a:avLst>
                <a:gd name="adj1" fmla="val 7598742"/>
                <a:gd name="adj2" fmla="val 10389434"/>
              </a:avLst>
            </a:prstGeom>
            <a:ln w="19050"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弧形 52"/>
            <p:cNvSpPr/>
            <p:nvPr/>
          </p:nvSpPr>
          <p:spPr>
            <a:xfrm>
              <a:off x="5105400" y="2438400"/>
              <a:ext cx="1981200" cy="1981200"/>
            </a:xfrm>
            <a:prstGeom prst="arc">
              <a:avLst>
                <a:gd name="adj1" fmla="val 3853256"/>
                <a:gd name="adj2" fmla="val 6940222"/>
              </a:avLst>
            </a:prstGeom>
            <a:ln w="19050"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弧形 53" hidden="1"/>
            <p:cNvSpPr/>
            <p:nvPr/>
          </p:nvSpPr>
          <p:spPr>
            <a:xfrm>
              <a:off x="5105400" y="2438400"/>
              <a:ext cx="1981200" cy="1981200"/>
            </a:xfrm>
            <a:prstGeom prst="arc">
              <a:avLst>
                <a:gd name="adj1" fmla="val 427501"/>
                <a:gd name="adj2" fmla="val 3156111"/>
              </a:avLst>
            </a:prstGeom>
            <a:ln w="19050"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矩形 89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6933719" y="2710516"/>
            <a:ext cx="2895280" cy="289657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15%</a:t>
            </a:r>
          </a:p>
        </p:txBody>
      </p:sp>
      <p:sp>
        <p:nvSpPr>
          <p:cNvPr id="96" name="矩形 95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 rot="3235632">
            <a:off x="7288907" y="2434852"/>
            <a:ext cx="2895280" cy="289657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+mj-lt"/>
              </a:rPr>
              <a:t>24%</a:t>
            </a:r>
          </a:p>
        </p:txBody>
      </p:sp>
      <p:sp>
        <p:nvSpPr>
          <p:cNvPr id="97" name="矩形 96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 rot="18050413">
            <a:off x="7418712" y="2853198"/>
            <a:ext cx="2895280" cy="289657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+mj-lt"/>
              </a:rPr>
              <a:t>11%</a:t>
            </a:r>
          </a:p>
        </p:txBody>
      </p:sp>
      <p:sp>
        <p:nvSpPr>
          <p:cNvPr id="98" name="矩形 97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 rot="21272151">
            <a:off x="7360643" y="2362978"/>
            <a:ext cx="3100342" cy="3101726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accent1"/>
                </a:solidFill>
                <a:latin typeface="+mj-lt"/>
              </a:rPr>
              <a:t>5%</a:t>
            </a:r>
          </a:p>
        </p:txBody>
      </p:sp>
      <p:sp>
        <p:nvSpPr>
          <p:cNvPr id="100" name="矩形 99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 rot="17378966">
            <a:off x="7340221" y="2377369"/>
            <a:ext cx="3100342" cy="3058357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11%</a:t>
            </a:r>
          </a:p>
        </p:txBody>
      </p:sp>
      <p:sp>
        <p:nvSpPr>
          <p:cNvPr id="101" name="矩形 100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 rot="3291981">
            <a:off x="7360643" y="2362976"/>
            <a:ext cx="3100342" cy="3101726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+mj-lt"/>
              </a:rPr>
              <a:t>23%</a:t>
            </a:r>
          </a:p>
        </p:txBody>
      </p:sp>
      <p:sp>
        <p:nvSpPr>
          <p:cNvPr id="39" name="椭圆 38"/>
          <p:cNvSpPr/>
          <p:nvPr/>
        </p:nvSpPr>
        <p:spPr>
          <a:xfrm>
            <a:off x="5078635" y="6297580"/>
            <a:ext cx="106096" cy="106096"/>
          </a:xfrm>
          <a:prstGeom prst="ellipse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327882" y="6297580"/>
            <a:ext cx="106096" cy="106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5577130" y="6297580"/>
            <a:ext cx="106096" cy="106096"/>
          </a:xfrm>
          <a:prstGeom prst="ellipse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 rot="19199125">
            <a:off x="7267878" y="2414820"/>
            <a:ext cx="3100342" cy="3069613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+mj-lt"/>
              </a:rPr>
              <a:t>11%</a:t>
            </a:r>
          </a:p>
        </p:txBody>
      </p:sp>
      <p:sp>
        <p:nvSpPr>
          <p:cNvPr id="43" name="文本框 42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5843351" y="2826244"/>
            <a:ext cx="1569660" cy="41581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zh-CN" altLang="en-US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传统品牌采购</a:t>
            </a:r>
            <a:endParaRPr lang="en-US" altLang="zh-CN" sz="18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45" name="文本框 44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5833211" y="5032195"/>
            <a:ext cx="1800493" cy="41581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zh-CN" altLang="en-US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快时尚品牌采购</a:t>
            </a:r>
            <a:endParaRPr lang="en-US" altLang="zh-CN" sz="18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5" name="文本框 54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7768491" y="5710331"/>
            <a:ext cx="1338828" cy="41581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zh-CN" altLang="en-US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学生设计师</a:t>
            </a:r>
            <a:endParaRPr lang="en-US" altLang="zh-CN" sz="18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6" name="文本框 55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9710233" y="5457904"/>
            <a:ext cx="2031325" cy="41581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zh-CN" altLang="en-US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对外出口贸易公司</a:t>
            </a:r>
            <a:endParaRPr lang="en-US" altLang="zh-CN" sz="18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7" name="文本框 56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10360229" y="2678102"/>
            <a:ext cx="1229824" cy="41581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en-US" altLang="zh-CN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ODM</a:t>
            </a:r>
            <a:r>
              <a:rPr lang="zh-CN" altLang="en-US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工厂</a:t>
            </a:r>
            <a:endParaRPr lang="en-US" altLang="zh-CN" sz="18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8" name="文本框 57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7315459" y="1777533"/>
            <a:ext cx="1338828" cy="41581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zh-CN" altLang="en-US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独立设计师</a:t>
            </a:r>
            <a:endParaRPr lang="en-US" altLang="zh-CN" sz="18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9" name="文本框 58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10400345" y="4698076"/>
            <a:ext cx="1800493" cy="41581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zh-CN" altLang="en-US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互联网品牌采购</a:t>
            </a:r>
            <a:endParaRPr lang="en-US" altLang="zh-CN" sz="18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60" name="文本框 59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10980564" y="1344224"/>
            <a:ext cx="800219" cy="57246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zh-CN" altLang="en-US" sz="24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买家</a:t>
            </a:r>
            <a:endParaRPr lang="en-US" altLang="zh-CN" sz="24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11153630" y="1900552"/>
            <a:ext cx="52251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908582"/>
              </p:ext>
            </p:extLst>
          </p:nvPr>
        </p:nvGraphicFramePr>
        <p:xfrm>
          <a:off x="464940" y="1932438"/>
          <a:ext cx="5388904" cy="313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优质供给       </a:t>
                      </a:r>
                      <a:r>
                        <a:rPr lang="en-US" altLang="zh-CN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|</a:t>
                      </a:r>
                      <a:r>
                        <a:rPr lang="zh-CN" altLang="en-US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一站式采购，更快、更好、更安全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快速找版       </a:t>
                      </a:r>
                      <a:r>
                        <a:rPr lang="en-US" altLang="zh-CN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|48</a:t>
                      </a: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小时同步系统化寻找高性价比货源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检验检测       </a:t>
                      </a:r>
                      <a:r>
                        <a:rPr lang="en-US" altLang="zh-CN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|</a:t>
                      </a: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权威理化检测，采买一步到位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质量担保</a:t>
                      </a:r>
                      <a:r>
                        <a:rPr lang="zh-CN" altLang="en-US" sz="1800" b="1" kern="1200" baseline="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|</a:t>
                      </a: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承诺提供无风险退换货担保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售后服务       </a:t>
                      </a:r>
                      <a:r>
                        <a:rPr lang="en-US" altLang="zh-CN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|</a:t>
                      </a: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客服即时在线，为您解决所有问题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金融服务       </a:t>
                      </a:r>
                      <a:r>
                        <a:rPr lang="en-US" altLang="zh-CN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|</a:t>
                      </a: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 优质客户提供垫付货款等账期服务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</a:pP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极速物流       </a:t>
                      </a:r>
                      <a:r>
                        <a:rPr lang="en-US" altLang="zh-CN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|</a:t>
                      </a: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 安全便捷，提高仓储配送时效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12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7864" y="1016000"/>
            <a:ext cx="11716272" cy="4775200"/>
          </a:xfrm>
          <a:prstGeom prst="rect">
            <a:avLst/>
          </a:prstGeom>
          <a:solidFill>
            <a:schemeClr val="bg2">
              <a:alpha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 hidden="1"/>
          <p:cNvGrpSpPr/>
          <p:nvPr/>
        </p:nvGrpSpPr>
        <p:grpSpPr>
          <a:xfrm>
            <a:off x="4432300" y="1765300"/>
            <a:ext cx="3327400" cy="3327400"/>
            <a:chOff x="5651499" y="1790700"/>
            <a:chExt cx="3327400" cy="3327400"/>
          </a:xfrm>
        </p:grpSpPr>
        <p:cxnSp>
          <p:nvCxnSpPr>
            <p:cNvPr id="46" name="直接连接符 45"/>
            <p:cNvCxnSpPr/>
            <p:nvPr/>
          </p:nvCxnSpPr>
          <p:spPr>
            <a:xfrm rot="7200000">
              <a:off x="5651499" y="3454400"/>
              <a:ext cx="332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14400000">
              <a:off x="5651500" y="3454400"/>
              <a:ext cx="332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rot="10800000">
              <a:off x="5651499" y="3454401"/>
              <a:ext cx="332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/>
        </p:nvSpPr>
        <p:spPr>
          <a:xfrm>
            <a:off x="595235" y="1011424"/>
            <a:ext cx="457744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卖家 </a:t>
            </a:r>
            <a:r>
              <a:rPr lang="en-US" altLang="zh-CN" sz="32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SUPPLIERS</a:t>
            </a:r>
            <a:endParaRPr lang="zh-CN" altLang="en-US" sz="32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atin typeface="+mj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06620" y="1800250"/>
            <a:ext cx="52251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5078635" y="6297580"/>
            <a:ext cx="106096" cy="106096"/>
          </a:xfrm>
          <a:prstGeom prst="ellipse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327882" y="6297580"/>
            <a:ext cx="106096" cy="106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5577130" y="6297580"/>
            <a:ext cx="106096" cy="106096"/>
          </a:xfrm>
          <a:prstGeom prst="ellipse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50103"/>
              </p:ext>
            </p:extLst>
          </p:nvPr>
        </p:nvGraphicFramePr>
        <p:xfrm>
          <a:off x="1919225" y="2384425"/>
          <a:ext cx="842657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2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3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专业线上</a:t>
                      </a:r>
                      <a:r>
                        <a:rPr lang="en-US" altLang="zh-CN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下活动推广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线上</a:t>
                      </a:r>
                      <a:r>
                        <a:rPr lang="en-US" altLang="zh-CN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800" b="1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线下直击垂直类行业，品牌曝光最大化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线下过百人的专业销售团队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拓宽产品销路和地域，带来销售增长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优质供给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验货前置、专业检测，解决售后各种问题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专业仓储物流服务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安全快捷，解决仓储配送烦恼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多样性金融服务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1800" b="1" kern="1200" dirty="0">
                          <a:gradFill flip="none" rotWithShape="1">
                            <a:gsLst>
                              <a:gs pos="51000">
                                <a:schemeClr val="accent1"/>
                              </a:gs>
                              <a:gs pos="10000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  <a:ea typeface="+mn-ea"/>
                          <a:cs typeface="+mn-cs"/>
                        </a:rPr>
                        <a:t>账期服务、仓单质押，增加资金流动性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5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08026" y="798284"/>
            <a:ext cx="2450193" cy="3512459"/>
            <a:chOff x="708026" y="798284"/>
            <a:chExt cx="2450193" cy="3512459"/>
          </a:xfrm>
        </p:grpSpPr>
        <p:sp>
          <p:nvSpPr>
            <p:cNvPr id="19" name="矩形 18"/>
            <p:cNvSpPr/>
            <p:nvPr/>
          </p:nvSpPr>
          <p:spPr>
            <a:xfrm>
              <a:off x="708026" y="798284"/>
              <a:ext cx="2450193" cy="3512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96900" dist="342900" dir="2700000" algn="tl" rotWithShape="0">
                <a:schemeClr val="tx1">
                  <a:lumMod val="75000"/>
                  <a:lumOff val="2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708026" y="3788228"/>
              <a:ext cx="2450193" cy="52251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934358" y="1482435"/>
            <a:ext cx="1997528" cy="2646878"/>
          </a:xfrm>
          <a:prstGeom prst="rect">
            <a:avLst/>
          </a:prstGeom>
          <a:ln w="1905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accent1"/>
                </a:solidFill>
                <a:latin typeface="ITC Avant Garde Std XLt" panose="020B0302020202020204" pitchFamily="34" charset="0"/>
              </a:rPr>
              <a:t>4</a:t>
            </a:r>
            <a:endParaRPr lang="zh-CN" altLang="en-US" sz="16600" dirty="0">
              <a:solidFill>
                <a:schemeClr val="accent1"/>
              </a:solidFill>
              <a:latin typeface="ITC Avant Garde Std XLt" panose="020B0302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630826" y="3996437"/>
            <a:ext cx="106096" cy="106096"/>
          </a:xfrm>
          <a:prstGeom prst="ellipse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80073" y="3996437"/>
            <a:ext cx="106096" cy="106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129321" y="3996437"/>
            <a:ext cx="106096" cy="106096"/>
          </a:xfrm>
          <a:prstGeom prst="ellipse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902608" y="1557879"/>
            <a:ext cx="2061029" cy="0"/>
          </a:xfrm>
          <a:prstGeom prst="line">
            <a:avLst/>
          </a:prstGeom>
          <a:ln w="19050" cap="rnd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53000"/>
                  </a:schemeClr>
                </a:gs>
                <a:gs pos="100000">
                  <a:schemeClr val="accent1">
                    <a:lumMod val="20000"/>
                    <a:lumOff val="80000"/>
                    <a:alpha val="53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3410858" y="1557879"/>
            <a:ext cx="8085818" cy="4891906"/>
            <a:chOff x="3410858" y="2612571"/>
            <a:chExt cx="8085818" cy="3497943"/>
          </a:xfrm>
        </p:grpSpPr>
        <p:sp>
          <p:nvSpPr>
            <p:cNvPr id="28" name="矩形 27"/>
            <p:cNvSpPr/>
            <p:nvPr/>
          </p:nvSpPr>
          <p:spPr>
            <a:xfrm>
              <a:off x="3410858" y="2612571"/>
              <a:ext cx="8085818" cy="3497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96900" dist="342900" dir="2700000" algn="tl" rotWithShape="0">
                <a:schemeClr val="tx1">
                  <a:lumMod val="75000"/>
                  <a:lumOff val="2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0370077" y="2612571"/>
              <a:ext cx="1126599" cy="3497943"/>
              <a:chOff x="10370077" y="2133600"/>
              <a:chExt cx="1126599" cy="3497943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3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372726" y="2143579"/>
                <a:ext cx="1123950" cy="34879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</p:pic>
          <p:sp>
            <p:nvSpPr>
              <p:cNvPr id="31" name="矩形 30"/>
              <p:cNvSpPr/>
              <p:nvPr/>
            </p:nvSpPr>
            <p:spPr>
              <a:xfrm>
                <a:off x="10370077" y="2133600"/>
                <a:ext cx="1126599" cy="3497943"/>
              </a:xfrm>
              <a:prstGeom prst="rect">
                <a:avLst/>
              </a:prstGeom>
              <a:gradFill flip="none" rotWithShape="1">
                <a:gsLst>
                  <a:gs pos="37000">
                    <a:schemeClr val="bg1">
                      <a:alpha val="1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文本框 31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4532637" y="1811050"/>
            <a:ext cx="3698448" cy="41581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en-US" altLang="zh-CN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2016</a:t>
            </a:r>
            <a:r>
              <a:rPr lang="zh-CN" altLang="en-US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中国服装论坛</a:t>
            </a:r>
            <a:r>
              <a:rPr lang="en-US" altLang="zh-CN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·</a:t>
            </a:r>
            <a:r>
              <a:rPr lang="zh-CN" altLang="en-US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独家冠名单位</a:t>
            </a:r>
            <a:endParaRPr lang="en-US" altLang="zh-CN" sz="18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811749" y="4315829"/>
            <a:ext cx="0" cy="169164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980965" y="885694"/>
            <a:ext cx="206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54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</a:gradFill>
                <a:latin typeface="+mj-lt"/>
              </a:rPr>
              <a:t>所获荣誉</a:t>
            </a:r>
          </a:p>
        </p:txBody>
      </p:sp>
      <p:sp>
        <p:nvSpPr>
          <p:cNvPr id="36" name="文本框 35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4532637" y="3688547"/>
            <a:ext cx="3031599" cy="41581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en-US" altLang="zh-CN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2016</a:t>
            </a:r>
            <a:r>
              <a:rPr lang="zh-CN" altLang="en-US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中国大宗商品电商</a:t>
            </a:r>
            <a:r>
              <a:rPr lang="en-US" altLang="zh-CN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50</a:t>
            </a:r>
            <a:r>
              <a:rPr lang="zh-CN" altLang="en-US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强</a:t>
            </a:r>
            <a:endParaRPr lang="en-US" altLang="zh-CN" sz="18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7" name="文本框 36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4532637" y="2279179"/>
            <a:ext cx="4390946" cy="41581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en-US" altLang="zh-CN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2016</a:t>
            </a:r>
            <a:r>
              <a:rPr lang="zh-CN" altLang="en-US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中国卓越竞争力最佳商业模式创新奖</a:t>
            </a:r>
            <a:endParaRPr lang="en-US" altLang="zh-CN" sz="18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8" name="文本框 37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4532637" y="3217424"/>
            <a:ext cx="2303836" cy="41581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en-US" altLang="zh-CN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2016 B2B</a:t>
            </a:r>
            <a:r>
              <a:rPr lang="zh-CN" altLang="en-US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流通创新奖</a:t>
            </a:r>
            <a:endParaRPr lang="en-US" altLang="zh-CN" sz="18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5" name="矩形 24" descr="e7d195523061f1c0d3ba7f298e59d031c9c3f97027ed136f882110EF8F17BAD1F2C348D17C7856EF46CB4678CC9E44EE1ABA681E3133328A7B4D22AAF822B2429426B2355AA8CC4431B8568D2CF3B73A019EB9DD945E45E8EC6EB4EF9B5DF15529C13A4C16528B48EF9990D342F733C144E036B59BF5E5BAB985D6A6FC5960CF41638E87F0964E94"/>
          <p:cNvSpPr/>
          <p:nvPr/>
        </p:nvSpPr>
        <p:spPr>
          <a:xfrm>
            <a:off x="4532637" y="2746301"/>
            <a:ext cx="4484393" cy="41581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</a:rPr>
              <a:t>多所服设高校产学研用合作教育基地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  <a:ea typeface="+mn-ea"/>
            </a:endParaRPr>
          </a:p>
        </p:txBody>
      </p:sp>
      <p:sp>
        <p:nvSpPr>
          <p:cNvPr id="33" name="矩形 32" descr="e7d195523061f1c0d3ba7f298e59d031c9c3f97027ed136f882110EF8F17BAD1F2C348D17C7856EF46CB4678CC9E44EE1ABA681E3133328A7B4D22AAF822B2429426B2355AA8CC4431B8568D2CF3B73A019EB9DD945E45E8EC6EB4EF9B5DF15529C13A4C16528B48EF9990D342F733C144E036B59BF5E5BAB985D6A6FC5960CF41638E87F0964E94"/>
          <p:cNvSpPr/>
          <p:nvPr/>
        </p:nvSpPr>
        <p:spPr>
          <a:xfrm>
            <a:off x="4532637" y="4159670"/>
            <a:ext cx="3760615" cy="4247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</a:rPr>
              <a:t>2016 B2B</a:t>
            </a: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</a:rPr>
              <a:t>电商</a:t>
            </a:r>
            <a:r>
              <a:rPr lang="en-US" altLang="zh-CN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</a:rPr>
              <a:t>APP</a:t>
            </a: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</a:rPr>
              <a:t>排行榜</a:t>
            </a:r>
            <a:r>
              <a:rPr lang="en-US" altLang="zh-CN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</a:rPr>
              <a:t>TOP6</a:t>
            </a:r>
          </a:p>
        </p:txBody>
      </p:sp>
      <p:sp>
        <p:nvSpPr>
          <p:cNvPr id="40" name="矩形 39" descr="e7d195523061f1c0d3ba7f298e59d031c9c3f97027ed136f882110EF8F17BAD1F2C348D17C7856EF46CB4678CC9E44EE1ABA681E3133328A7B4D22AAF822B2429426B2355AA8CC4431B8568D2CF3B73A019EB9DD945E45E8EC6EB4EF9B5DF15529C13A4C16528B48EF9990D342F733C144E036B59BF5E5BAB985D6A6FC5960CF41638E87F0964E94"/>
          <p:cNvSpPr/>
          <p:nvPr/>
        </p:nvSpPr>
        <p:spPr>
          <a:xfrm>
            <a:off x="4536266" y="4684558"/>
            <a:ext cx="4387317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</a:rPr>
              <a:t>2016</a:t>
            </a: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</a:rPr>
              <a:t>成功设计大赛创新商业模式大奖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  <a:ea typeface="+mn-ea"/>
            </a:endParaRPr>
          </a:p>
        </p:txBody>
      </p:sp>
      <p:sp>
        <p:nvSpPr>
          <p:cNvPr id="41" name="文本框 40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4532637" y="5155681"/>
            <a:ext cx="3698448" cy="41581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en-US" altLang="zh-CN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2017</a:t>
            </a:r>
            <a:r>
              <a:rPr lang="zh-CN" altLang="en-US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中国服装论坛</a:t>
            </a:r>
            <a:r>
              <a:rPr lang="en-US" altLang="zh-CN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·</a:t>
            </a:r>
            <a:r>
              <a:rPr lang="zh-CN" altLang="en-US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独家冠名单位</a:t>
            </a:r>
            <a:endParaRPr lang="en-US" altLang="zh-CN" sz="18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19623" y="5097671"/>
            <a:ext cx="2215036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4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HONOR</a:t>
            </a:r>
          </a:p>
          <a:p>
            <a:pPr algn="r">
              <a:lnSpc>
                <a:spcPct val="130000"/>
              </a:lnSpc>
            </a:pPr>
            <a:r>
              <a:rPr lang="en-US" altLang="zh-CN" sz="24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CERTIFICATE</a:t>
            </a:r>
            <a:endParaRPr lang="zh-CN" altLang="en-US" sz="24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atin typeface="+mj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2520374" y="6150267"/>
            <a:ext cx="522514" cy="0"/>
          </a:xfrm>
          <a:prstGeom prst="line">
            <a:avLst/>
          </a:prstGeom>
          <a:ln w="25400">
            <a:solidFill>
              <a:schemeClr val="accent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4532637" y="5625265"/>
            <a:ext cx="2775119" cy="4524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en-US" altLang="zh-CN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2017</a:t>
            </a:r>
            <a:r>
              <a:rPr lang="zh-CN" altLang="en-US" sz="18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中国影响力品牌大奖</a:t>
            </a:r>
            <a:endParaRPr lang="en-US" altLang="zh-CN" sz="18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7277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5325" y="1028701"/>
            <a:ext cx="2852682" cy="39678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58800" dist="2794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48875" y="3159125"/>
            <a:ext cx="6584439" cy="18374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2794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4824102" y="3479235"/>
            <a:ext cx="5280026" cy="12148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6000" spc="150" dirty="0">
                <a:solidFill>
                  <a:schemeClr val="accent1"/>
                </a:solidFill>
                <a:latin typeface="+mj-lt"/>
                <a:ea typeface="+mj-ea"/>
              </a:rPr>
              <a:t>THANK YOU</a:t>
            </a:r>
            <a:endParaRPr lang="zh-CN" altLang="en-US" sz="6000" spc="150" dirty="0">
              <a:solidFill>
                <a:schemeClr val="accent1"/>
              </a:solidFill>
              <a:latin typeface="+mj-lt"/>
              <a:ea typeface="+mj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789344" y="4215512"/>
            <a:ext cx="106096" cy="106096"/>
          </a:xfrm>
          <a:prstGeom prst="ellipse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038591" y="4215512"/>
            <a:ext cx="106096" cy="106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287839" y="4215512"/>
            <a:ext cx="106096" cy="106096"/>
          </a:xfrm>
          <a:prstGeom prst="ellipse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7" y="687116"/>
            <a:ext cx="4100459" cy="39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17600" y="1181100"/>
            <a:ext cx="9956800" cy="4495800"/>
            <a:chOff x="1117600" y="1181100"/>
            <a:chExt cx="9956800" cy="4495800"/>
          </a:xfrm>
        </p:grpSpPr>
        <p:sp>
          <p:nvSpPr>
            <p:cNvPr id="23" name="矩形 22"/>
            <p:cNvSpPr/>
            <p:nvPr/>
          </p:nvSpPr>
          <p:spPr>
            <a:xfrm>
              <a:off x="1117600" y="1181100"/>
              <a:ext cx="9956800" cy="449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393700" dir="2700000" algn="tl" rotWithShape="0">
                <a:schemeClr val="tx1">
                  <a:lumMod val="75000"/>
                  <a:lumOff val="2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1117600" y="1181100"/>
              <a:ext cx="9956800" cy="91258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11912" y="1443135"/>
            <a:ext cx="1097280" cy="1097280"/>
            <a:chOff x="1911912" y="1443135"/>
            <a:chExt cx="1097280" cy="1097280"/>
          </a:xfrm>
        </p:grpSpPr>
        <p:sp>
          <p:nvSpPr>
            <p:cNvPr id="3" name="椭圆 2"/>
            <p:cNvSpPr/>
            <p:nvPr/>
          </p:nvSpPr>
          <p:spPr>
            <a:xfrm>
              <a:off x="1911912" y="1443135"/>
              <a:ext cx="1097280" cy="10972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2009465" y="1540741"/>
              <a:ext cx="902175" cy="902175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25400">
              <a:noFill/>
            </a:ln>
            <a:effectLst>
              <a:outerShdw blurRad="266700" dist="139700" dir="2700000" algn="tl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4360781" y="2599682"/>
            <a:ext cx="2438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01.   </a:t>
            </a:r>
            <a:r>
              <a:rPr lang="zh-CN" altLang="en-US" sz="2200" dirty="0">
                <a:gradFill>
                  <a:gsLst>
                    <a:gs pos="54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</a:gradFill>
                <a:latin typeface="+mj-lt"/>
              </a:rPr>
              <a:t>公司介绍</a:t>
            </a:r>
          </a:p>
        </p:txBody>
      </p:sp>
      <p:sp>
        <p:nvSpPr>
          <p:cNvPr id="17" name="文本框 16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4360781" y="3220651"/>
            <a:ext cx="3610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02.   </a:t>
            </a:r>
            <a:r>
              <a:rPr lang="zh-CN" altLang="en-US" sz="2200" dirty="0">
                <a:gradFill>
                  <a:gsLst>
                    <a:gs pos="54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</a:gradFill>
                <a:latin typeface="+mj-lt"/>
              </a:rPr>
              <a:t>主推产品</a:t>
            </a:r>
          </a:p>
        </p:txBody>
      </p:sp>
      <p:sp>
        <p:nvSpPr>
          <p:cNvPr id="18" name="文本框 17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4360783" y="384162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03.   </a:t>
            </a:r>
            <a:r>
              <a:rPr lang="zh-CN" altLang="en-US" sz="2200" dirty="0">
                <a:gradFill>
                  <a:gsLst>
                    <a:gs pos="54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</a:gradFill>
                <a:latin typeface="+mj-lt"/>
              </a:rPr>
              <a:t>企业客户</a:t>
            </a:r>
          </a:p>
        </p:txBody>
      </p:sp>
      <p:sp>
        <p:nvSpPr>
          <p:cNvPr id="20" name="文本框 19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4360781" y="4462588"/>
            <a:ext cx="3191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04.   </a:t>
            </a:r>
            <a:r>
              <a:rPr lang="zh-CN" altLang="en-US" sz="2200" dirty="0">
                <a:gradFill>
                  <a:gsLst>
                    <a:gs pos="54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</a:gradFill>
                <a:latin typeface="+mj-lt"/>
              </a:rPr>
              <a:t>所获荣誉</a:t>
            </a:r>
          </a:p>
        </p:txBody>
      </p:sp>
      <p:sp>
        <p:nvSpPr>
          <p:cNvPr id="25" name="文本框 24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1793081" y="1524067"/>
            <a:ext cx="3387556" cy="92333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gradFill flip="none" rotWithShape="1"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10800000" scaled="1"/>
                  <a:tileRect/>
                </a:gradFill>
                <a:latin typeface="Arca Majora 2 Heavy" panose="00000A00000000000000" pitchFamily="2" charset="0"/>
              </a:defRPr>
            </a:lvl1pPr>
          </a:lstStyle>
          <a:p>
            <a:pPr algn="ctr"/>
            <a:r>
              <a:rPr lang="en-US" altLang="zh-CN" sz="5400" spc="300" dirty="0">
                <a:solidFill>
                  <a:schemeClr val="accent2"/>
                </a:solidFill>
                <a:effectLst>
                  <a:outerShdw blurRad="190500" dist="76200" dir="2700000" algn="tl" rotWithShape="0">
                    <a:prstClr val="black">
                      <a:alpha val="17000"/>
                    </a:prstClr>
                  </a:outerShdw>
                </a:effectLst>
                <a:latin typeface="+mj-lt"/>
              </a:rPr>
              <a:t>C</a:t>
            </a:r>
            <a:r>
              <a:rPr lang="en-US" altLang="zh-CN" sz="5400" spc="30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altLang="zh-CN" sz="2800" b="1" spc="150" dirty="0">
                <a:gradFill flip="none" rotWithShape="1">
                  <a:gsLst>
                    <a:gs pos="100000">
                      <a:schemeClr val="accent1"/>
                    </a:gs>
                    <a:gs pos="68000">
                      <a:schemeClr val="accent1"/>
                    </a:gs>
                    <a:gs pos="61000">
                      <a:schemeClr val="accent1">
                        <a:lumMod val="20000"/>
                        <a:lumOff val="80000"/>
                      </a:schemeClr>
                    </a:gs>
                    <a:gs pos="6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latin typeface="+mj-lt"/>
              </a:rPr>
              <a:t>ONTENTS</a:t>
            </a:r>
            <a:endParaRPr lang="zh-CN" altLang="en-US" sz="3200" b="1" spc="150" dirty="0">
              <a:gradFill flip="none" rotWithShape="1">
                <a:gsLst>
                  <a:gs pos="100000">
                    <a:schemeClr val="accent1"/>
                  </a:gs>
                  <a:gs pos="68000">
                    <a:schemeClr val="accent1"/>
                  </a:gs>
                  <a:gs pos="6100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latin typeface="+mj-lt"/>
            </a:endParaRPr>
          </a:p>
        </p:txBody>
      </p:sp>
      <p:sp>
        <p:nvSpPr>
          <p:cNvPr id="26" name="[动画大师]_Oval 7"/>
          <p:cNvSpPr/>
          <p:nvPr/>
        </p:nvSpPr>
        <p:spPr>
          <a:xfrm>
            <a:off x="10222287" y="535306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0471534" y="5353068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0720782" y="535306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52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08026" y="798284"/>
            <a:ext cx="2450193" cy="3512459"/>
            <a:chOff x="708026" y="798284"/>
            <a:chExt cx="2450193" cy="3512459"/>
          </a:xfrm>
        </p:grpSpPr>
        <p:sp>
          <p:nvSpPr>
            <p:cNvPr id="4" name="矩形 3"/>
            <p:cNvSpPr/>
            <p:nvPr/>
          </p:nvSpPr>
          <p:spPr>
            <a:xfrm>
              <a:off x="708026" y="798284"/>
              <a:ext cx="2450193" cy="3512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96900" dist="342900" dir="2700000" algn="tl" rotWithShape="0">
                <a:schemeClr val="tx1">
                  <a:lumMod val="75000"/>
                  <a:lumOff val="2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708026" y="3788228"/>
              <a:ext cx="2450193" cy="52251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34358" y="1482435"/>
            <a:ext cx="1997528" cy="2646878"/>
          </a:xfrm>
          <a:prstGeom prst="rect">
            <a:avLst/>
          </a:prstGeom>
          <a:ln w="1905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accent1"/>
                </a:solidFill>
                <a:latin typeface="ITC Avant Garde Std XLt" panose="020B0302020202020204" pitchFamily="34" charset="0"/>
              </a:rPr>
              <a:t>1</a:t>
            </a:r>
            <a:endParaRPr lang="zh-CN" altLang="en-US" sz="16600" dirty="0">
              <a:solidFill>
                <a:schemeClr val="accent1"/>
              </a:solidFill>
              <a:latin typeface="ITC Avant Garde Std XLt" panose="020B0302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630826" y="3996437"/>
            <a:ext cx="106096" cy="106096"/>
          </a:xfrm>
          <a:prstGeom prst="ellipse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80073" y="3996437"/>
            <a:ext cx="106096" cy="106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129321" y="3996437"/>
            <a:ext cx="106096" cy="106096"/>
          </a:xfrm>
          <a:prstGeom prst="ellipse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902608" y="1557879"/>
            <a:ext cx="2061029" cy="0"/>
          </a:xfrm>
          <a:prstGeom prst="line">
            <a:avLst/>
          </a:prstGeom>
          <a:ln w="19050" cap="rnd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53000"/>
                  </a:schemeClr>
                </a:gs>
                <a:gs pos="100000">
                  <a:schemeClr val="accent1">
                    <a:lumMod val="20000"/>
                    <a:lumOff val="80000"/>
                    <a:alpha val="53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301370" y="2626080"/>
            <a:ext cx="8085818" cy="3497943"/>
            <a:chOff x="3410858" y="2612571"/>
            <a:chExt cx="8085818" cy="3497943"/>
          </a:xfrm>
        </p:grpSpPr>
        <p:sp>
          <p:nvSpPr>
            <p:cNvPr id="7" name="矩形 6"/>
            <p:cNvSpPr/>
            <p:nvPr/>
          </p:nvSpPr>
          <p:spPr>
            <a:xfrm>
              <a:off x="3410858" y="2612571"/>
              <a:ext cx="8085818" cy="3497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96900" dist="342900" dir="2700000" algn="tl" rotWithShape="0">
                <a:schemeClr val="tx1">
                  <a:lumMod val="75000"/>
                  <a:lumOff val="2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0370077" y="2612571"/>
              <a:ext cx="1126599" cy="3497943"/>
              <a:chOff x="10370077" y="2133600"/>
              <a:chExt cx="1126599" cy="349794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372726" y="2143579"/>
                <a:ext cx="1123950" cy="34879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</p:pic>
          <p:sp>
            <p:nvSpPr>
              <p:cNvPr id="32" name="矩形 31"/>
              <p:cNvSpPr/>
              <p:nvPr/>
            </p:nvSpPr>
            <p:spPr>
              <a:xfrm>
                <a:off x="10370077" y="2133600"/>
                <a:ext cx="1126599" cy="3497943"/>
              </a:xfrm>
              <a:prstGeom prst="rect">
                <a:avLst/>
              </a:prstGeom>
              <a:gradFill flip="none" rotWithShape="1">
                <a:gsLst>
                  <a:gs pos="37000">
                    <a:schemeClr val="bg1">
                      <a:alpha val="1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18" name="直接连接符 17"/>
          <p:cNvCxnSpPr/>
          <p:nvPr/>
        </p:nvCxnSpPr>
        <p:spPr>
          <a:xfrm>
            <a:off x="3418447" y="3305912"/>
            <a:ext cx="0" cy="2546249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980965" y="885694"/>
            <a:ext cx="206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54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</a:gradFill>
                <a:latin typeface="+mj-lt"/>
              </a:rPr>
              <a:t>企业理念</a:t>
            </a:r>
          </a:p>
        </p:txBody>
      </p:sp>
      <p:sp>
        <p:nvSpPr>
          <p:cNvPr id="20" name="文本框 19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3418447" y="3184281"/>
            <a:ext cx="6865034" cy="241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作为全球最大规模的面辅料交易平台，链尚以“让科技改变时尚”为使命，通过“快速找版、优质供给、检验检测、金融账期”等服务构造行业独一无二的优质供应链服务体系，为全球企业提供更高效、便捷、优质的供应链服务。</a:t>
            </a:r>
          </a:p>
          <a:p>
            <a:pPr>
              <a:lnSpc>
                <a:spcPct val="130000"/>
              </a:lnSpc>
              <a:defRPr/>
            </a:pPr>
            <a:endParaRPr lang="en-US" altLang="zh-CN" sz="8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  <a:p>
            <a:pPr>
              <a:lnSpc>
                <a:spcPct val="130000"/>
              </a:lnSpc>
              <a:defRPr/>
            </a:pPr>
            <a:endParaRPr lang="en-US" altLang="zh-CN" sz="8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2016</a:t>
            </a:r>
            <a:r>
              <a:rPr lang="zh-CN" altLang="zh-CN" sz="20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年平台交易额破</a:t>
            </a:r>
            <a:r>
              <a:rPr lang="en-US" altLang="zh-CN" sz="2000" b="1" dirty="0">
                <a:solidFill>
                  <a:srgbClr val="FF0000"/>
                </a:solidFill>
                <a:latin typeface="+mj-lt"/>
              </a:rPr>
              <a:t>50</a:t>
            </a:r>
            <a:r>
              <a:rPr lang="zh-CN" altLang="zh-CN" sz="20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亿元，</a:t>
            </a:r>
            <a:r>
              <a:rPr lang="en-US" altLang="zh-CN" sz="20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2017</a:t>
            </a:r>
            <a:r>
              <a:rPr lang="zh-CN" altLang="zh-CN" sz="20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年</a:t>
            </a:r>
            <a:r>
              <a:rPr lang="zh-CN" altLang="en-US" sz="20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链尚平台已破</a:t>
            </a:r>
            <a:r>
              <a:rPr lang="en-US" altLang="zh-CN" sz="2000" b="1" dirty="0">
                <a:solidFill>
                  <a:srgbClr val="FF0000"/>
                </a:solidFill>
                <a:latin typeface="+mj-lt"/>
              </a:rPr>
              <a:t>100</a:t>
            </a:r>
            <a:r>
              <a:rPr lang="zh-CN" altLang="zh-CN" sz="20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亿元。</a:t>
            </a:r>
          </a:p>
        </p:txBody>
      </p:sp>
    </p:spTree>
    <p:extLst>
      <p:ext uri="{BB962C8B-B14F-4D97-AF65-F5344CB8AC3E}">
        <p14:creationId xmlns:p14="http://schemas.microsoft.com/office/powerpoint/2010/main" val="408749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3429000"/>
            <a:ext cx="1472914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1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961975" y="3429000"/>
            <a:ext cx="991268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0752730" y="3429000"/>
            <a:ext cx="143927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1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141052" y="859849"/>
            <a:ext cx="3288326" cy="1418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342900" dir="2700000" algn="tl" rotWithShape="0">
              <a:schemeClr val="tx1">
                <a:lumMod val="65000"/>
                <a:lumOff val="3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128126" y="2750820"/>
            <a:ext cx="1314178" cy="1314176"/>
            <a:chOff x="4128126" y="2750820"/>
            <a:chExt cx="1314178" cy="1314176"/>
          </a:xfrm>
        </p:grpSpPr>
        <p:sp>
          <p:nvSpPr>
            <p:cNvPr id="32" name="椭圆 31"/>
            <p:cNvSpPr/>
            <p:nvPr/>
          </p:nvSpPr>
          <p:spPr>
            <a:xfrm>
              <a:off x="4128126" y="2750820"/>
              <a:ext cx="1314178" cy="1314176"/>
            </a:xfrm>
            <a:prstGeom prst="ellipse">
              <a:avLst/>
            </a:prstGeom>
            <a:solidFill>
              <a:schemeClr val="bg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516474" y="3139168"/>
              <a:ext cx="537482" cy="537482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outerShdw blurRad="266700" dist="139700" dir="2700000" algn="tl" rotWithShape="0">
                <a:schemeClr val="bg1">
                  <a:lumMod val="50000"/>
                  <a:alpha val="4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4331051" y="3177076"/>
            <a:ext cx="908328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2"/>
                </a:solidFill>
              </a:rPr>
              <a:t>201</a:t>
            </a:r>
            <a:r>
              <a:rPr lang="en-US" altLang="zh-CN" sz="2400" dirty="0">
                <a:solidFill>
                  <a:schemeClr val="accent2"/>
                </a:solidFill>
              </a:rPr>
              <a:t>6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416137" y="1033776"/>
            <a:ext cx="2738156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2016.3  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链尚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·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中国服装论坛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2016.4   B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轮融资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万美金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2016.6  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链尚验布坊中大店落成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2016.11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链尚验布坊柯桥店落成</a:t>
            </a:r>
          </a:p>
        </p:txBody>
      </p:sp>
      <p:sp>
        <p:nvSpPr>
          <p:cNvPr id="12" name="矩形 11"/>
          <p:cNvSpPr/>
          <p:nvPr/>
        </p:nvSpPr>
        <p:spPr>
          <a:xfrm>
            <a:off x="8338108" y="906020"/>
            <a:ext cx="3288326" cy="1418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342900" dir="2700000" algn="tl" rotWithShape="0">
              <a:schemeClr val="tx1">
                <a:lumMod val="65000"/>
                <a:lumOff val="3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9438552" y="2750820"/>
            <a:ext cx="1314178" cy="1314176"/>
            <a:chOff x="9438552" y="2750820"/>
            <a:chExt cx="1314178" cy="1314176"/>
          </a:xfrm>
        </p:grpSpPr>
        <p:sp>
          <p:nvSpPr>
            <p:cNvPr id="34" name="椭圆 33"/>
            <p:cNvSpPr/>
            <p:nvPr/>
          </p:nvSpPr>
          <p:spPr>
            <a:xfrm>
              <a:off x="9438552" y="2750820"/>
              <a:ext cx="1314178" cy="1314176"/>
            </a:xfrm>
            <a:prstGeom prst="ellipse">
              <a:avLst/>
            </a:prstGeom>
            <a:solidFill>
              <a:schemeClr val="bg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9826897" y="3139168"/>
              <a:ext cx="537482" cy="537482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outerShdw blurRad="266700" dist="139700" dir="2700000" algn="tl" rotWithShape="0">
                <a:schemeClr val="bg1">
                  <a:lumMod val="50000"/>
                  <a:alpha val="4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9641474" y="3177076"/>
            <a:ext cx="908328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2"/>
                </a:solidFill>
              </a:rPr>
              <a:t>201</a:t>
            </a:r>
            <a:r>
              <a:rPr lang="en-US" altLang="zh-CN" sz="2400" dirty="0">
                <a:solidFill>
                  <a:schemeClr val="accent2"/>
                </a:solidFill>
              </a:rPr>
              <a:t>8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438552" y="1449092"/>
            <a:ext cx="1717128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Be Continued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0003" y="4491252"/>
            <a:ext cx="3288326" cy="1418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342900" dir="2700000" algn="tl" rotWithShape="0">
              <a:schemeClr val="tx1">
                <a:lumMod val="65000"/>
                <a:lumOff val="3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472914" y="2750820"/>
            <a:ext cx="1314178" cy="1314176"/>
            <a:chOff x="1472914" y="2750820"/>
            <a:chExt cx="1314178" cy="1314176"/>
          </a:xfrm>
        </p:grpSpPr>
        <p:sp>
          <p:nvSpPr>
            <p:cNvPr id="4" name="椭圆 3"/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chemeClr val="bg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outerShdw blurRad="266700" dist="139700" dir="2700000" algn="tl" rotWithShape="0">
                <a:schemeClr val="bg1">
                  <a:lumMod val="50000"/>
                  <a:alpha val="4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713748" y="3177076"/>
            <a:ext cx="832508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2"/>
                </a:solidFill>
              </a:rPr>
              <a:t>201</a:t>
            </a:r>
            <a:r>
              <a:rPr lang="en-US" altLang="zh-CN" sz="2400" dirty="0">
                <a:solidFill>
                  <a:schemeClr val="accent2"/>
                </a:solidFill>
              </a:rPr>
              <a:t>5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215087" y="4469785"/>
            <a:ext cx="27381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2015.1 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公司总部成立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2015.2  A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轮融资成功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2015.5 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韩国面料协会确定合作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2015.6 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米兰政府跨境商贸确认合作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2015.7 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链尚网站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发布</a:t>
            </a:r>
          </a:p>
        </p:txBody>
      </p:sp>
      <p:sp>
        <p:nvSpPr>
          <p:cNvPr id="11" name="矩形 10"/>
          <p:cNvSpPr/>
          <p:nvPr/>
        </p:nvSpPr>
        <p:spPr>
          <a:xfrm>
            <a:off x="5789947" y="4491252"/>
            <a:ext cx="3288326" cy="1418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342900" dir="2700000" algn="tl" rotWithShape="0">
              <a:schemeClr val="tx1">
                <a:lumMod val="65000"/>
                <a:lumOff val="3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783338" y="2750820"/>
            <a:ext cx="1314178" cy="1314176"/>
            <a:chOff x="6783338" y="2750820"/>
            <a:chExt cx="1314178" cy="1314176"/>
          </a:xfrm>
        </p:grpSpPr>
        <p:sp>
          <p:nvSpPr>
            <p:cNvPr id="33" name="椭圆 32"/>
            <p:cNvSpPr/>
            <p:nvPr/>
          </p:nvSpPr>
          <p:spPr>
            <a:xfrm>
              <a:off x="6783338" y="2750820"/>
              <a:ext cx="1314178" cy="1314176"/>
            </a:xfrm>
            <a:prstGeom prst="ellipse">
              <a:avLst/>
            </a:prstGeom>
            <a:solidFill>
              <a:schemeClr val="bg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171688" y="3139168"/>
              <a:ext cx="537482" cy="537482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outerShdw blurRad="266700" dist="139700" dir="2700000" algn="tl" rotWithShape="0">
                <a:schemeClr val="bg1">
                  <a:lumMod val="50000"/>
                  <a:alpha val="4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986264" y="3177076"/>
            <a:ext cx="908328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2"/>
                </a:solidFill>
              </a:rPr>
              <a:t>201</a:t>
            </a:r>
            <a:r>
              <a:rPr lang="en-US" altLang="zh-CN" sz="2400" dirty="0">
                <a:solidFill>
                  <a:schemeClr val="accent2"/>
                </a:solidFill>
              </a:rPr>
              <a:t>7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065032" y="4455717"/>
            <a:ext cx="2738156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2017.2 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链尚验布坊珠江店落成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2017.3  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链尚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·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中国服装论坛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2017.4  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链尚参与境外展会（越南）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2017.7  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链尚参加深圳面辅料展览会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2017.7  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PreC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轮融资成功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2017.10 2017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中国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B2B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行业百强企业</a:t>
            </a:r>
          </a:p>
        </p:txBody>
      </p:sp>
      <p:sp>
        <p:nvSpPr>
          <p:cNvPr id="2" name="等腰三角形 1"/>
          <p:cNvSpPr/>
          <p:nvPr/>
        </p:nvSpPr>
        <p:spPr>
          <a:xfrm flipV="1">
            <a:off x="2069254" y="3871990"/>
            <a:ext cx="121496" cy="10473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flipV="1">
            <a:off x="7379680" y="3871990"/>
            <a:ext cx="121496" cy="10473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>
            <a:off x="4724467" y="2879499"/>
            <a:ext cx="121496" cy="10473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>
            <a:off x="10034890" y="2879499"/>
            <a:ext cx="121496" cy="10473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5617187" y="3429000"/>
            <a:ext cx="991268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8272399" y="3429000"/>
            <a:ext cx="991268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319910" y="242971"/>
            <a:ext cx="2372396" cy="667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公司大事记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446517" y="971323"/>
            <a:ext cx="522514" cy="0"/>
          </a:xfrm>
          <a:prstGeom prst="line">
            <a:avLst/>
          </a:prstGeom>
          <a:ln w="25400">
            <a:solidFill>
              <a:schemeClr val="accent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324632" y="971323"/>
            <a:ext cx="1880445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业务拓展</a:t>
            </a:r>
          </a:p>
        </p:txBody>
      </p:sp>
    </p:spTree>
    <p:extLst>
      <p:ext uri="{BB962C8B-B14F-4D97-AF65-F5344CB8AC3E}">
        <p14:creationId xmlns:p14="http://schemas.microsoft.com/office/powerpoint/2010/main" val="368742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81543" y="1233125"/>
            <a:ext cx="12192000" cy="4851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279400" dir="2700000" algn="t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721537" y="750609"/>
            <a:ext cx="4986233" cy="4986233"/>
          </a:xfrm>
          <a:prstGeom prst="ellipse">
            <a:avLst/>
          </a:prstGeom>
          <a:solidFill>
            <a:schemeClr val="bg2">
              <a:alpha val="40000"/>
            </a:schemeClr>
          </a:solidFill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广东"/>
          <p:cNvSpPr>
            <a:spLocks/>
          </p:cNvSpPr>
          <p:nvPr/>
        </p:nvSpPr>
        <p:spPr bwMode="auto">
          <a:xfrm>
            <a:off x="5545239" y="4084867"/>
            <a:ext cx="854357" cy="676407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  <a:round/>
            <a:headEnd/>
            <a:tailEnd/>
          </a:ln>
          <a:effectLst>
            <a:outerShdw blurRad="342900" dist="165100" dir="2700000" sx="102000" sy="102000" algn="tl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  <p:txBody>
          <a:bodyPr/>
          <a:lstStyle/>
          <a:p>
            <a:endParaRPr lang="zh-CN" altLang="en-US">
              <a:solidFill>
                <a:srgbClr val="148CBE"/>
              </a:solidFill>
            </a:endParaRPr>
          </a:p>
        </p:txBody>
      </p:sp>
      <p:sp>
        <p:nvSpPr>
          <p:cNvPr id="27" name="江苏"/>
          <p:cNvSpPr>
            <a:spLocks/>
          </p:cNvSpPr>
          <p:nvPr/>
        </p:nvSpPr>
        <p:spPr bwMode="auto">
          <a:xfrm>
            <a:off x="6153271" y="2081949"/>
            <a:ext cx="635722" cy="491320"/>
          </a:xfrm>
          <a:custGeom>
            <a:avLst/>
            <a:gdLst>
              <a:gd name="T0" fmla="*/ 2147483646 w 378"/>
              <a:gd name="T1" fmla="*/ 2147483646 h 292"/>
              <a:gd name="T2" fmla="*/ 2147483646 w 378"/>
              <a:gd name="T3" fmla="*/ 2147483646 h 292"/>
              <a:gd name="T4" fmla="*/ 2147483646 w 378"/>
              <a:gd name="T5" fmla="*/ 2147483646 h 292"/>
              <a:gd name="T6" fmla="*/ 2147483646 w 378"/>
              <a:gd name="T7" fmla="*/ 2147483646 h 292"/>
              <a:gd name="T8" fmla="*/ 2147483646 w 378"/>
              <a:gd name="T9" fmla="*/ 2147483646 h 292"/>
              <a:gd name="T10" fmla="*/ 2147483646 w 378"/>
              <a:gd name="T11" fmla="*/ 0 h 292"/>
              <a:gd name="T12" fmla="*/ 2147483646 w 378"/>
              <a:gd name="T13" fmla="*/ 2147483646 h 292"/>
              <a:gd name="T14" fmla="*/ 2147483646 w 378"/>
              <a:gd name="T15" fmla="*/ 2147483646 h 292"/>
              <a:gd name="T16" fmla="*/ 2147483646 w 378"/>
              <a:gd name="T17" fmla="*/ 2147483646 h 292"/>
              <a:gd name="T18" fmla="*/ 2147483646 w 378"/>
              <a:gd name="T19" fmla="*/ 2147483646 h 292"/>
              <a:gd name="T20" fmla="*/ 2147483646 w 378"/>
              <a:gd name="T21" fmla="*/ 2147483646 h 292"/>
              <a:gd name="T22" fmla="*/ 2147483646 w 378"/>
              <a:gd name="T23" fmla="*/ 2147483646 h 292"/>
              <a:gd name="T24" fmla="*/ 2147483646 w 378"/>
              <a:gd name="T25" fmla="*/ 2147483646 h 292"/>
              <a:gd name="T26" fmla="*/ 2147483646 w 378"/>
              <a:gd name="T27" fmla="*/ 2147483646 h 292"/>
              <a:gd name="T28" fmla="*/ 2147483646 w 378"/>
              <a:gd name="T29" fmla="*/ 2147483646 h 292"/>
              <a:gd name="T30" fmla="*/ 2147483646 w 378"/>
              <a:gd name="T31" fmla="*/ 2147483646 h 292"/>
              <a:gd name="T32" fmla="*/ 2147483646 w 378"/>
              <a:gd name="T33" fmla="*/ 2147483646 h 292"/>
              <a:gd name="T34" fmla="*/ 2147483646 w 378"/>
              <a:gd name="T35" fmla="*/ 2147483646 h 292"/>
              <a:gd name="T36" fmla="*/ 2147483646 w 378"/>
              <a:gd name="T37" fmla="*/ 2147483646 h 292"/>
              <a:gd name="T38" fmla="*/ 2147483646 w 378"/>
              <a:gd name="T39" fmla="*/ 2147483646 h 292"/>
              <a:gd name="T40" fmla="*/ 2147483646 w 378"/>
              <a:gd name="T41" fmla="*/ 2147483646 h 292"/>
              <a:gd name="T42" fmla="*/ 2147483646 w 378"/>
              <a:gd name="T43" fmla="*/ 2147483646 h 292"/>
              <a:gd name="T44" fmla="*/ 2147483646 w 378"/>
              <a:gd name="T45" fmla="*/ 2147483646 h 292"/>
              <a:gd name="T46" fmla="*/ 2147483646 w 378"/>
              <a:gd name="T47" fmla="*/ 2147483646 h 292"/>
              <a:gd name="T48" fmla="*/ 2147483646 w 378"/>
              <a:gd name="T49" fmla="*/ 2147483646 h 292"/>
              <a:gd name="T50" fmla="*/ 2147483646 w 378"/>
              <a:gd name="T51" fmla="*/ 2147483646 h 292"/>
              <a:gd name="T52" fmla="*/ 2147483646 w 378"/>
              <a:gd name="T53" fmla="*/ 2147483646 h 292"/>
              <a:gd name="T54" fmla="*/ 2147483646 w 378"/>
              <a:gd name="T55" fmla="*/ 2147483646 h 292"/>
              <a:gd name="T56" fmla="*/ 2147483646 w 378"/>
              <a:gd name="T57" fmla="*/ 2147483646 h 292"/>
              <a:gd name="T58" fmla="*/ 2147483646 w 378"/>
              <a:gd name="T59" fmla="*/ 2147483646 h 292"/>
              <a:gd name="T60" fmla="*/ 2147483646 w 378"/>
              <a:gd name="T61" fmla="*/ 2147483646 h 292"/>
              <a:gd name="T62" fmla="*/ 2147483646 w 378"/>
              <a:gd name="T63" fmla="*/ 2147483646 h 292"/>
              <a:gd name="T64" fmla="*/ 2147483646 w 378"/>
              <a:gd name="T65" fmla="*/ 2147483646 h 292"/>
              <a:gd name="T66" fmla="*/ 2147483646 w 378"/>
              <a:gd name="T67" fmla="*/ 2147483646 h 292"/>
              <a:gd name="T68" fmla="*/ 2147483646 w 378"/>
              <a:gd name="T69" fmla="*/ 2147483646 h 292"/>
              <a:gd name="T70" fmla="*/ 2147483646 w 378"/>
              <a:gd name="T71" fmla="*/ 2147483646 h 292"/>
              <a:gd name="T72" fmla="*/ 2147483646 w 378"/>
              <a:gd name="T73" fmla="*/ 2147483646 h 292"/>
              <a:gd name="T74" fmla="*/ 2147483646 w 378"/>
              <a:gd name="T75" fmla="*/ 2147483646 h 292"/>
              <a:gd name="T76" fmla="*/ 2147483646 w 378"/>
              <a:gd name="T77" fmla="*/ 2147483646 h 292"/>
              <a:gd name="T78" fmla="*/ 2147483646 w 378"/>
              <a:gd name="T79" fmla="*/ 2147483646 h 292"/>
              <a:gd name="T80" fmla="*/ 2147483646 w 378"/>
              <a:gd name="T81" fmla="*/ 2147483646 h 292"/>
              <a:gd name="T82" fmla="*/ 2147483646 w 378"/>
              <a:gd name="T83" fmla="*/ 2147483646 h 292"/>
              <a:gd name="T84" fmla="*/ 2147483646 w 378"/>
              <a:gd name="T85" fmla="*/ 2147483646 h 292"/>
              <a:gd name="T86" fmla="*/ 2147483646 w 378"/>
              <a:gd name="T87" fmla="*/ 2147483646 h 292"/>
              <a:gd name="T88" fmla="*/ 2147483646 w 378"/>
              <a:gd name="T89" fmla="*/ 2147483646 h 292"/>
              <a:gd name="T90" fmla="*/ 2147483646 w 378"/>
              <a:gd name="T91" fmla="*/ 2147483646 h 292"/>
              <a:gd name="T92" fmla="*/ 2147483646 w 378"/>
              <a:gd name="T93" fmla="*/ 2147483646 h 292"/>
              <a:gd name="T94" fmla="*/ 2147483646 w 378"/>
              <a:gd name="T95" fmla="*/ 2147483646 h 292"/>
              <a:gd name="T96" fmla="*/ 2147483646 w 378"/>
              <a:gd name="T97" fmla="*/ 2147483646 h 292"/>
              <a:gd name="T98" fmla="*/ 2147483646 w 378"/>
              <a:gd name="T99" fmla="*/ 2147483646 h 292"/>
              <a:gd name="T100" fmla="*/ 2147483646 w 378"/>
              <a:gd name="T101" fmla="*/ 2147483646 h 2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78" h="292">
                <a:moveTo>
                  <a:pt x="264" y="86"/>
                </a:moveTo>
                <a:lnTo>
                  <a:pt x="264" y="86"/>
                </a:lnTo>
                <a:lnTo>
                  <a:pt x="258" y="78"/>
                </a:lnTo>
                <a:lnTo>
                  <a:pt x="252" y="70"/>
                </a:lnTo>
                <a:lnTo>
                  <a:pt x="240" y="46"/>
                </a:lnTo>
                <a:lnTo>
                  <a:pt x="226" y="44"/>
                </a:lnTo>
                <a:lnTo>
                  <a:pt x="214" y="42"/>
                </a:lnTo>
                <a:lnTo>
                  <a:pt x="204" y="38"/>
                </a:lnTo>
                <a:lnTo>
                  <a:pt x="198" y="34"/>
                </a:lnTo>
                <a:lnTo>
                  <a:pt x="194" y="28"/>
                </a:lnTo>
                <a:lnTo>
                  <a:pt x="188" y="24"/>
                </a:lnTo>
                <a:lnTo>
                  <a:pt x="170" y="18"/>
                </a:lnTo>
                <a:lnTo>
                  <a:pt x="166" y="16"/>
                </a:lnTo>
                <a:lnTo>
                  <a:pt x="170" y="2"/>
                </a:lnTo>
                <a:lnTo>
                  <a:pt x="168" y="2"/>
                </a:lnTo>
                <a:lnTo>
                  <a:pt x="164" y="0"/>
                </a:lnTo>
                <a:lnTo>
                  <a:pt x="152" y="8"/>
                </a:lnTo>
                <a:lnTo>
                  <a:pt x="148" y="12"/>
                </a:lnTo>
                <a:lnTo>
                  <a:pt x="144" y="16"/>
                </a:lnTo>
                <a:lnTo>
                  <a:pt x="140" y="26"/>
                </a:lnTo>
                <a:lnTo>
                  <a:pt x="132" y="32"/>
                </a:lnTo>
                <a:lnTo>
                  <a:pt x="126" y="46"/>
                </a:lnTo>
                <a:lnTo>
                  <a:pt x="124" y="50"/>
                </a:lnTo>
                <a:lnTo>
                  <a:pt x="120" y="52"/>
                </a:lnTo>
                <a:lnTo>
                  <a:pt x="118" y="52"/>
                </a:lnTo>
                <a:lnTo>
                  <a:pt x="116" y="48"/>
                </a:lnTo>
                <a:lnTo>
                  <a:pt x="108" y="42"/>
                </a:lnTo>
                <a:lnTo>
                  <a:pt x="102" y="40"/>
                </a:lnTo>
                <a:lnTo>
                  <a:pt x="96" y="38"/>
                </a:lnTo>
                <a:lnTo>
                  <a:pt x="88" y="40"/>
                </a:lnTo>
                <a:lnTo>
                  <a:pt x="76" y="46"/>
                </a:lnTo>
                <a:lnTo>
                  <a:pt x="62" y="50"/>
                </a:lnTo>
                <a:lnTo>
                  <a:pt x="32" y="50"/>
                </a:lnTo>
                <a:lnTo>
                  <a:pt x="26" y="44"/>
                </a:lnTo>
                <a:lnTo>
                  <a:pt x="22" y="38"/>
                </a:lnTo>
                <a:lnTo>
                  <a:pt x="20" y="32"/>
                </a:lnTo>
                <a:lnTo>
                  <a:pt x="20" y="22"/>
                </a:lnTo>
                <a:lnTo>
                  <a:pt x="8" y="18"/>
                </a:lnTo>
                <a:lnTo>
                  <a:pt x="4" y="34"/>
                </a:lnTo>
                <a:lnTo>
                  <a:pt x="4" y="36"/>
                </a:lnTo>
                <a:lnTo>
                  <a:pt x="2" y="36"/>
                </a:lnTo>
                <a:lnTo>
                  <a:pt x="0" y="40"/>
                </a:lnTo>
                <a:lnTo>
                  <a:pt x="8" y="42"/>
                </a:lnTo>
                <a:lnTo>
                  <a:pt x="10" y="42"/>
                </a:lnTo>
                <a:lnTo>
                  <a:pt x="28" y="66"/>
                </a:lnTo>
                <a:lnTo>
                  <a:pt x="40" y="76"/>
                </a:lnTo>
                <a:lnTo>
                  <a:pt x="68" y="86"/>
                </a:lnTo>
                <a:lnTo>
                  <a:pt x="98" y="96"/>
                </a:lnTo>
                <a:lnTo>
                  <a:pt x="104" y="102"/>
                </a:lnTo>
                <a:lnTo>
                  <a:pt x="112" y="112"/>
                </a:lnTo>
                <a:lnTo>
                  <a:pt x="118" y="128"/>
                </a:lnTo>
                <a:lnTo>
                  <a:pt x="124" y="150"/>
                </a:lnTo>
                <a:lnTo>
                  <a:pt x="140" y="158"/>
                </a:lnTo>
                <a:lnTo>
                  <a:pt x="146" y="162"/>
                </a:lnTo>
                <a:lnTo>
                  <a:pt x="152" y="162"/>
                </a:lnTo>
                <a:lnTo>
                  <a:pt x="180" y="144"/>
                </a:lnTo>
                <a:lnTo>
                  <a:pt x="182" y="142"/>
                </a:lnTo>
                <a:lnTo>
                  <a:pt x="184" y="144"/>
                </a:lnTo>
                <a:lnTo>
                  <a:pt x="198" y="146"/>
                </a:lnTo>
                <a:lnTo>
                  <a:pt x="200" y="146"/>
                </a:lnTo>
                <a:lnTo>
                  <a:pt x="200" y="150"/>
                </a:lnTo>
                <a:lnTo>
                  <a:pt x="198" y="152"/>
                </a:lnTo>
                <a:lnTo>
                  <a:pt x="192" y="174"/>
                </a:lnTo>
                <a:lnTo>
                  <a:pt x="186" y="186"/>
                </a:lnTo>
                <a:lnTo>
                  <a:pt x="168" y="186"/>
                </a:lnTo>
                <a:lnTo>
                  <a:pt x="166" y="194"/>
                </a:lnTo>
                <a:lnTo>
                  <a:pt x="164" y="202"/>
                </a:lnTo>
                <a:lnTo>
                  <a:pt x="152" y="222"/>
                </a:lnTo>
                <a:lnTo>
                  <a:pt x="148" y="228"/>
                </a:lnTo>
                <a:lnTo>
                  <a:pt x="148" y="234"/>
                </a:lnTo>
                <a:lnTo>
                  <a:pt x="166" y="246"/>
                </a:lnTo>
                <a:lnTo>
                  <a:pt x="172" y="252"/>
                </a:lnTo>
                <a:lnTo>
                  <a:pt x="178" y="254"/>
                </a:lnTo>
                <a:lnTo>
                  <a:pt x="182" y="254"/>
                </a:lnTo>
                <a:lnTo>
                  <a:pt x="186" y="266"/>
                </a:lnTo>
                <a:lnTo>
                  <a:pt x="194" y="270"/>
                </a:lnTo>
                <a:lnTo>
                  <a:pt x="200" y="266"/>
                </a:lnTo>
                <a:lnTo>
                  <a:pt x="204" y="262"/>
                </a:lnTo>
                <a:lnTo>
                  <a:pt x="208" y="262"/>
                </a:lnTo>
                <a:lnTo>
                  <a:pt x="214" y="264"/>
                </a:lnTo>
                <a:lnTo>
                  <a:pt x="218" y="266"/>
                </a:lnTo>
                <a:lnTo>
                  <a:pt x="224" y="270"/>
                </a:lnTo>
                <a:lnTo>
                  <a:pt x="230" y="278"/>
                </a:lnTo>
                <a:lnTo>
                  <a:pt x="236" y="286"/>
                </a:lnTo>
                <a:lnTo>
                  <a:pt x="238" y="286"/>
                </a:lnTo>
                <a:lnTo>
                  <a:pt x="242" y="284"/>
                </a:lnTo>
                <a:lnTo>
                  <a:pt x="248" y="284"/>
                </a:lnTo>
                <a:lnTo>
                  <a:pt x="264" y="288"/>
                </a:lnTo>
                <a:lnTo>
                  <a:pt x="284" y="292"/>
                </a:lnTo>
                <a:lnTo>
                  <a:pt x="304" y="286"/>
                </a:lnTo>
                <a:lnTo>
                  <a:pt x="312" y="282"/>
                </a:lnTo>
                <a:lnTo>
                  <a:pt x="318" y="278"/>
                </a:lnTo>
                <a:lnTo>
                  <a:pt x="312" y="272"/>
                </a:lnTo>
                <a:lnTo>
                  <a:pt x="312" y="268"/>
                </a:lnTo>
                <a:lnTo>
                  <a:pt x="316" y="262"/>
                </a:lnTo>
                <a:lnTo>
                  <a:pt x="322" y="256"/>
                </a:lnTo>
                <a:lnTo>
                  <a:pt x="324" y="248"/>
                </a:lnTo>
                <a:lnTo>
                  <a:pt x="324" y="238"/>
                </a:lnTo>
                <a:lnTo>
                  <a:pt x="324" y="232"/>
                </a:lnTo>
                <a:lnTo>
                  <a:pt x="326" y="230"/>
                </a:lnTo>
                <a:lnTo>
                  <a:pt x="330" y="226"/>
                </a:lnTo>
                <a:lnTo>
                  <a:pt x="340" y="222"/>
                </a:lnTo>
                <a:lnTo>
                  <a:pt x="348" y="222"/>
                </a:lnTo>
                <a:lnTo>
                  <a:pt x="356" y="226"/>
                </a:lnTo>
                <a:lnTo>
                  <a:pt x="366" y="230"/>
                </a:lnTo>
                <a:lnTo>
                  <a:pt x="378" y="238"/>
                </a:lnTo>
                <a:lnTo>
                  <a:pt x="372" y="222"/>
                </a:lnTo>
                <a:lnTo>
                  <a:pt x="364" y="210"/>
                </a:lnTo>
                <a:lnTo>
                  <a:pt x="362" y="196"/>
                </a:lnTo>
                <a:lnTo>
                  <a:pt x="348" y="194"/>
                </a:lnTo>
                <a:lnTo>
                  <a:pt x="312" y="172"/>
                </a:lnTo>
                <a:lnTo>
                  <a:pt x="294" y="170"/>
                </a:lnTo>
                <a:lnTo>
                  <a:pt x="294" y="166"/>
                </a:lnTo>
                <a:lnTo>
                  <a:pt x="292" y="146"/>
                </a:lnTo>
                <a:lnTo>
                  <a:pt x="276" y="106"/>
                </a:lnTo>
                <a:lnTo>
                  <a:pt x="270" y="94"/>
                </a:lnTo>
                <a:lnTo>
                  <a:pt x="264" y="86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  <a:round/>
            <a:headEnd/>
            <a:tailEnd/>
          </a:ln>
          <a:effectLst>
            <a:outerShdw blurRad="342900" dist="165100" dir="2700000" sx="102000" sy="102000" algn="tl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  <p:txBody>
          <a:bodyPr/>
          <a:lstStyle/>
          <a:p>
            <a:endParaRPr lang="zh-CN" altLang="en-US">
              <a:solidFill>
                <a:srgbClr val="148CBE"/>
              </a:solidFill>
            </a:endParaRPr>
          </a:p>
        </p:txBody>
      </p:sp>
      <p:sp>
        <p:nvSpPr>
          <p:cNvPr id="28" name="浙江"/>
          <p:cNvSpPr>
            <a:spLocks/>
          </p:cNvSpPr>
          <p:nvPr/>
        </p:nvSpPr>
        <p:spPr bwMode="auto">
          <a:xfrm>
            <a:off x="6217522" y="3102682"/>
            <a:ext cx="406996" cy="471129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  <a:round/>
            <a:headEnd/>
            <a:tailEnd/>
          </a:ln>
          <a:effectLst>
            <a:outerShdw blurRad="342900" dist="165100" dir="2700000" sx="102000" sy="102000" algn="tl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  <p:txBody>
          <a:bodyPr/>
          <a:lstStyle/>
          <a:p>
            <a:endParaRPr lang="zh-CN" altLang="en-US">
              <a:solidFill>
                <a:srgbClr val="148CBE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24518" y="3045860"/>
            <a:ext cx="125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浙江</a:t>
            </a:r>
            <a:r>
              <a:rPr lang="en-US" altLang="zh-CN" sz="1600" dirty="0">
                <a:solidFill>
                  <a:schemeClr val="accent1"/>
                </a:solidFill>
              </a:rPr>
              <a:t>-</a:t>
            </a:r>
            <a:r>
              <a:rPr lang="zh-CN" altLang="en-US" sz="1600" dirty="0">
                <a:solidFill>
                  <a:schemeClr val="accent1"/>
                </a:solidFill>
              </a:rPr>
              <a:t>绍兴</a:t>
            </a:r>
            <a:endParaRPr lang="en-US" altLang="zh-CN" sz="1600" dirty="0">
              <a:solidFill>
                <a:schemeClr val="accent1"/>
              </a:solidFill>
            </a:endParaRPr>
          </a:p>
          <a:p>
            <a:pPr algn="ctr"/>
            <a:r>
              <a:rPr lang="en-US" altLang="zh-CN" sz="1600" dirty="0">
                <a:solidFill>
                  <a:schemeClr val="accent1"/>
                </a:solidFill>
              </a:rPr>
              <a:t>2015.9</a:t>
            </a:r>
          </a:p>
        </p:txBody>
      </p:sp>
      <p:sp>
        <p:nvSpPr>
          <p:cNvPr id="37" name="矩形 36"/>
          <p:cNvSpPr/>
          <p:nvPr/>
        </p:nvSpPr>
        <p:spPr>
          <a:xfrm>
            <a:off x="319910" y="242971"/>
            <a:ext cx="2372396" cy="667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公司大事记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446517" y="971323"/>
            <a:ext cx="522514" cy="0"/>
          </a:xfrm>
          <a:prstGeom prst="line">
            <a:avLst/>
          </a:prstGeom>
          <a:ln w="25400">
            <a:solidFill>
              <a:schemeClr val="accent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324632" y="971323"/>
            <a:ext cx="1880445" cy="52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版图扩张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737947" y="2012926"/>
            <a:ext cx="125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江苏</a:t>
            </a:r>
            <a:r>
              <a:rPr lang="en-US" altLang="zh-CN" sz="1600" dirty="0">
                <a:solidFill>
                  <a:schemeClr val="accent1"/>
                </a:solidFill>
              </a:rPr>
              <a:t>-</a:t>
            </a:r>
            <a:r>
              <a:rPr lang="zh-CN" altLang="en-US" sz="1600" dirty="0">
                <a:solidFill>
                  <a:schemeClr val="accent1"/>
                </a:solidFill>
              </a:rPr>
              <a:t>常熟</a:t>
            </a:r>
            <a:r>
              <a:rPr lang="en-US" altLang="zh-CN" sz="1600" dirty="0">
                <a:solidFill>
                  <a:schemeClr val="accent1"/>
                </a:solidFill>
              </a:rPr>
              <a:t>2016.5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377428" y="4169256"/>
            <a:ext cx="125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广东</a:t>
            </a:r>
            <a:r>
              <a:rPr lang="en-US" altLang="zh-CN" sz="1600" dirty="0">
                <a:solidFill>
                  <a:schemeClr val="accent1"/>
                </a:solidFill>
              </a:rPr>
              <a:t>-</a:t>
            </a:r>
            <a:r>
              <a:rPr lang="zh-CN" altLang="en-US" sz="1600" dirty="0">
                <a:solidFill>
                  <a:schemeClr val="accent1"/>
                </a:solidFill>
              </a:rPr>
              <a:t>广州</a:t>
            </a:r>
            <a:endParaRPr lang="en-US" altLang="zh-CN" sz="1600" dirty="0">
              <a:solidFill>
                <a:schemeClr val="accent1"/>
              </a:solidFill>
            </a:endParaRPr>
          </a:p>
          <a:p>
            <a:pPr algn="ctr"/>
            <a:r>
              <a:rPr lang="en-US" altLang="zh-CN" sz="1600" dirty="0">
                <a:solidFill>
                  <a:schemeClr val="accent1"/>
                </a:solidFill>
              </a:rPr>
              <a:t>2015.8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633050" y="4169256"/>
            <a:ext cx="125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广东</a:t>
            </a:r>
            <a:r>
              <a:rPr lang="en-US" altLang="zh-CN" sz="1600" dirty="0">
                <a:solidFill>
                  <a:schemeClr val="accent1"/>
                </a:solidFill>
              </a:rPr>
              <a:t>-</a:t>
            </a:r>
            <a:r>
              <a:rPr lang="zh-CN" altLang="en-US" sz="1600" dirty="0">
                <a:solidFill>
                  <a:schemeClr val="accent1"/>
                </a:solidFill>
              </a:rPr>
              <a:t>佛山</a:t>
            </a:r>
            <a:r>
              <a:rPr lang="en-US" altLang="zh-CN" sz="1600" dirty="0">
                <a:solidFill>
                  <a:schemeClr val="accent1"/>
                </a:solidFill>
              </a:rPr>
              <a:t>2017.3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810022" y="3040683"/>
            <a:ext cx="125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浙江 </a:t>
            </a:r>
            <a:r>
              <a:rPr lang="en-US" altLang="zh-CN" sz="1600" dirty="0">
                <a:solidFill>
                  <a:schemeClr val="accent1"/>
                </a:solidFill>
              </a:rPr>
              <a:t>-</a:t>
            </a:r>
            <a:r>
              <a:rPr lang="zh-CN" altLang="en-US" sz="1600" dirty="0">
                <a:solidFill>
                  <a:schemeClr val="accent1"/>
                </a:solidFill>
              </a:rPr>
              <a:t>杭州</a:t>
            </a:r>
            <a:r>
              <a:rPr lang="en-US" altLang="zh-CN" sz="1600" dirty="0">
                <a:solidFill>
                  <a:schemeClr val="accent1"/>
                </a:solidFill>
              </a:rPr>
              <a:t>2016.4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065644" y="3045860"/>
            <a:ext cx="125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浙江</a:t>
            </a:r>
            <a:r>
              <a:rPr lang="en-US" altLang="zh-CN" sz="1600" dirty="0">
                <a:solidFill>
                  <a:schemeClr val="accent1"/>
                </a:solidFill>
              </a:rPr>
              <a:t>-</a:t>
            </a:r>
            <a:r>
              <a:rPr lang="zh-CN" altLang="en-US" sz="1600" dirty="0">
                <a:solidFill>
                  <a:schemeClr val="accent1"/>
                </a:solidFill>
              </a:rPr>
              <a:t>湖州</a:t>
            </a:r>
            <a:r>
              <a:rPr lang="en-US" altLang="zh-CN" sz="1600" dirty="0">
                <a:solidFill>
                  <a:schemeClr val="accent1"/>
                </a:solidFill>
              </a:rPr>
              <a:t>2017.2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012911" y="2035221"/>
            <a:ext cx="125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越南</a:t>
            </a:r>
            <a:endParaRPr lang="en-US" altLang="zh-CN" sz="1600" dirty="0">
              <a:solidFill>
                <a:schemeClr val="accent1"/>
              </a:solidFill>
            </a:endParaRPr>
          </a:p>
          <a:p>
            <a:pPr algn="ctr"/>
            <a:r>
              <a:rPr lang="en-US" altLang="zh-CN" sz="1600" dirty="0">
                <a:solidFill>
                  <a:schemeClr val="accent1"/>
                </a:solidFill>
              </a:rPr>
              <a:t>2017.2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28" y="1544866"/>
            <a:ext cx="739096" cy="123225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9044220" y="4169255"/>
            <a:ext cx="1255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广东</a:t>
            </a:r>
            <a:r>
              <a:rPr lang="en-US" altLang="zh-CN" sz="1600" dirty="0">
                <a:solidFill>
                  <a:schemeClr val="accent1"/>
                </a:solidFill>
              </a:rPr>
              <a:t>-</a:t>
            </a:r>
            <a:r>
              <a:rPr lang="zh-CN" altLang="en-US" sz="1600" dirty="0">
                <a:solidFill>
                  <a:schemeClr val="accent1"/>
                </a:solidFill>
              </a:rPr>
              <a:t>虎门</a:t>
            </a:r>
            <a:r>
              <a:rPr lang="en-US" altLang="zh-CN" sz="1600" dirty="0">
                <a:solidFill>
                  <a:schemeClr val="accent1"/>
                </a:solidFill>
              </a:rPr>
              <a:t>2016.7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8" y="1481571"/>
            <a:ext cx="4769366" cy="471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6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1582760" y="2133579"/>
            <a:ext cx="2369344" cy="4158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317500" dist="152400" dir="2700000" sx="98000" sy="98000" algn="tl" rotWithShape="0">
              <a:schemeClr val="bg1">
                <a:lumMod val="65000"/>
                <a:alpha val="33000"/>
              </a:scheme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+mj-lt"/>
              </a:rPr>
              <a:t>网站</a:t>
            </a:r>
            <a:r>
              <a:rPr lang="en-US" altLang="zh-CN" b="1" dirty="0">
                <a:solidFill>
                  <a:schemeClr val="accent2"/>
                </a:solidFill>
                <a:latin typeface="+mj-lt"/>
              </a:rPr>
              <a:t>SKU</a:t>
            </a:r>
            <a:r>
              <a:rPr lang="zh-CN" altLang="en-US" b="1" dirty="0">
                <a:solidFill>
                  <a:schemeClr val="accent2"/>
                </a:solidFill>
                <a:latin typeface="+mj-lt"/>
              </a:rPr>
              <a:t>占全球市场</a:t>
            </a:r>
            <a:endParaRPr lang="en-US" altLang="zh-CN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74138" y="2015245"/>
            <a:ext cx="871576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80%</a:t>
            </a:r>
            <a:endParaRPr lang="zh-CN" altLang="en-US" sz="28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atin typeface="+mj-lt"/>
            </a:endParaRPr>
          </a:p>
        </p:txBody>
      </p:sp>
      <p:sp>
        <p:nvSpPr>
          <p:cNvPr id="10" name="矩形 9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1582760" y="3215296"/>
            <a:ext cx="2098299" cy="4524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317500" dist="152400" dir="2700000" sx="98000" sy="98000" algn="tl" rotWithShape="0">
              <a:schemeClr val="bg1">
                <a:lumMod val="65000"/>
                <a:alpha val="33000"/>
              </a:scheme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+mj-lt"/>
              </a:rPr>
              <a:t>2016</a:t>
            </a:r>
            <a:r>
              <a:rPr lang="zh-CN" altLang="en-US" b="1" dirty="0">
                <a:solidFill>
                  <a:schemeClr val="accent2"/>
                </a:solidFill>
                <a:latin typeface="+mj-lt"/>
              </a:rPr>
              <a:t>平台交易额</a:t>
            </a:r>
            <a:endParaRPr lang="en-US" altLang="zh-CN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矩形 11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6413444" y="2133579"/>
            <a:ext cx="1475979" cy="4524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317500" dist="152400" dir="2700000" sx="98000" sy="98000" algn="tl" rotWithShape="0">
              <a:schemeClr val="bg1">
                <a:lumMod val="65000"/>
                <a:alpha val="33000"/>
              </a:scheme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+mj-lt"/>
              </a:rPr>
              <a:t>快速找版</a:t>
            </a:r>
            <a:endParaRPr lang="en-US" altLang="zh-CN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02377" y="5167218"/>
            <a:ext cx="533466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4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GLOBAL</a:t>
            </a:r>
          </a:p>
          <a:p>
            <a:pPr algn="r">
              <a:lnSpc>
                <a:spcPct val="130000"/>
              </a:lnSpc>
            </a:pPr>
            <a:r>
              <a:rPr lang="en-US" altLang="zh-CN" sz="24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SOURCING </a:t>
            </a:r>
          </a:p>
          <a:p>
            <a:pPr algn="r">
              <a:lnSpc>
                <a:spcPct val="130000"/>
              </a:lnSpc>
            </a:pPr>
            <a:r>
              <a:rPr lang="en-US" altLang="zh-CN" sz="24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WHENEVER&amp;WHEREVER</a:t>
            </a:r>
            <a:endParaRPr lang="zh-CN" altLang="en-US" sz="24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atin typeface="+mj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285232" y="5122044"/>
            <a:ext cx="52251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19910" y="242971"/>
            <a:ext cx="2372396" cy="667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经营业绩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46517" y="971323"/>
            <a:ext cx="522514" cy="0"/>
          </a:xfrm>
          <a:prstGeom prst="line">
            <a:avLst/>
          </a:prstGeom>
          <a:ln w="25400">
            <a:solidFill>
              <a:schemeClr val="accent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6413444" y="3251909"/>
            <a:ext cx="2092576" cy="4158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317500" dist="152400" dir="2700000" sx="98000" sy="98000" algn="tl" rotWithShape="0">
              <a:schemeClr val="bg1">
                <a:lumMod val="65000"/>
                <a:alpha val="33000"/>
              </a:scheme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+mj-lt"/>
              </a:rPr>
              <a:t>面料有效供给</a:t>
            </a:r>
            <a:endParaRPr lang="en-US" altLang="zh-CN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74138" y="3120235"/>
            <a:ext cx="101520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50</a:t>
            </a:r>
            <a:r>
              <a:rPr lang="zh-CN" altLang="en-US" sz="28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亿</a:t>
            </a:r>
          </a:p>
        </p:txBody>
      </p:sp>
      <p:sp>
        <p:nvSpPr>
          <p:cNvPr id="22" name="矩形 21"/>
          <p:cNvSpPr/>
          <p:nvPr/>
        </p:nvSpPr>
        <p:spPr>
          <a:xfrm>
            <a:off x="8860847" y="2062021"/>
            <a:ext cx="1015203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48h</a:t>
            </a:r>
            <a:endParaRPr lang="zh-CN" altLang="en-US" sz="28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60847" y="3133575"/>
            <a:ext cx="1281755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80%</a:t>
            </a:r>
            <a:endParaRPr lang="zh-CN" altLang="en-US" sz="28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atin typeface="+mj-lt"/>
            </a:endParaRPr>
          </a:p>
        </p:txBody>
      </p:sp>
      <p:sp>
        <p:nvSpPr>
          <p:cNvPr id="4" name="上箭头 3"/>
          <p:cNvSpPr/>
          <p:nvPr/>
        </p:nvSpPr>
        <p:spPr>
          <a:xfrm>
            <a:off x="5186507" y="2175702"/>
            <a:ext cx="125272" cy="31637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上箭头 23"/>
          <p:cNvSpPr/>
          <p:nvPr/>
        </p:nvSpPr>
        <p:spPr>
          <a:xfrm>
            <a:off x="5222394" y="3283326"/>
            <a:ext cx="125272" cy="31637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上箭头 24"/>
          <p:cNvSpPr/>
          <p:nvPr/>
        </p:nvSpPr>
        <p:spPr>
          <a:xfrm>
            <a:off x="10147257" y="3301632"/>
            <a:ext cx="125272" cy="31637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上箭头 25"/>
          <p:cNvSpPr/>
          <p:nvPr/>
        </p:nvSpPr>
        <p:spPr>
          <a:xfrm flipV="1">
            <a:off x="9750778" y="2236450"/>
            <a:ext cx="125272" cy="31637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5400000">
            <a:off x="6183995" y="3389758"/>
            <a:ext cx="121496" cy="10473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5400000">
            <a:off x="1383231" y="3399932"/>
            <a:ext cx="121496" cy="10473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5400000">
            <a:off x="1376956" y="2285452"/>
            <a:ext cx="121496" cy="10473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等腰三角形 39"/>
          <p:cNvSpPr/>
          <p:nvPr/>
        </p:nvSpPr>
        <p:spPr>
          <a:xfrm rot="5400000">
            <a:off x="6197643" y="2281519"/>
            <a:ext cx="121496" cy="10473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1582760" y="4400882"/>
            <a:ext cx="2543543" cy="4524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317500" dist="152400" dir="2700000" sx="98000" sy="98000" algn="tl" rotWithShape="0">
              <a:schemeClr val="bg1">
                <a:lumMod val="65000"/>
                <a:alpha val="33000"/>
              </a:scheme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+mj-lt"/>
              </a:rPr>
              <a:t>2017</a:t>
            </a:r>
            <a:r>
              <a:rPr lang="zh-CN" altLang="en-US" b="1" dirty="0">
                <a:solidFill>
                  <a:schemeClr val="accent2"/>
                </a:solidFill>
                <a:latin typeface="+mj-lt"/>
              </a:rPr>
              <a:t>平台交易额预计</a:t>
            </a:r>
            <a:endParaRPr lang="en-US" altLang="zh-CN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501983" y="4300855"/>
            <a:ext cx="1196258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100</a:t>
            </a:r>
            <a:r>
              <a:rPr lang="zh-CN" altLang="en-US" sz="28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亿</a:t>
            </a:r>
          </a:p>
        </p:txBody>
      </p:sp>
      <p:sp>
        <p:nvSpPr>
          <p:cNvPr id="45" name="上箭头 44"/>
          <p:cNvSpPr/>
          <p:nvPr/>
        </p:nvSpPr>
        <p:spPr>
          <a:xfrm>
            <a:off x="5698241" y="4468912"/>
            <a:ext cx="125272" cy="31637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5400000">
            <a:off x="1371667" y="4574729"/>
            <a:ext cx="121496" cy="10473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737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08026" y="798284"/>
            <a:ext cx="2450193" cy="3512459"/>
            <a:chOff x="708026" y="798284"/>
            <a:chExt cx="2450193" cy="3512459"/>
          </a:xfrm>
        </p:grpSpPr>
        <p:sp>
          <p:nvSpPr>
            <p:cNvPr id="19" name="矩形 18"/>
            <p:cNvSpPr/>
            <p:nvPr/>
          </p:nvSpPr>
          <p:spPr>
            <a:xfrm>
              <a:off x="708026" y="798284"/>
              <a:ext cx="2450193" cy="3512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96900" dist="342900" dir="2700000" algn="tl" rotWithShape="0">
                <a:schemeClr val="tx1">
                  <a:lumMod val="75000"/>
                  <a:lumOff val="2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708026" y="3788228"/>
              <a:ext cx="2450193" cy="52251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934358" y="1482435"/>
            <a:ext cx="1997528" cy="2646878"/>
          </a:xfrm>
          <a:prstGeom prst="rect">
            <a:avLst/>
          </a:prstGeom>
          <a:ln w="19050" cap="rnd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chemeClr val="accent1"/>
                </a:solidFill>
                <a:latin typeface="ITC Avant Garde Std XLt" panose="020B0302020202020204" pitchFamily="34" charset="0"/>
              </a:rPr>
              <a:t>2</a:t>
            </a:r>
            <a:endParaRPr lang="zh-CN" altLang="en-US" sz="16600" dirty="0">
              <a:solidFill>
                <a:schemeClr val="accent1"/>
              </a:solidFill>
              <a:latin typeface="ITC Avant Garde Std XLt" panose="020B0302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630826" y="3996437"/>
            <a:ext cx="106096" cy="106096"/>
          </a:xfrm>
          <a:prstGeom prst="ellipse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80073" y="3996437"/>
            <a:ext cx="106096" cy="106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129321" y="3996437"/>
            <a:ext cx="106096" cy="106096"/>
          </a:xfrm>
          <a:prstGeom prst="ellipse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902608" y="1557879"/>
            <a:ext cx="2061029" cy="0"/>
          </a:xfrm>
          <a:prstGeom prst="line">
            <a:avLst/>
          </a:prstGeom>
          <a:ln w="19050" cap="rnd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53000"/>
                  </a:schemeClr>
                </a:gs>
                <a:gs pos="100000">
                  <a:schemeClr val="accent1">
                    <a:lumMod val="20000"/>
                    <a:lumOff val="80000"/>
                    <a:alpha val="53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3410858" y="2612571"/>
            <a:ext cx="8085818" cy="3497943"/>
            <a:chOff x="3410858" y="2612571"/>
            <a:chExt cx="8085818" cy="3497943"/>
          </a:xfrm>
        </p:grpSpPr>
        <p:sp>
          <p:nvSpPr>
            <p:cNvPr id="28" name="矩形 27"/>
            <p:cNvSpPr/>
            <p:nvPr/>
          </p:nvSpPr>
          <p:spPr>
            <a:xfrm>
              <a:off x="3410858" y="2612571"/>
              <a:ext cx="8085818" cy="3497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96900" dist="342900" dir="2700000" algn="tl" rotWithShape="0">
                <a:schemeClr val="tx1">
                  <a:lumMod val="75000"/>
                  <a:lumOff val="2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0370077" y="2612571"/>
              <a:ext cx="1126599" cy="3497943"/>
              <a:chOff x="10370077" y="2133600"/>
              <a:chExt cx="1126599" cy="3497943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3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372726" y="2143579"/>
                <a:ext cx="1123950" cy="34879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</p:pic>
          <p:sp>
            <p:nvSpPr>
              <p:cNvPr id="31" name="矩形 30"/>
              <p:cNvSpPr/>
              <p:nvPr/>
            </p:nvSpPr>
            <p:spPr>
              <a:xfrm>
                <a:off x="10370077" y="2133600"/>
                <a:ext cx="1126599" cy="3497943"/>
              </a:xfrm>
              <a:prstGeom prst="rect">
                <a:avLst/>
              </a:prstGeom>
              <a:gradFill flip="none" rotWithShape="1">
                <a:gsLst>
                  <a:gs pos="37000">
                    <a:schemeClr val="bg1">
                      <a:alpha val="1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708026" y="5842916"/>
            <a:ext cx="10210183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LIANSHANG</a:t>
            </a:r>
          </a:p>
          <a:p>
            <a:pPr>
              <a:lnSpc>
                <a:spcPct val="130000"/>
              </a:lnSpc>
            </a:pPr>
            <a:r>
              <a:rPr lang="en-US" altLang="zh-CN" sz="16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The most advanced agile and flexible supply chain service platform in the world. </a:t>
            </a:r>
            <a:endParaRPr lang="zh-CN" altLang="en-US" sz="16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811749" y="3515722"/>
            <a:ext cx="0" cy="169164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980965" y="885694"/>
            <a:ext cx="206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54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</a:gradFill>
                <a:latin typeface="+mj-lt"/>
              </a:rPr>
              <a:t>主推产品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446" y="4540503"/>
            <a:ext cx="970251" cy="970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文本框 38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9210948" y="3803468"/>
            <a:ext cx="954107" cy="45172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zh-CN" altLang="en-US" sz="20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买家版</a:t>
            </a:r>
            <a:endParaRPr lang="en-US" altLang="zh-CN" sz="20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40" name="文本框 39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9249291" y="5510754"/>
            <a:ext cx="954107" cy="4924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zh-CN" altLang="en-US" sz="20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卖家版</a:t>
            </a:r>
            <a:endParaRPr lang="en-US" altLang="zh-CN" sz="20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54" y="940663"/>
            <a:ext cx="5176310" cy="51698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4579" y="2845277"/>
            <a:ext cx="990476" cy="10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967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rot="5400000">
            <a:off x="3208648" y="-2049023"/>
            <a:ext cx="5898007" cy="99960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342900" dir="2700000" algn="tl" rotWithShape="0">
              <a:schemeClr val="tx1">
                <a:lumMod val="75000"/>
                <a:lumOff val="2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1403792" y="2964284"/>
            <a:ext cx="1107996" cy="7759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快速找版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效率提升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58" name="矩形 57"/>
          <p:cNvSpPr/>
          <p:nvPr/>
        </p:nvSpPr>
        <p:spPr>
          <a:xfrm rot="5400000">
            <a:off x="630829" y="2070443"/>
            <a:ext cx="5925484" cy="1675232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48" y="1453175"/>
            <a:ext cx="1370284" cy="104545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01" y="1451022"/>
            <a:ext cx="1373106" cy="104760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89" y="1461201"/>
            <a:ext cx="1359765" cy="1037430"/>
          </a:xfrm>
          <a:prstGeom prst="rect">
            <a:avLst/>
          </a:prstGeom>
        </p:spPr>
      </p:pic>
      <p:sp>
        <p:nvSpPr>
          <p:cNvPr id="25" name="文本框 24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1608976" y="2267330"/>
            <a:ext cx="697627" cy="4924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zh-CN" altLang="en-US" sz="20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找版</a:t>
            </a:r>
            <a:endParaRPr lang="en-US" altLang="zh-CN" sz="20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7" name="文本框 26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4929257" y="2267330"/>
            <a:ext cx="697627" cy="45172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zh-CN" altLang="en-US" sz="20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物流</a:t>
            </a:r>
            <a:endParaRPr lang="en-US" altLang="zh-CN" sz="20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28" name="文本框 27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3205307" y="2236898"/>
            <a:ext cx="697627" cy="45172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zh-CN" altLang="en-US" sz="20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质检</a:t>
            </a:r>
            <a:endParaRPr lang="en-US" altLang="zh-CN" sz="20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1" name="矩形 30"/>
          <p:cNvSpPr/>
          <p:nvPr/>
        </p:nvSpPr>
        <p:spPr>
          <a:xfrm rot="5400000">
            <a:off x="3999030" y="2084182"/>
            <a:ext cx="5925484" cy="1675232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30" y="1452098"/>
            <a:ext cx="1370284" cy="1045456"/>
          </a:xfrm>
          <a:prstGeom prst="rect">
            <a:avLst/>
          </a:prstGeom>
        </p:spPr>
      </p:pic>
      <p:sp>
        <p:nvSpPr>
          <p:cNvPr id="30" name="文本框 29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6612958" y="2236897"/>
            <a:ext cx="697627" cy="45172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zh-CN" altLang="en-US" sz="20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客服</a:t>
            </a:r>
            <a:endParaRPr lang="en-US" altLang="zh-CN" sz="20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6" name="矩形 35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3000122" y="2965617"/>
            <a:ext cx="1107996" cy="7759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专业验布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理化检测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43" name="矩形 42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4716779" y="2964243"/>
            <a:ext cx="1107996" cy="7759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可视物流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安全支付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44" name="矩形 43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6407773" y="2967021"/>
            <a:ext cx="1107996" cy="7759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即时客服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高效售后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159625" y="4343490"/>
            <a:ext cx="4964529" cy="15295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342900" dir="2700000" algn="tl" rotWithShape="0">
              <a:schemeClr val="tx1">
                <a:lumMod val="65000"/>
                <a:lumOff val="3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矩形 52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2662676" y="4570887"/>
            <a:ext cx="226215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对于卖家的价值定位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54" name="矩形 53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2662676" y="5137510"/>
            <a:ext cx="3262432" cy="523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高效  保障  一站式解决</a:t>
            </a:r>
            <a:endParaRPr lang="en-US" altLang="zh-CN" sz="24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467203" y="4712807"/>
            <a:ext cx="782638" cy="782638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266700" dist="139700" dir="2700000" algn="tl" rotWithShape="0">
              <a:schemeClr val="bg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18"/>
          <p:cNvSpPr>
            <a:spLocks/>
          </p:cNvSpPr>
          <p:nvPr/>
        </p:nvSpPr>
        <p:spPr bwMode="auto">
          <a:xfrm>
            <a:off x="1686880" y="4930107"/>
            <a:ext cx="343496" cy="343316"/>
          </a:xfrm>
          <a:custGeom>
            <a:avLst/>
            <a:gdLst>
              <a:gd name="T0" fmla="*/ 693 w 800"/>
              <a:gd name="T1" fmla="*/ 672 h 800"/>
              <a:gd name="T2" fmla="*/ 674 w 800"/>
              <a:gd name="T3" fmla="*/ 691 h 800"/>
              <a:gd name="T4" fmla="*/ 563 w 800"/>
              <a:gd name="T5" fmla="*/ 645 h 800"/>
              <a:gd name="T6" fmla="*/ 463 w 800"/>
              <a:gd name="T7" fmla="*/ 570 h 800"/>
              <a:gd name="T8" fmla="*/ 461 w 800"/>
              <a:gd name="T9" fmla="*/ 501 h 800"/>
              <a:gd name="T10" fmla="*/ 498 w 800"/>
              <a:gd name="T11" fmla="*/ 421 h 800"/>
              <a:gd name="T12" fmla="*/ 526 w 800"/>
              <a:gd name="T13" fmla="*/ 376 h 800"/>
              <a:gd name="T14" fmla="*/ 514 w 800"/>
              <a:gd name="T15" fmla="*/ 340 h 800"/>
              <a:gd name="T16" fmla="*/ 516 w 800"/>
              <a:gd name="T17" fmla="*/ 190 h 800"/>
              <a:gd name="T18" fmla="*/ 458 w 800"/>
              <a:gd name="T19" fmla="*/ 154 h 800"/>
              <a:gd name="T20" fmla="*/ 296 w 800"/>
              <a:gd name="T21" fmla="*/ 175 h 800"/>
              <a:gd name="T22" fmla="*/ 286 w 800"/>
              <a:gd name="T23" fmla="*/ 341 h 800"/>
              <a:gd name="T24" fmla="*/ 274 w 800"/>
              <a:gd name="T25" fmla="*/ 376 h 800"/>
              <a:gd name="T26" fmla="*/ 302 w 800"/>
              <a:gd name="T27" fmla="*/ 421 h 800"/>
              <a:gd name="T28" fmla="*/ 339 w 800"/>
              <a:gd name="T29" fmla="*/ 501 h 800"/>
              <a:gd name="T30" fmla="*/ 338 w 800"/>
              <a:gd name="T31" fmla="*/ 570 h 800"/>
              <a:gd name="T32" fmla="*/ 238 w 800"/>
              <a:gd name="T33" fmla="*/ 645 h 800"/>
              <a:gd name="T34" fmla="*/ 181 w 800"/>
              <a:gd name="T35" fmla="*/ 651 h 800"/>
              <a:gd name="T36" fmla="*/ 226 w 800"/>
              <a:gd name="T37" fmla="*/ 615 h 800"/>
              <a:gd name="T38" fmla="*/ 307 w 800"/>
              <a:gd name="T39" fmla="*/ 516 h 800"/>
              <a:gd name="T40" fmla="*/ 272 w 800"/>
              <a:gd name="T41" fmla="*/ 435 h 800"/>
              <a:gd name="T42" fmla="*/ 243 w 800"/>
              <a:gd name="T43" fmla="*/ 380 h 800"/>
              <a:gd name="T44" fmla="*/ 270 w 800"/>
              <a:gd name="T45" fmla="*/ 156 h 800"/>
              <a:gd name="T46" fmla="*/ 399 w 800"/>
              <a:gd name="T47" fmla="*/ 102 h 800"/>
              <a:gd name="T48" fmla="*/ 543 w 800"/>
              <a:gd name="T49" fmla="*/ 173 h 800"/>
              <a:gd name="T50" fmla="*/ 557 w 800"/>
              <a:gd name="T51" fmla="*/ 380 h 800"/>
              <a:gd name="T52" fmla="*/ 528 w 800"/>
              <a:gd name="T53" fmla="*/ 435 h 800"/>
              <a:gd name="T54" fmla="*/ 493 w 800"/>
              <a:gd name="T55" fmla="*/ 509 h 800"/>
              <a:gd name="T56" fmla="*/ 495 w 800"/>
              <a:gd name="T57" fmla="*/ 565 h 800"/>
              <a:gd name="T58" fmla="*/ 661 w 800"/>
              <a:gd name="T59" fmla="*/ 658 h 800"/>
              <a:gd name="T60" fmla="*/ 768 w 800"/>
              <a:gd name="T61" fmla="*/ 400 h 800"/>
              <a:gd name="T62" fmla="*/ 660 w 800"/>
              <a:gd name="T63" fmla="*/ 140 h 800"/>
              <a:gd name="T64" fmla="*/ 400 w 800"/>
              <a:gd name="T65" fmla="*/ 32 h 800"/>
              <a:gd name="T66" fmla="*/ 140 w 800"/>
              <a:gd name="T67" fmla="*/ 140 h 800"/>
              <a:gd name="T68" fmla="*/ 32 w 800"/>
              <a:gd name="T69" fmla="*/ 400 h 800"/>
              <a:gd name="T70" fmla="*/ 140 w 800"/>
              <a:gd name="T71" fmla="*/ 660 h 800"/>
              <a:gd name="T72" fmla="*/ 400 w 800"/>
              <a:gd name="T73" fmla="*/ 768 h 800"/>
              <a:gd name="T74" fmla="*/ 600 w 800"/>
              <a:gd name="T75" fmla="*/ 728 h 800"/>
              <a:gd name="T76" fmla="*/ 400 w 800"/>
              <a:gd name="T77" fmla="*/ 800 h 800"/>
              <a:gd name="T78" fmla="*/ 117 w 800"/>
              <a:gd name="T79" fmla="*/ 683 h 800"/>
              <a:gd name="T80" fmla="*/ 0 w 800"/>
              <a:gd name="T81" fmla="*/ 400 h 800"/>
              <a:gd name="T82" fmla="*/ 117 w 800"/>
              <a:gd name="T83" fmla="*/ 117 h 800"/>
              <a:gd name="T84" fmla="*/ 400 w 800"/>
              <a:gd name="T85" fmla="*/ 0 h 800"/>
              <a:gd name="T86" fmla="*/ 683 w 800"/>
              <a:gd name="T87" fmla="*/ 117 h 800"/>
              <a:gd name="T88" fmla="*/ 800 w 800"/>
              <a:gd name="T89" fmla="*/ 4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00" h="800">
                <a:moveTo>
                  <a:pt x="800" y="400"/>
                </a:moveTo>
                <a:cubicBezTo>
                  <a:pt x="800" y="501"/>
                  <a:pt x="762" y="598"/>
                  <a:pt x="693" y="672"/>
                </a:cubicBezTo>
                <a:cubicBezTo>
                  <a:pt x="693" y="673"/>
                  <a:pt x="693" y="673"/>
                  <a:pt x="692" y="673"/>
                </a:cubicBezTo>
                <a:cubicBezTo>
                  <a:pt x="674" y="691"/>
                  <a:pt x="674" y="691"/>
                  <a:pt x="674" y="691"/>
                </a:cubicBezTo>
                <a:cubicBezTo>
                  <a:pt x="668" y="697"/>
                  <a:pt x="658" y="697"/>
                  <a:pt x="652" y="692"/>
                </a:cubicBezTo>
                <a:cubicBezTo>
                  <a:pt x="628" y="670"/>
                  <a:pt x="595" y="657"/>
                  <a:pt x="563" y="645"/>
                </a:cubicBezTo>
                <a:cubicBezTo>
                  <a:pt x="519" y="627"/>
                  <a:pt x="478" y="611"/>
                  <a:pt x="464" y="574"/>
                </a:cubicBezTo>
                <a:cubicBezTo>
                  <a:pt x="463" y="573"/>
                  <a:pt x="463" y="571"/>
                  <a:pt x="463" y="570"/>
                </a:cubicBezTo>
                <a:cubicBezTo>
                  <a:pt x="461" y="549"/>
                  <a:pt x="461" y="533"/>
                  <a:pt x="461" y="516"/>
                </a:cubicBezTo>
                <a:cubicBezTo>
                  <a:pt x="461" y="511"/>
                  <a:pt x="461" y="506"/>
                  <a:pt x="461" y="501"/>
                </a:cubicBezTo>
                <a:cubicBezTo>
                  <a:pt x="461" y="495"/>
                  <a:pt x="465" y="490"/>
                  <a:pt x="470" y="487"/>
                </a:cubicBezTo>
                <a:cubicBezTo>
                  <a:pt x="476" y="483"/>
                  <a:pt x="494" y="452"/>
                  <a:pt x="498" y="421"/>
                </a:cubicBezTo>
                <a:cubicBezTo>
                  <a:pt x="499" y="414"/>
                  <a:pt x="505" y="408"/>
                  <a:pt x="512" y="407"/>
                </a:cubicBezTo>
                <a:cubicBezTo>
                  <a:pt x="514" y="407"/>
                  <a:pt x="523" y="401"/>
                  <a:pt x="526" y="376"/>
                </a:cubicBezTo>
                <a:cubicBezTo>
                  <a:pt x="527" y="363"/>
                  <a:pt x="521" y="358"/>
                  <a:pt x="521" y="358"/>
                </a:cubicBezTo>
                <a:cubicBezTo>
                  <a:pt x="515" y="355"/>
                  <a:pt x="512" y="347"/>
                  <a:pt x="514" y="340"/>
                </a:cubicBezTo>
                <a:cubicBezTo>
                  <a:pt x="517" y="331"/>
                  <a:pt x="526" y="302"/>
                  <a:pt x="529" y="268"/>
                </a:cubicBezTo>
                <a:cubicBezTo>
                  <a:pt x="531" y="235"/>
                  <a:pt x="527" y="208"/>
                  <a:pt x="516" y="190"/>
                </a:cubicBezTo>
                <a:cubicBezTo>
                  <a:pt x="506" y="174"/>
                  <a:pt x="491" y="165"/>
                  <a:pt x="470" y="162"/>
                </a:cubicBezTo>
                <a:cubicBezTo>
                  <a:pt x="465" y="162"/>
                  <a:pt x="460" y="159"/>
                  <a:pt x="458" y="154"/>
                </a:cubicBezTo>
                <a:cubicBezTo>
                  <a:pt x="451" y="142"/>
                  <a:pt x="429" y="134"/>
                  <a:pt x="399" y="134"/>
                </a:cubicBezTo>
                <a:cubicBezTo>
                  <a:pt x="350" y="135"/>
                  <a:pt x="315" y="149"/>
                  <a:pt x="296" y="175"/>
                </a:cubicBezTo>
                <a:cubicBezTo>
                  <a:pt x="282" y="192"/>
                  <a:pt x="275" y="216"/>
                  <a:pt x="274" y="245"/>
                </a:cubicBezTo>
                <a:cubicBezTo>
                  <a:pt x="273" y="272"/>
                  <a:pt x="277" y="304"/>
                  <a:pt x="286" y="341"/>
                </a:cubicBezTo>
                <a:cubicBezTo>
                  <a:pt x="288" y="348"/>
                  <a:pt x="285" y="355"/>
                  <a:pt x="279" y="358"/>
                </a:cubicBezTo>
                <a:cubicBezTo>
                  <a:pt x="279" y="358"/>
                  <a:pt x="273" y="363"/>
                  <a:pt x="274" y="376"/>
                </a:cubicBezTo>
                <a:cubicBezTo>
                  <a:pt x="277" y="401"/>
                  <a:pt x="286" y="407"/>
                  <a:pt x="288" y="407"/>
                </a:cubicBezTo>
                <a:cubicBezTo>
                  <a:pt x="295" y="408"/>
                  <a:pt x="301" y="414"/>
                  <a:pt x="302" y="421"/>
                </a:cubicBezTo>
                <a:cubicBezTo>
                  <a:pt x="305" y="451"/>
                  <a:pt x="325" y="483"/>
                  <a:pt x="331" y="487"/>
                </a:cubicBezTo>
                <a:cubicBezTo>
                  <a:pt x="336" y="490"/>
                  <a:pt x="339" y="495"/>
                  <a:pt x="339" y="501"/>
                </a:cubicBezTo>
                <a:cubicBezTo>
                  <a:pt x="339" y="506"/>
                  <a:pt x="339" y="511"/>
                  <a:pt x="339" y="516"/>
                </a:cubicBezTo>
                <a:cubicBezTo>
                  <a:pt x="340" y="533"/>
                  <a:pt x="340" y="549"/>
                  <a:pt x="338" y="570"/>
                </a:cubicBezTo>
                <a:cubicBezTo>
                  <a:pt x="338" y="571"/>
                  <a:pt x="337" y="573"/>
                  <a:pt x="337" y="574"/>
                </a:cubicBezTo>
                <a:cubicBezTo>
                  <a:pt x="323" y="611"/>
                  <a:pt x="282" y="627"/>
                  <a:pt x="238" y="645"/>
                </a:cubicBezTo>
                <a:cubicBezTo>
                  <a:pt x="226" y="649"/>
                  <a:pt x="214" y="654"/>
                  <a:pt x="202" y="659"/>
                </a:cubicBezTo>
                <a:cubicBezTo>
                  <a:pt x="194" y="663"/>
                  <a:pt x="185" y="659"/>
                  <a:pt x="181" y="651"/>
                </a:cubicBezTo>
                <a:cubicBezTo>
                  <a:pt x="177" y="643"/>
                  <a:pt x="181" y="634"/>
                  <a:pt x="189" y="630"/>
                </a:cubicBezTo>
                <a:cubicBezTo>
                  <a:pt x="201" y="625"/>
                  <a:pt x="214" y="620"/>
                  <a:pt x="226" y="615"/>
                </a:cubicBezTo>
                <a:cubicBezTo>
                  <a:pt x="264" y="600"/>
                  <a:pt x="296" y="587"/>
                  <a:pt x="306" y="565"/>
                </a:cubicBezTo>
                <a:cubicBezTo>
                  <a:pt x="308" y="547"/>
                  <a:pt x="308" y="532"/>
                  <a:pt x="307" y="516"/>
                </a:cubicBezTo>
                <a:cubicBezTo>
                  <a:pt x="307" y="514"/>
                  <a:pt x="307" y="511"/>
                  <a:pt x="307" y="509"/>
                </a:cubicBezTo>
                <a:cubicBezTo>
                  <a:pt x="293" y="494"/>
                  <a:pt x="278" y="463"/>
                  <a:pt x="272" y="435"/>
                </a:cubicBezTo>
                <a:cubicBezTo>
                  <a:pt x="267" y="432"/>
                  <a:pt x="262" y="428"/>
                  <a:pt x="258" y="423"/>
                </a:cubicBezTo>
                <a:cubicBezTo>
                  <a:pt x="250" y="413"/>
                  <a:pt x="245" y="398"/>
                  <a:pt x="243" y="380"/>
                </a:cubicBezTo>
                <a:cubicBezTo>
                  <a:pt x="240" y="362"/>
                  <a:pt x="246" y="348"/>
                  <a:pt x="253" y="339"/>
                </a:cubicBezTo>
                <a:cubicBezTo>
                  <a:pt x="233" y="258"/>
                  <a:pt x="239" y="197"/>
                  <a:pt x="270" y="156"/>
                </a:cubicBezTo>
                <a:cubicBezTo>
                  <a:pt x="296" y="121"/>
                  <a:pt x="339" y="103"/>
                  <a:pt x="398" y="102"/>
                </a:cubicBezTo>
                <a:cubicBezTo>
                  <a:pt x="399" y="102"/>
                  <a:pt x="399" y="102"/>
                  <a:pt x="399" y="102"/>
                </a:cubicBezTo>
                <a:cubicBezTo>
                  <a:pt x="437" y="102"/>
                  <a:pt x="466" y="113"/>
                  <a:pt x="481" y="132"/>
                </a:cubicBezTo>
                <a:cubicBezTo>
                  <a:pt x="509" y="137"/>
                  <a:pt x="529" y="151"/>
                  <a:pt x="543" y="173"/>
                </a:cubicBezTo>
                <a:cubicBezTo>
                  <a:pt x="576" y="226"/>
                  <a:pt x="557" y="308"/>
                  <a:pt x="547" y="340"/>
                </a:cubicBezTo>
                <a:cubicBezTo>
                  <a:pt x="554" y="349"/>
                  <a:pt x="560" y="362"/>
                  <a:pt x="557" y="380"/>
                </a:cubicBezTo>
                <a:cubicBezTo>
                  <a:pt x="555" y="398"/>
                  <a:pt x="550" y="413"/>
                  <a:pt x="542" y="423"/>
                </a:cubicBezTo>
                <a:cubicBezTo>
                  <a:pt x="538" y="428"/>
                  <a:pt x="533" y="432"/>
                  <a:pt x="528" y="435"/>
                </a:cubicBezTo>
                <a:cubicBezTo>
                  <a:pt x="524" y="454"/>
                  <a:pt x="517" y="470"/>
                  <a:pt x="513" y="479"/>
                </a:cubicBezTo>
                <a:cubicBezTo>
                  <a:pt x="508" y="489"/>
                  <a:pt x="501" y="501"/>
                  <a:pt x="493" y="509"/>
                </a:cubicBezTo>
                <a:cubicBezTo>
                  <a:pt x="493" y="511"/>
                  <a:pt x="493" y="514"/>
                  <a:pt x="493" y="516"/>
                </a:cubicBezTo>
                <a:cubicBezTo>
                  <a:pt x="493" y="532"/>
                  <a:pt x="493" y="547"/>
                  <a:pt x="495" y="565"/>
                </a:cubicBezTo>
                <a:cubicBezTo>
                  <a:pt x="504" y="587"/>
                  <a:pt x="537" y="600"/>
                  <a:pt x="574" y="615"/>
                </a:cubicBezTo>
                <a:cubicBezTo>
                  <a:pt x="603" y="626"/>
                  <a:pt x="635" y="639"/>
                  <a:pt x="661" y="658"/>
                </a:cubicBezTo>
                <a:cubicBezTo>
                  <a:pt x="670" y="650"/>
                  <a:pt x="670" y="650"/>
                  <a:pt x="670" y="650"/>
                </a:cubicBezTo>
                <a:cubicBezTo>
                  <a:pt x="733" y="582"/>
                  <a:pt x="768" y="493"/>
                  <a:pt x="768" y="400"/>
                </a:cubicBezTo>
                <a:cubicBezTo>
                  <a:pt x="768" y="350"/>
                  <a:pt x="758" y="302"/>
                  <a:pt x="739" y="257"/>
                </a:cubicBezTo>
                <a:cubicBezTo>
                  <a:pt x="721" y="213"/>
                  <a:pt x="694" y="174"/>
                  <a:pt x="660" y="140"/>
                </a:cubicBezTo>
                <a:cubicBezTo>
                  <a:pt x="626" y="106"/>
                  <a:pt x="587" y="79"/>
                  <a:pt x="543" y="61"/>
                </a:cubicBezTo>
                <a:cubicBezTo>
                  <a:pt x="498" y="42"/>
                  <a:pt x="450" y="32"/>
                  <a:pt x="400" y="32"/>
                </a:cubicBezTo>
                <a:cubicBezTo>
                  <a:pt x="350" y="32"/>
                  <a:pt x="302" y="42"/>
                  <a:pt x="257" y="61"/>
                </a:cubicBezTo>
                <a:cubicBezTo>
                  <a:pt x="213" y="79"/>
                  <a:pt x="174" y="106"/>
                  <a:pt x="140" y="140"/>
                </a:cubicBezTo>
                <a:cubicBezTo>
                  <a:pt x="106" y="174"/>
                  <a:pt x="79" y="213"/>
                  <a:pt x="61" y="257"/>
                </a:cubicBezTo>
                <a:cubicBezTo>
                  <a:pt x="42" y="302"/>
                  <a:pt x="32" y="350"/>
                  <a:pt x="32" y="400"/>
                </a:cubicBezTo>
                <a:cubicBezTo>
                  <a:pt x="32" y="450"/>
                  <a:pt x="42" y="498"/>
                  <a:pt x="61" y="543"/>
                </a:cubicBezTo>
                <a:cubicBezTo>
                  <a:pt x="79" y="587"/>
                  <a:pt x="106" y="626"/>
                  <a:pt x="140" y="660"/>
                </a:cubicBezTo>
                <a:cubicBezTo>
                  <a:pt x="174" y="694"/>
                  <a:pt x="213" y="721"/>
                  <a:pt x="257" y="739"/>
                </a:cubicBezTo>
                <a:cubicBezTo>
                  <a:pt x="302" y="758"/>
                  <a:pt x="350" y="768"/>
                  <a:pt x="400" y="768"/>
                </a:cubicBezTo>
                <a:cubicBezTo>
                  <a:pt x="463" y="768"/>
                  <a:pt x="524" y="752"/>
                  <a:pt x="579" y="722"/>
                </a:cubicBezTo>
                <a:cubicBezTo>
                  <a:pt x="586" y="718"/>
                  <a:pt x="596" y="720"/>
                  <a:pt x="600" y="728"/>
                </a:cubicBezTo>
                <a:cubicBezTo>
                  <a:pt x="605" y="736"/>
                  <a:pt x="602" y="745"/>
                  <a:pt x="594" y="750"/>
                </a:cubicBezTo>
                <a:cubicBezTo>
                  <a:pt x="535" y="783"/>
                  <a:pt x="468" y="800"/>
                  <a:pt x="400" y="800"/>
                </a:cubicBezTo>
                <a:cubicBezTo>
                  <a:pt x="346" y="800"/>
                  <a:pt x="294" y="789"/>
                  <a:pt x="244" y="769"/>
                </a:cubicBezTo>
                <a:cubicBezTo>
                  <a:pt x="197" y="748"/>
                  <a:pt x="154" y="720"/>
                  <a:pt x="117" y="683"/>
                </a:cubicBezTo>
                <a:cubicBezTo>
                  <a:pt x="80" y="646"/>
                  <a:pt x="52" y="603"/>
                  <a:pt x="31" y="556"/>
                </a:cubicBezTo>
                <a:cubicBezTo>
                  <a:pt x="11" y="506"/>
                  <a:pt x="0" y="454"/>
                  <a:pt x="0" y="400"/>
                </a:cubicBezTo>
                <a:cubicBezTo>
                  <a:pt x="0" y="346"/>
                  <a:pt x="11" y="294"/>
                  <a:pt x="31" y="244"/>
                </a:cubicBezTo>
                <a:cubicBezTo>
                  <a:pt x="52" y="197"/>
                  <a:pt x="80" y="154"/>
                  <a:pt x="117" y="117"/>
                </a:cubicBezTo>
                <a:cubicBezTo>
                  <a:pt x="154" y="80"/>
                  <a:pt x="197" y="52"/>
                  <a:pt x="244" y="31"/>
                </a:cubicBezTo>
                <a:cubicBezTo>
                  <a:pt x="294" y="11"/>
                  <a:pt x="346" y="0"/>
                  <a:pt x="400" y="0"/>
                </a:cubicBezTo>
                <a:cubicBezTo>
                  <a:pt x="454" y="0"/>
                  <a:pt x="506" y="11"/>
                  <a:pt x="556" y="31"/>
                </a:cubicBezTo>
                <a:cubicBezTo>
                  <a:pt x="603" y="52"/>
                  <a:pt x="646" y="80"/>
                  <a:pt x="683" y="117"/>
                </a:cubicBezTo>
                <a:cubicBezTo>
                  <a:pt x="720" y="154"/>
                  <a:pt x="748" y="197"/>
                  <a:pt x="769" y="244"/>
                </a:cubicBezTo>
                <a:cubicBezTo>
                  <a:pt x="789" y="294"/>
                  <a:pt x="800" y="346"/>
                  <a:pt x="800" y="4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文本框 34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8284149" y="2243553"/>
            <a:ext cx="697627" cy="45172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zh-CN" altLang="en-US" sz="20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优供</a:t>
            </a:r>
            <a:endParaRPr lang="en-US" altLang="zh-CN" sz="20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8" name="矩形 37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8078964" y="2983629"/>
            <a:ext cx="1107996" cy="7759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优质供给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极速到货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41" name="矩形 40"/>
          <p:cNvSpPr/>
          <p:nvPr/>
        </p:nvSpPr>
        <p:spPr>
          <a:xfrm rot="5400000">
            <a:off x="7353355" y="2075802"/>
            <a:ext cx="5925484" cy="1675232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399183" y="97208"/>
            <a:ext cx="1902568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优质服务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10540549" y="843364"/>
            <a:ext cx="52251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6124154" y="4343490"/>
            <a:ext cx="5031526" cy="15295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342900" dir="2700000" algn="tl" rotWithShape="0">
              <a:schemeClr val="tx1">
                <a:lumMod val="65000"/>
                <a:lumOff val="3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矩形 47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7627205" y="4570887"/>
            <a:ext cx="2262158" cy="415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对于买家的价值定位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51" name="矩形 50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7627205" y="5137510"/>
            <a:ext cx="3262432" cy="523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快速  优质  全方位服务</a:t>
            </a:r>
            <a:endParaRPr lang="en-US" altLang="zh-CN" sz="24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431732" y="4746191"/>
            <a:ext cx="782638" cy="782638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266700" dist="139700" dir="2700000" algn="tl" rotWithShape="0">
              <a:schemeClr val="bg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6670120" y="4967527"/>
            <a:ext cx="305862" cy="339966"/>
          </a:xfrm>
          <a:custGeom>
            <a:avLst/>
            <a:gdLst>
              <a:gd name="T0" fmla="*/ 698 w 703"/>
              <a:gd name="T1" fmla="*/ 776 h 781"/>
              <a:gd name="T2" fmla="*/ 686 w 703"/>
              <a:gd name="T3" fmla="*/ 781 h 781"/>
              <a:gd name="T4" fmla="*/ 17 w 703"/>
              <a:gd name="T5" fmla="*/ 781 h 781"/>
              <a:gd name="T6" fmla="*/ 5 w 703"/>
              <a:gd name="T7" fmla="*/ 776 h 781"/>
              <a:gd name="T8" fmla="*/ 1 w 703"/>
              <a:gd name="T9" fmla="*/ 763 h 781"/>
              <a:gd name="T10" fmla="*/ 65 w 703"/>
              <a:gd name="T11" fmla="*/ 205 h 781"/>
              <a:gd name="T12" fmla="*/ 80 w 703"/>
              <a:gd name="T13" fmla="*/ 191 h 781"/>
              <a:gd name="T14" fmla="*/ 136 w 703"/>
              <a:gd name="T15" fmla="*/ 191 h 781"/>
              <a:gd name="T16" fmla="*/ 152 w 703"/>
              <a:gd name="T17" fmla="*/ 207 h 781"/>
              <a:gd name="T18" fmla="*/ 136 w 703"/>
              <a:gd name="T19" fmla="*/ 223 h 781"/>
              <a:gd name="T20" fmla="*/ 95 w 703"/>
              <a:gd name="T21" fmla="*/ 223 h 781"/>
              <a:gd name="T22" fmla="*/ 35 w 703"/>
              <a:gd name="T23" fmla="*/ 749 h 781"/>
              <a:gd name="T24" fmla="*/ 668 w 703"/>
              <a:gd name="T25" fmla="*/ 749 h 781"/>
              <a:gd name="T26" fmla="*/ 608 w 703"/>
              <a:gd name="T27" fmla="*/ 223 h 781"/>
              <a:gd name="T28" fmla="*/ 558 w 703"/>
              <a:gd name="T29" fmla="*/ 223 h 781"/>
              <a:gd name="T30" fmla="*/ 542 w 703"/>
              <a:gd name="T31" fmla="*/ 207 h 781"/>
              <a:gd name="T32" fmla="*/ 558 w 703"/>
              <a:gd name="T33" fmla="*/ 191 h 781"/>
              <a:gd name="T34" fmla="*/ 622 w 703"/>
              <a:gd name="T35" fmla="*/ 191 h 781"/>
              <a:gd name="T36" fmla="*/ 638 w 703"/>
              <a:gd name="T37" fmla="*/ 205 h 781"/>
              <a:gd name="T38" fmla="*/ 702 w 703"/>
              <a:gd name="T39" fmla="*/ 763 h 781"/>
              <a:gd name="T40" fmla="*/ 698 w 703"/>
              <a:gd name="T41" fmla="*/ 776 h 781"/>
              <a:gd name="T42" fmla="*/ 447 w 703"/>
              <a:gd name="T43" fmla="*/ 207 h 781"/>
              <a:gd name="T44" fmla="*/ 431 w 703"/>
              <a:gd name="T45" fmla="*/ 223 h 781"/>
              <a:gd name="T46" fmla="*/ 275 w 703"/>
              <a:gd name="T47" fmla="*/ 223 h 781"/>
              <a:gd name="T48" fmla="*/ 259 w 703"/>
              <a:gd name="T49" fmla="*/ 207 h 781"/>
              <a:gd name="T50" fmla="*/ 275 w 703"/>
              <a:gd name="T51" fmla="*/ 191 h 781"/>
              <a:gd name="T52" fmla="*/ 431 w 703"/>
              <a:gd name="T53" fmla="*/ 191 h 781"/>
              <a:gd name="T54" fmla="*/ 447 w 703"/>
              <a:gd name="T55" fmla="*/ 207 h 781"/>
              <a:gd name="T56" fmla="*/ 527 w 703"/>
              <a:gd name="T57" fmla="*/ 287 h 781"/>
              <a:gd name="T58" fmla="*/ 495 w 703"/>
              <a:gd name="T59" fmla="*/ 319 h 781"/>
              <a:gd name="T60" fmla="*/ 463 w 703"/>
              <a:gd name="T61" fmla="*/ 287 h 781"/>
              <a:gd name="T62" fmla="*/ 479 w 703"/>
              <a:gd name="T63" fmla="*/ 259 h 781"/>
              <a:gd name="T64" fmla="*/ 479 w 703"/>
              <a:gd name="T65" fmla="*/ 159 h 781"/>
              <a:gd name="T66" fmla="*/ 351 w 703"/>
              <a:gd name="T67" fmla="*/ 32 h 781"/>
              <a:gd name="T68" fmla="*/ 224 w 703"/>
              <a:gd name="T69" fmla="*/ 159 h 781"/>
              <a:gd name="T70" fmla="*/ 224 w 703"/>
              <a:gd name="T71" fmla="*/ 259 h 781"/>
              <a:gd name="T72" fmla="*/ 240 w 703"/>
              <a:gd name="T73" fmla="*/ 287 h 781"/>
              <a:gd name="T74" fmla="*/ 208 w 703"/>
              <a:gd name="T75" fmla="*/ 319 h 781"/>
              <a:gd name="T76" fmla="*/ 176 w 703"/>
              <a:gd name="T77" fmla="*/ 287 h 781"/>
              <a:gd name="T78" fmla="*/ 192 w 703"/>
              <a:gd name="T79" fmla="*/ 259 h 781"/>
              <a:gd name="T80" fmla="*/ 192 w 703"/>
              <a:gd name="T81" fmla="*/ 159 h 781"/>
              <a:gd name="T82" fmla="*/ 351 w 703"/>
              <a:gd name="T83" fmla="*/ 0 h 781"/>
              <a:gd name="T84" fmla="*/ 511 w 703"/>
              <a:gd name="T85" fmla="*/ 159 h 781"/>
              <a:gd name="T86" fmla="*/ 511 w 703"/>
              <a:gd name="T87" fmla="*/ 259 h 781"/>
              <a:gd name="T88" fmla="*/ 527 w 703"/>
              <a:gd name="T89" fmla="*/ 287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3" h="781">
                <a:moveTo>
                  <a:pt x="698" y="776"/>
                </a:moveTo>
                <a:cubicBezTo>
                  <a:pt x="695" y="779"/>
                  <a:pt x="691" y="781"/>
                  <a:pt x="686" y="781"/>
                </a:cubicBezTo>
                <a:cubicBezTo>
                  <a:pt x="17" y="781"/>
                  <a:pt x="17" y="781"/>
                  <a:pt x="17" y="781"/>
                </a:cubicBezTo>
                <a:cubicBezTo>
                  <a:pt x="12" y="781"/>
                  <a:pt x="8" y="779"/>
                  <a:pt x="5" y="776"/>
                </a:cubicBezTo>
                <a:cubicBezTo>
                  <a:pt x="2" y="772"/>
                  <a:pt x="0" y="768"/>
                  <a:pt x="1" y="763"/>
                </a:cubicBezTo>
                <a:cubicBezTo>
                  <a:pt x="65" y="205"/>
                  <a:pt x="65" y="205"/>
                  <a:pt x="65" y="205"/>
                </a:cubicBezTo>
                <a:cubicBezTo>
                  <a:pt x="65" y="197"/>
                  <a:pt x="72" y="191"/>
                  <a:pt x="80" y="191"/>
                </a:cubicBezTo>
                <a:cubicBezTo>
                  <a:pt x="136" y="191"/>
                  <a:pt x="136" y="191"/>
                  <a:pt x="136" y="191"/>
                </a:cubicBezTo>
                <a:cubicBezTo>
                  <a:pt x="144" y="191"/>
                  <a:pt x="152" y="198"/>
                  <a:pt x="152" y="207"/>
                </a:cubicBezTo>
                <a:cubicBezTo>
                  <a:pt x="152" y="216"/>
                  <a:pt x="144" y="223"/>
                  <a:pt x="136" y="223"/>
                </a:cubicBezTo>
                <a:cubicBezTo>
                  <a:pt x="95" y="223"/>
                  <a:pt x="95" y="223"/>
                  <a:pt x="95" y="223"/>
                </a:cubicBezTo>
                <a:cubicBezTo>
                  <a:pt x="35" y="749"/>
                  <a:pt x="35" y="749"/>
                  <a:pt x="35" y="749"/>
                </a:cubicBezTo>
                <a:cubicBezTo>
                  <a:pt x="668" y="749"/>
                  <a:pt x="668" y="749"/>
                  <a:pt x="668" y="749"/>
                </a:cubicBezTo>
                <a:cubicBezTo>
                  <a:pt x="608" y="223"/>
                  <a:pt x="608" y="223"/>
                  <a:pt x="608" y="223"/>
                </a:cubicBezTo>
                <a:cubicBezTo>
                  <a:pt x="558" y="223"/>
                  <a:pt x="558" y="223"/>
                  <a:pt x="558" y="223"/>
                </a:cubicBezTo>
                <a:cubicBezTo>
                  <a:pt x="549" y="223"/>
                  <a:pt x="542" y="216"/>
                  <a:pt x="542" y="207"/>
                </a:cubicBezTo>
                <a:cubicBezTo>
                  <a:pt x="542" y="198"/>
                  <a:pt x="549" y="191"/>
                  <a:pt x="558" y="191"/>
                </a:cubicBezTo>
                <a:cubicBezTo>
                  <a:pt x="622" y="191"/>
                  <a:pt x="622" y="191"/>
                  <a:pt x="622" y="191"/>
                </a:cubicBezTo>
                <a:cubicBezTo>
                  <a:pt x="631" y="191"/>
                  <a:pt x="637" y="197"/>
                  <a:pt x="638" y="205"/>
                </a:cubicBezTo>
                <a:cubicBezTo>
                  <a:pt x="702" y="763"/>
                  <a:pt x="702" y="763"/>
                  <a:pt x="702" y="763"/>
                </a:cubicBezTo>
                <a:cubicBezTo>
                  <a:pt x="703" y="768"/>
                  <a:pt x="701" y="772"/>
                  <a:pt x="698" y="776"/>
                </a:cubicBezTo>
                <a:close/>
                <a:moveTo>
                  <a:pt x="447" y="207"/>
                </a:moveTo>
                <a:cubicBezTo>
                  <a:pt x="447" y="216"/>
                  <a:pt x="439" y="223"/>
                  <a:pt x="431" y="223"/>
                </a:cubicBezTo>
                <a:cubicBezTo>
                  <a:pt x="275" y="223"/>
                  <a:pt x="275" y="223"/>
                  <a:pt x="275" y="223"/>
                </a:cubicBezTo>
                <a:cubicBezTo>
                  <a:pt x="266" y="223"/>
                  <a:pt x="259" y="216"/>
                  <a:pt x="259" y="207"/>
                </a:cubicBezTo>
                <a:cubicBezTo>
                  <a:pt x="259" y="198"/>
                  <a:pt x="266" y="191"/>
                  <a:pt x="275" y="191"/>
                </a:cubicBezTo>
                <a:cubicBezTo>
                  <a:pt x="431" y="191"/>
                  <a:pt x="431" y="191"/>
                  <a:pt x="431" y="191"/>
                </a:cubicBezTo>
                <a:cubicBezTo>
                  <a:pt x="439" y="191"/>
                  <a:pt x="447" y="198"/>
                  <a:pt x="447" y="207"/>
                </a:cubicBezTo>
                <a:close/>
                <a:moveTo>
                  <a:pt x="527" y="287"/>
                </a:moveTo>
                <a:cubicBezTo>
                  <a:pt x="527" y="305"/>
                  <a:pt x="513" y="319"/>
                  <a:pt x="495" y="319"/>
                </a:cubicBezTo>
                <a:cubicBezTo>
                  <a:pt x="477" y="319"/>
                  <a:pt x="463" y="305"/>
                  <a:pt x="463" y="287"/>
                </a:cubicBezTo>
                <a:cubicBezTo>
                  <a:pt x="463" y="275"/>
                  <a:pt x="469" y="265"/>
                  <a:pt x="479" y="259"/>
                </a:cubicBezTo>
                <a:cubicBezTo>
                  <a:pt x="479" y="159"/>
                  <a:pt x="479" y="159"/>
                  <a:pt x="479" y="159"/>
                </a:cubicBezTo>
                <a:cubicBezTo>
                  <a:pt x="479" y="89"/>
                  <a:pt x="422" y="32"/>
                  <a:pt x="351" y="32"/>
                </a:cubicBezTo>
                <a:cubicBezTo>
                  <a:pt x="281" y="32"/>
                  <a:pt x="224" y="89"/>
                  <a:pt x="224" y="159"/>
                </a:cubicBezTo>
                <a:cubicBezTo>
                  <a:pt x="224" y="259"/>
                  <a:pt x="224" y="259"/>
                  <a:pt x="224" y="259"/>
                </a:cubicBezTo>
                <a:cubicBezTo>
                  <a:pt x="233" y="265"/>
                  <a:pt x="240" y="275"/>
                  <a:pt x="240" y="287"/>
                </a:cubicBezTo>
                <a:cubicBezTo>
                  <a:pt x="240" y="305"/>
                  <a:pt x="226" y="319"/>
                  <a:pt x="208" y="319"/>
                </a:cubicBezTo>
                <a:cubicBezTo>
                  <a:pt x="190" y="319"/>
                  <a:pt x="176" y="305"/>
                  <a:pt x="176" y="287"/>
                </a:cubicBezTo>
                <a:cubicBezTo>
                  <a:pt x="176" y="275"/>
                  <a:pt x="182" y="265"/>
                  <a:pt x="192" y="259"/>
                </a:cubicBezTo>
                <a:cubicBezTo>
                  <a:pt x="192" y="159"/>
                  <a:pt x="192" y="159"/>
                  <a:pt x="192" y="159"/>
                </a:cubicBezTo>
                <a:cubicBezTo>
                  <a:pt x="192" y="72"/>
                  <a:pt x="264" y="0"/>
                  <a:pt x="351" y="0"/>
                </a:cubicBezTo>
                <a:cubicBezTo>
                  <a:pt x="439" y="0"/>
                  <a:pt x="511" y="72"/>
                  <a:pt x="511" y="159"/>
                </a:cubicBezTo>
                <a:cubicBezTo>
                  <a:pt x="511" y="259"/>
                  <a:pt x="511" y="259"/>
                  <a:pt x="511" y="259"/>
                </a:cubicBezTo>
                <a:cubicBezTo>
                  <a:pt x="520" y="265"/>
                  <a:pt x="527" y="275"/>
                  <a:pt x="527" y="2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文本框 36" descr="e7d195523061f1c0d3ba7f298e59d031c9c3f97027ed136f882110EF8F17BAD1F2C348D17C7856EF46CB4678CC9E44EE1ABA681E3133328A7B4D22AAF822B2429426B2355AA8CC4431B8568D2CF3B73ADF5964BB9916C1AAFCE9EA833C7DDC8425D8BA88DB0599F6A00A20541FA24F913707B9AB8618371F45B8F4E26F5A89A2851711534E8E3A97"/>
          <p:cNvSpPr txBox="1"/>
          <p:nvPr/>
        </p:nvSpPr>
        <p:spPr>
          <a:xfrm>
            <a:off x="9992170" y="2232038"/>
            <a:ext cx="697627" cy="45172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defRPr>
            </a:lvl1pPr>
          </a:lstStyle>
          <a:p>
            <a:r>
              <a:rPr lang="zh-CN" altLang="en-US" sz="20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rPr>
              <a:t>金融</a:t>
            </a:r>
            <a:endParaRPr lang="en-US" altLang="zh-CN" sz="2000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40" name="矩形 39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9772038" y="2945937"/>
            <a:ext cx="1107996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30</a:t>
            </a: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天免息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高额账期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863" y="1461201"/>
            <a:ext cx="1361648" cy="10435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877" y="1462733"/>
            <a:ext cx="1370371" cy="105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8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 52"/>
          <p:cNvSpPr/>
          <p:nvPr/>
        </p:nvSpPr>
        <p:spPr>
          <a:xfrm flipV="1">
            <a:off x="0" y="-216372"/>
            <a:ext cx="12192000" cy="3283212"/>
          </a:xfrm>
          <a:custGeom>
            <a:avLst/>
            <a:gdLst>
              <a:gd name="connsiteX0" fmla="*/ 6096001 w 12192000"/>
              <a:gd name="connsiteY0" fmla="*/ 0 h 3283212"/>
              <a:gd name="connsiteX1" fmla="*/ 11755079 w 12192000"/>
              <a:gd name="connsiteY1" fmla="*/ 1478737 h 3283212"/>
              <a:gd name="connsiteX2" fmla="*/ 12192000 w 12192000"/>
              <a:gd name="connsiteY2" fmla="*/ 1737928 h 3283212"/>
              <a:gd name="connsiteX3" fmla="*/ 12192000 w 12192000"/>
              <a:gd name="connsiteY3" fmla="*/ 3283212 h 3283212"/>
              <a:gd name="connsiteX4" fmla="*/ 0 w 12192000"/>
              <a:gd name="connsiteY4" fmla="*/ 3283212 h 3283212"/>
              <a:gd name="connsiteX5" fmla="*/ 0 w 12192000"/>
              <a:gd name="connsiteY5" fmla="*/ 1737929 h 3283212"/>
              <a:gd name="connsiteX6" fmla="*/ 436922 w 12192000"/>
              <a:gd name="connsiteY6" fmla="*/ 1478737 h 3283212"/>
              <a:gd name="connsiteX7" fmla="*/ 6096001 w 12192000"/>
              <a:gd name="connsiteY7" fmla="*/ 0 h 328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283212">
                <a:moveTo>
                  <a:pt x="6096001" y="0"/>
                </a:moveTo>
                <a:cubicBezTo>
                  <a:pt x="8152038" y="0"/>
                  <a:pt x="10082621" y="537136"/>
                  <a:pt x="11755079" y="1478737"/>
                </a:cubicBezTo>
                <a:lnTo>
                  <a:pt x="12192000" y="1737928"/>
                </a:lnTo>
                <a:lnTo>
                  <a:pt x="12192000" y="3283212"/>
                </a:lnTo>
                <a:lnTo>
                  <a:pt x="0" y="3283212"/>
                </a:lnTo>
                <a:lnTo>
                  <a:pt x="0" y="1737929"/>
                </a:lnTo>
                <a:lnTo>
                  <a:pt x="436922" y="1478737"/>
                </a:lnTo>
                <a:cubicBezTo>
                  <a:pt x="2109380" y="537136"/>
                  <a:pt x="4039963" y="0"/>
                  <a:pt x="6096001" y="0"/>
                </a:cubicBezTo>
                <a:close/>
              </a:path>
            </a:pathLst>
          </a:custGeom>
          <a:solidFill>
            <a:schemeClr val="bg2">
              <a:alpha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585976" y="2554119"/>
            <a:ext cx="2695448" cy="3377704"/>
            <a:chOff x="1585976" y="1206996"/>
            <a:chExt cx="2695448" cy="3377704"/>
          </a:xfrm>
        </p:grpSpPr>
        <p:sp>
          <p:nvSpPr>
            <p:cNvPr id="23" name="矩形 22"/>
            <p:cNvSpPr/>
            <p:nvPr/>
          </p:nvSpPr>
          <p:spPr>
            <a:xfrm>
              <a:off x="1585977" y="1206996"/>
              <a:ext cx="2695447" cy="3377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20700" dist="317500" dir="2700000" algn="tl" rotWithShape="0">
                <a:schemeClr val="tx1">
                  <a:lumMod val="75000"/>
                  <a:lumOff val="25000"/>
                  <a:alpha val="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1585976" y="1206997"/>
              <a:ext cx="2695446" cy="686891"/>
            </a:xfrm>
            <a:custGeom>
              <a:avLst/>
              <a:gdLst>
                <a:gd name="connsiteX0" fmla="*/ 0 w 2489199"/>
                <a:gd name="connsiteY0" fmla="*/ 0 h 686891"/>
                <a:gd name="connsiteX1" fmla="*/ 2489199 w 2489199"/>
                <a:gd name="connsiteY1" fmla="*/ 0 h 686891"/>
                <a:gd name="connsiteX2" fmla="*/ 2489199 w 2489199"/>
                <a:gd name="connsiteY2" fmla="*/ 616439 h 686891"/>
                <a:gd name="connsiteX3" fmla="*/ 2363633 w 2489199"/>
                <a:gd name="connsiteY3" fmla="*/ 631489 h 686891"/>
                <a:gd name="connsiteX4" fmla="*/ 1244600 w 2489199"/>
                <a:gd name="connsiteY4" fmla="*/ 686891 h 686891"/>
                <a:gd name="connsiteX5" fmla="*/ 125567 w 2489199"/>
                <a:gd name="connsiteY5" fmla="*/ 631489 h 686891"/>
                <a:gd name="connsiteX6" fmla="*/ 0 w 2489199"/>
                <a:gd name="connsiteY6" fmla="*/ 616439 h 68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9199" h="686891">
                  <a:moveTo>
                    <a:pt x="0" y="0"/>
                  </a:moveTo>
                  <a:lnTo>
                    <a:pt x="2489199" y="0"/>
                  </a:lnTo>
                  <a:lnTo>
                    <a:pt x="2489199" y="616439"/>
                  </a:lnTo>
                  <a:lnTo>
                    <a:pt x="2363633" y="631489"/>
                  </a:lnTo>
                  <a:cubicBezTo>
                    <a:pt x="2010131" y="667494"/>
                    <a:pt x="1634283" y="686891"/>
                    <a:pt x="1244600" y="686891"/>
                  </a:cubicBezTo>
                  <a:cubicBezTo>
                    <a:pt x="854918" y="686891"/>
                    <a:pt x="479069" y="667494"/>
                    <a:pt x="125567" y="631489"/>
                  </a:cubicBezTo>
                  <a:lnTo>
                    <a:pt x="0" y="616439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97626" y="2554119"/>
            <a:ext cx="2731204" cy="3377705"/>
            <a:chOff x="4730552" y="1019234"/>
            <a:chExt cx="2731204" cy="3377705"/>
          </a:xfrm>
        </p:grpSpPr>
        <p:sp>
          <p:nvSpPr>
            <p:cNvPr id="15" name="矩形 14"/>
            <p:cNvSpPr/>
            <p:nvPr/>
          </p:nvSpPr>
          <p:spPr>
            <a:xfrm>
              <a:off x="4730552" y="1019235"/>
              <a:ext cx="2730897" cy="3377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20700" dist="317500" dir="2700000" algn="tl" rotWithShape="0">
                <a:schemeClr val="tx1">
                  <a:lumMod val="75000"/>
                  <a:lumOff val="25000"/>
                  <a:alpha val="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4730554" y="1019234"/>
              <a:ext cx="2731202" cy="807036"/>
            </a:xfrm>
            <a:custGeom>
              <a:avLst/>
              <a:gdLst>
                <a:gd name="connsiteX0" fmla="*/ 0 w 2730897"/>
                <a:gd name="connsiteY0" fmla="*/ 0 h 807036"/>
                <a:gd name="connsiteX1" fmla="*/ 2730897 w 2730897"/>
                <a:gd name="connsiteY1" fmla="*/ 0 h 807036"/>
                <a:gd name="connsiteX2" fmla="*/ 2730897 w 2730897"/>
                <a:gd name="connsiteY2" fmla="*/ 741039 h 807036"/>
                <a:gd name="connsiteX3" fmla="*/ 2432563 w 2730897"/>
                <a:gd name="connsiteY3" fmla="*/ 767468 h 807036"/>
                <a:gd name="connsiteX4" fmla="*/ 1366926 w 2730897"/>
                <a:gd name="connsiteY4" fmla="*/ 807036 h 807036"/>
                <a:gd name="connsiteX5" fmla="*/ 301289 w 2730897"/>
                <a:gd name="connsiteY5" fmla="*/ 767468 h 807036"/>
                <a:gd name="connsiteX6" fmla="*/ 0 w 2730897"/>
                <a:gd name="connsiteY6" fmla="*/ 740778 h 807036"/>
                <a:gd name="connsiteX0" fmla="*/ 0 w 2730897"/>
                <a:gd name="connsiteY0" fmla="*/ 0 h 807036"/>
                <a:gd name="connsiteX1" fmla="*/ 2730897 w 2730897"/>
                <a:gd name="connsiteY1" fmla="*/ 0 h 807036"/>
                <a:gd name="connsiteX2" fmla="*/ 2730897 w 2730897"/>
                <a:gd name="connsiteY2" fmla="*/ 731514 h 807036"/>
                <a:gd name="connsiteX3" fmla="*/ 2432563 w 2730897"/>
                <a:gd name="connsiteY3" fmla="*/ 767468 h 807036"/>
                <a:gd name="connsiteX4" fmla="*/ 1366926 w 2730897"/>
                <a:gd name="connsiteY4" fmla="*/ 807036 h 807036"/>
                <a:gd name="connsiteX5" fmla="*/ 301289 w 2730897"/>
                <a:gd name="connsiteY5" fmla="*/ 767468 h 807036"/>
                <a:gd name="connsiteX6" fmla="*/ 0 w 2730897"/>
                <a:gd name="connsiteY6" fmla="*/ 740778 h 807036"/>
                <a:gd name="connsiteX7" fmla="*/ 0 w 2730897"/>
                <a:gd name="connsiteY7" fmla="*/ 0 h 807036"/>
                <a:gd name="connsiteX0" fmla="*/ 0 w 2730897"/>
                <a:gd name="connsiteY0" fmla="*/ 0 h 807036"/>
                <a:gd name="connsiteX1" fmla="*/ 2730897 w 2730897"/>
                <a:gd name="connsiteY1" fmla="*/ 0 h 807036"/>
                <a:gd name="connsiteX2" fmla="*/ 2727722 w 2730897"/>
                <a:gd name="connsiteY2" fmla="*/ 737864 h 807036"/>
                <a:gd name="connsiteX3" fmla="*/ 2432563 w 2730897"/>
                <a:gd name="connsiteY3" fmla="*/ 767468 h 807036"/>
                <a:gd name="connsiteX4" fmla="*/ 1366926 w 2730897"/>
                <a:gd name="connsiteY4" fmla="*/ 807036 h 807036"/>
                <a:gd name="connsiteX5" fmla="*/ 301289 w 2730897"/>
                <a:gd name="connsiteY5" fmla="*/ 767468 h 807036"/>
                <a:gd name="connsiteX6" fmla="*/ 0 w 2730897"/>
                <a:gd name="connsiteY6" fmla="*/ 740778 h 807036"/>
                <a:gd name="connsiteX7" fmla="*/ 0 w 2730897"/>
                <a:gd name="connsiteY7" fmla="*/ 0 h 807036"/>
                <a:gd name="connsiteX0" fmla="*/ 0 w 2730897"/>
                <a:gd name="connsiteY0" fmla="*/ 0 h 807036"/>
                <a:gd name="connsiteX1" fmla="*/ 2730897 w 2730897"/>
                <a:gd name="connsiteY1" fmla="*/ 0 h 807036"/>
                <a:gd name="connsiteX2" fmla="*/ 2727722 w 2730897"/>
                <a:gd name="connsiteY2" fmla="*/ 737864 h 807036"/>
                <a:gd name="connsiteX3" fmla="*/ 2432563 w 2730897"/>
                <a:gd name="connsiteY3" fmla="*/ 767468 h 807036"/>
                <a:gd name="connsiteX4" fmla="*/ 1366926 w 2730897"/>
                <a:gd name="connsiteY4" fmla="*/ 807036 h 807036"/>
                <a:gd name="connsiteX5" fmla="*/ 301289 w 2730897"/>
                <a:gd name="connsiteY5" fmla="*/ 767468 h 807036"/>
                <a:gd name="connsiteX6" fmla="*/ 0 w 2730897"/>
                <a:gd name="connsiteY6" fmla="*/ 740778 h 807036"/>
                <a:gd name="connsiteX7" fmla="*/ 0 w 2730897"/>
                <a:gd name="connsiteY7" fmla="*/ 0 h 807036"/>
                <a:gd name="connsiteX0" fmla="*/ 0 w 2730897"/>
                <a:gd name="connsiteY0" fmla="*/ 0 h 807036"/>
                <a:gd name="connsiteX1" fmla="*/ 2730897 w 2730897"/>
                <a:gd name="connsiteY1" fmla="*/ 0 h 807036"/>
                <a:gd name="connsiteX2" fmla="*/ 2727722 w 2730897"/>
                <a:gd name="connsiteY2" fmla="*/ 737864 h 807036"/>
                <a:gd name="connsiteX3" fmla="*/ 2432563 w 2730897"/>
                <a:gd name="connsiteY3" fmla="*/ 767468 h 807036"/>
                <a:gd name="connsiteX4" fmla="*/ 1366926 w 2730897"/>
                <a:gd name="connsiteY4" fmla="*/ 807036 h 807036"/>
                <a:gd name="connsiteX5" fmla="*/ 301289 w 2730897"/>
                <a:gd name="connsiteY5" fmla="*/ 767468 h 807036"/>
                <a:gd name="connsiteX6" fmla="*/ 0 w 2730897"/>
                <a:gd name="connsiteY6" fmla="*/ 740778 h 807036"/>
                <a:gd name="connsiteX7" fmla="*/ 0 w 2730897"/>
                <a:gd name="connsiteY7" fmla="*/ 0 h 807036"/>
                <a:gd name="connsiteX0" fmla="*/ 0 w 2730897"/>
                <a:gd name="connsiteY0" fmla="*/ 0 h 807036"/>
                <a:gd name="connsiteX1" fmla="*/ 2730897 w 2730897"/>
                <a:gd name="connsiteY1" fmla="*/ 0 h 807036"/>
                <a:gd name="connsiteX2" fmla="*/ 2727722 w 2730897"/>
                <a:gd name="connsiteY2" fmla="*/ 737864 h 807036"/>
                <a:gd name="connsiteX3" fmla="*/ 2432563 w 2730897"/>
                <a:gd name="connsiteY3" fmla="*/ 767468 h 807036"/>
                <a:gd name="connsiteX4" fmla="*/ 1366926 w 2730897"/>
                <a:gd name="connsiteY4" fmla="*/ 807036 h 807036"/>
                <a:gd name="connsiteX5" fmla="*/ 301289 w 2730897"/>
                <a:gd name="connsiteY5" fmla="*/ 767468 h 807036"/>
                <a:gd name="connsiteX6" fmla="*/ 0 w 2730897"/>
                <a:gd name="connsiteY6" fmla="*/ 737603 h 807036"/>
                <a:gd name="connsiteX7" fmla="*/ 0 w 2730897"/>
                <a:gd name="connsiteY7" fmla="*/ 0 h 807036"/>
                <a:gd name="connsiteX0" fmla="*/ 0 w 2737338"/>
                <a:gd name="connsiteY0" fmla="*/ 0 h 807036"/>
                <a:gd name="connsiteX1" fmla="*/ 2730897 w 2737338"/>
                <a:gd name="connsiteY1" fmla="*/ 0 h 807036"/>
                <a:gd name="connsiteX2" fmla="*/ 2737247 w 2737338"/>
                <a:gd name="connsiteY2" fmla="*/ 741039 h 807036"/>
                <a:gd name="connsiteX3" fmla="*/ 2432563 w 2737338"/>
                <a:gd name="connsiteY3" fmla="*/ 767468 h 807036"/>
                <a:gd name="connsiteX4" fmla="*/ 1366926 w 2737338"/>
                <a:gd name="connsiteY4" fmla="*/ 807036 h 807036"/>
                <a:gd name="connsiteX5" fmla="*/ 301289 w 2737338"/>
                <a:gd name="connsiteY5" fmla="*/ 767468 h 807036"/>
                <a:gd name="connsiteX6" fmla="*/ 0 w 2737338"/>
                <a:gd name="connsiteY6" fmla="*/ 737603 h 807036"/>
                <a:gd name="connsiteX7" fmla="*/ 0 w 2737338"/>
                <a:gd name="connsiteY7" fmla="*/ 0 h 807036"/>
                <a:gd name="connsiteX0" fmla="*/ 0 w 2734212"/>
                <a:gd name="connsiteY0" fmla="*/ 0 h 807036"/>
                <a:gd name="connsiteX1" fmla="*/ 2730897 w 2734212"/>
                <a:gd name="connsiteY1" fmla="*/ 0 h 807036"/>
                <a:gd name="connsiteX2" fmla="*/ 2734072 w 2734212"/>
                <a:gd name="connsiteY2" fmla="*/ 741039 h 807036"/>
                <a:gd name="connsiteX3" fmla="*/ 2432563 w 2734212"/>
                <a:gd name="connsiteY3" fmla="*/ 767468 h 807036"/>
                <a:gd name="connsiteX4" fmla="*/ 1366926 w 2734212"/>
                <a:gd name="connsiteY4" fmla="*/ 807036 h 807036"/>
                <a:gd name="connsiteX5" fmla="*/ 301289 w 2734212"/>
                <a:gd name="connsiteY5" fmla="*/ 767468 h 807036"/>
                <a:gd name="connsiteX6" fmla="*/ 0 w 2734212"/>
                <a:gd name="connsiteY6" fmla="*/ 737603 h 807036"/>
                <a:gd name="connsiteX7" fmla="*/ 0 w 2734212"/>
                <a:gd name="connsiteY7" fmla="*/ 0 h 807036"/>
                <a:gd name="connsiteX0" fmla="*/ 0 w 2734212"/>
                <a:gd name="connsiteY0" fmla="*/ 0 h 807036"/>
                <a:gd name="connsiteX1" fmla="*/ 2730897 w 2734212"/>
                <a:gd name="connsiteY1" fmla="*/ 0 h 807036"/>
                <a:gd name="connsiteX2" fmla="*/ 2734072 w 2734212"/>
                <a:gd name="connsiteY2" fmla="*/ 741039 h 807036"/>
                <a:gd name="connsiteX3" fmla="*/ 2432563 w 2734212"/>
                <a:gd name="connsiteY3" fmla="*/ 767468 h 807036"/>
                <a:gd name="connsiteX4" fmla="*/ 1366926 w 2734212"/>
                <a:gd name="connsiteY4" fmla="*/ 807036 h 807036"/>
                <a:gd name="connsiteX5" fmla="*/ 301289 w 2734212"/>
                <a:gd name="connsiteY5" fmla="*/ 767468 h 807036"/>
                <a:gd name="connsiteX6" fmla="*/ 0 w 2734212"/>
                <a:gd name="connsiteY6" fmla="*/ 737603 h 807036"/>
                <a:gd name="connsiteX7" fmla="*/ 0 w 2734212"/>
                <a:gd name="connsiteY7" fmla="*/ 0 h 807036"/>
                <a:gd name="connsiteX0" fmla="*/ 0 w 2731202"/>
                <a:gd name="connsiteY0" fmla="*/ 0 h 807036"/>
                <a:gd name="connsiteX1" fmla="*/ 2730897 w 2731202"/>
                <a:gd name="connsiteY1" fmla="*/ 0 h 807036"/>
                <a:gd name="connsiteX2" fmla="*/ 2730897 w 2731202"/>
                <a:gd name="connsiteY2" fmla="*/ 734689 h 807036"/>
                <a:gd name="connsiteX3" fmla="*/ 2432563 w 2731202"/>
                <a:gd name="connsiteY3" fmla="*/ 767468 h 807036"/>
                <a:gd name="connsiteX4" fmla="*/ 1366926 w 2731202"/>
                <a:gd name="connsiteY4" fmla="*/ 807036 h 807036"/>
                <a:gd name="connsiteX5" fmla="*/ 301289 w 2731202"/>
                <a:gd name="connsiteY5" fmla="*/ 767468 h 807036"/>
                <a:gd name="connsiteX6" fmla="*/ 0 w 2731202"/>
                <a:gd name="connsiteY6" fmla="*/ 737603 h 807036"/>
                <a:gd name="connsiteX7" fmla="*/ 0 w 2731202"/>
                <a:gd name="connsiteY7" fmla="*/ 0 h 80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1202" h="807036">
                  <a:moveTo>
                    <a:pt x="0" y="0"/>
                  </a:moveTo>
                  <a:lnTo>
                    <a:pt x="2730897" y="0"/>
                  </a:lnTo>
                  <a:cubicBezTo>
                    <a:pt x="2729839" y="245955"/>
                    <a:pt x="2731955" y="488734"/>
                    <a:pt x="2730897" y="734689"/>
                  </a:cubicBezTo>
                  <a:cubicBezTo>
                    <a:pt x="2631452" y="746674"/>
                    <a:pt x="2532008" y="758658"/>
                    <a:pt x="2432563" y="767468"/>
                  </a:cubicBezTo>
                  <a:cubicBezTo>
                    <a:pt x="2090110" y="793355"/>
                    <a:pt x="1733397" y="807036"/>
                    <a:pt x="1366926" y="807036"/>
                  </a:cubicBezTo>
                  <a:cubicBezTo>
                    <a:pt x="1000456" y="807036"/>
                    <a:pt x="643742" y="793355"/>
                    <a:pt x="301289" y="767468"/>
                  </a:cubicBezTo>
                  <a:lnTo>
                    <a:pt x="0" y="737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733504" y="1019234"/>
              <a:ext cx="2727946" cy="752772"/>
            </a:xfrm>
            <a:custGeom>
              <a:avLst/>
              <a:gdLst>
                <a:gd name="connsiteX0" fmla="*/ 0 w 2489199"/>
                <a:gd name="connsiteY0" fmla="*/ 0 h 686891"/>
                <a:gd name="connsiteX1" fmla="*/ 2489199 w 2489199"/>
                <a:gd name="connsiteY1" fmla="*/ 0 h 686891"/>
                <a:gd name="connsiteX2" fmla="*/ 2489199 w 2489199"/>
                <a:gd name="connsiteY2" fmla="*/ 616439 h 686891"/>
                <a:gd name="connsiteX3" fmla="*/ 2363633 w 2489199"/>
                <a:gd name="connsiteY3" fmla="*/ 631489 h 686891"/>
                <a:gd name="connsiteX4" fmla="*/ 1244600 w 2489199"/>
                <a:gd name="connsiteY4" fmla="*/ 686891 h 686891"/>
                <a:gd name="connsiteX5" fmla="*/ 125567 w 2489199"/>
                <a:gd name="connsiteY5" fmla="*/ 631489 h 686891"/>
                <a:gd name="connsiteX6" fmla="*/ 0 w 2489199"/>
                <a:gd name="connsiteY6" fmla="*/ 616439 h 68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9199" h="686891">
                  <a:moveTo>
                    <a:pt x="0" y="0"/>
                  </a:moveTo>
                  <a:lnTo>
                    <a:pt x="2489199" y="0"/>
                  </a:lnTo>
                  <a:lnTo>
                    <a:pt x="2489199" y="616439"/>
                  </a:lnTo>
                  <a:lnTo>
                    <a:pt x="2363633" y="631489"/>
                  </a:lnTo>
                  <a:cubicBezTo>
                    <a:pt x="2010131" y="667494"/>
                    <a:pt x="1634283" y="686891"/>
                    <a:pt x="1244600" y="686891"/>
                  </a:cubicBezTo>
                  <a:cubicBezTo>
                    <a:pt x="854918" y="686891"/>
                    <a:pt x="479069" y="667494"/>
                    <a:pt x="125567" y="631489"/>
                  </a:cubicBezTo>
                  <a:lnTo>
                    <a:pt x="0" y="616439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7947849" y="2554120"/>
            <a:ext cx="2489199" cy="686891"/>
          </a:xfrm>
          <a:custGeom>
            <a:avLst/>
            <a:gdLst>
              <a:gd name="connsiteX0" fmla="*/ 0 w 2489199"/>
              <a:gd name="connsiteY0" fmla="*/ 0 h 686891"/>
              <a:gd name="connsiteX1" fmla="*/ 2489199 w 2489199"/>
              <a:gd name="connsiteY1" fmla="*/ 0 h 686891"/>
              <a:gd name="connsiteX2" fmla="*/ 2489199 w 2489199"/>
              <a:gd name="connsiteY2" fmla="*/ 616439 h 686891"/>
              <a:gd name="connsiteX3" fmla="*/ 2363633 w 2489199"/>
              <a:gd name="connsiteY3" fmla="*/ 631489 h 686891"/>
              <a:gd name="connsiteX4" fmla="*/ 1244600 w 2489199"/>
              <a:gd name="connsiteY4" fmla="*/ 686891 h 686891"/>
              <a:gd name="connsiteX5" fmla="*/ 125567 w 2489199"/>
              <a:gd name="connsiteY5" fmla="*/ 631489 h 686891"/>
              <a:gd name="connsiteX6" fmla="*/ 0 w 2489199"/>
              <a:gd name="connsiteY6" fmla="*/ 616439 h 68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9199" h="686891">
                <a:moveTo>
                  <a:pt x="0" y="0"/>
                </a:moveTo>
                <a:lnTo>
                  <a:pt x="2489199" y="0"/>
                </a:lnTo>
                <a:lnTo>
                  <a:pt x="2489199" y="616439"/>
                </a:lnTo>
                <a:lnTo>
                  <a:pt x="2363633" y="631489"/>
                </a:lnTo>
                <a:cubicBezTo>
                  <a:pt x="2010131" y="667494"/>
                  <a:pt x="1634283" y="686891"/>
                  <a:pt x="1244600" y="686891"/>
                </a:cubicBezTo>
                <a:cubicBezTo>
                  <a:pt x="854918" y="686891"/>
                  <a:pt x="479069" y="667494"/>
                  <a:pt x="125567" y="631489"/>
                </a:cubicBezTo>
                <a:lnTo>
                  <a:pt x="0" y="6164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844725" y="2554119"/>
            <a:ext cx="2695447" cy="3377704"/>
            <a:chOff x="7910578" y="1206996"/>
            <a:chExt cx="2695447" cy="3377704"/>
          </a:xfrm>
        </p:grpSpPr>
        <p:sp>
          <p:nvSpPr>
            <p:cNvPr id="22" name="矩形 21"/>
            <p:cNvSpPr/>
            <p:nvPr/>
          </p:nvSpPr>
          <p:spPr>
            <a:xfrm>
              <a:off x="7910578" y="1206996"/>
              <a:ext cx="2695447" cy="3377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20700" dist="317500" dir="2700000" algn="tl" rotWithShape="0">
                <a:schemeClr val="tx1">
                  <a:lumMod val="75000"/>
                  <a:lumOff val="25000"/>
                  <a:alpha val="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7910578" y="1206997"/>
              <a:ext cx="2695446" cy="686891"/>
            </a:xfrm>
            <a:custGeom>
              <a:avLst/>
              <a:gdLst>
                <a:gd name="connsiteX0" fmla="*/ 0 w 2489199"/>
                <a:gd name="connsiteY0" fmla="*/ 0 h 686891"/>
                <a:gd name="connsiteX1" fmla="*/ 2489199 w 2489199"/>
                <a:gd name="connsiteY1" fmla="*/ 0 h 686891"/>
                <a:gd name="connsiteX2" fmla="*/ 2489199 w 2489199"/>
                <a:gd name="connsiteY2" fmla="*/ 616439 h 686891"/>
                <a:gd name="connsiteX3" fmla="*/ 2363633 w 2489199"/>
                <a:gd name="connsiteY3" fmla="*/ 631489 h 686891"/>
                <a:gd name="connsiteX4" fmla="*/ 1244600 w 2489199"/>
                <a:gd name="connsiteY4" fmla="*/ 686891 h 686891"/>
                <a:gd name="connsiteX5" fmla="*/ 125567 w 2489199"/>
                <a:gd name="connsiteY5" fmla="*/ 631489 h 686891"/>
                <a:gd name="connsiteX6" fmla="*/ 0 w 2489199"/>
                <a:gd name="connsiteY6" fmla="*/ 616439 h 68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9199" h="686891">
                  <a:moveTo>
                    <a:pt x="0" y="0"/>
                  </a:moveTo>
                  <a:lnTo>
                    <a:pt x="2489199" y="0"/>
                  </a:lnTo>
                  <a:lnTo>
                    <a:pt x="2489199" y="616439"/>
                  </a:lnTo>
                  <a:lnTo>
                    <a:pt x="2363633" y="631489"/>
                  </a:lnTo>
                  <a:cubicBezTo>
                    <a:pt x="2010131" y="667494"/>
                    <a:pt x="1634283" y="686891"/>
                    <a:pt x="1244600" y="686891"/>
                  </a:cubicBezTo>
                  <a:cubicBezTo>
                    <a:pt x="854918" y="686891"/>
                    <a:pt x="479069" y="667494"/>
                    <a:pt x="125567" y="631489"/>
                  </a:cubicBezTo>
                  <a:lnTo>
                    <a:pt x="0" y="616439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矩形 53"/>
          <p:cNvSpPr/>
          <p:nvPr/>
        </p:nvSpPr>
        <p:spPr>
          <a:xfrm>
            <a:off x="517160" y="205953"/>
            <a:ext cx="3449035" cy="667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atin typeface="+mj-lt"/>
              </a:rPr>
              <a:t>平台介绍</a:t>
            </a:r>
          </a:p>
        </p:txBody>
      </p:sp>
      <p:sp>
        <p:nvSpPr>
          <p:cNvPr id="56" name="矩形 55"/>
          <p:cNvSpPr/>
          <p:nvPr/>
        </p:nvSpPr>
        <p:spPr>
          <a:xfrm>
            <a:off x="3259484" y="6384065"/>
            <a:ext cx="5030361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IMPROVING  FASHIONS  WITH  TECHNOLOGY</a:t>
            </a:r>
            <a:endParaRPr lang="zh-CN" altLang="en-US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76500" y="2644763"/>
            <a:ext cx="172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</a:rPr>
              <a:t>信息平台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229196" y="2647486"/>
            <a:ext cx="172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</a:rPr>
              <a:t>交易平台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914790" y="2624158"/>
            <a:ext cx="255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</a:rPr>
              <a:t>供应链服务平台</a:t>
            </a:r>
          </a:p>
        </p:txBody>
      </p:sp>
      <p:sp>
        <p:nvSpPr>
          <p:cNvPr id="33" name="矩形 32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1687679" y="3963240"/>
            <a:ext cx="1107996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线上找版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38" name="矩形 37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5128334" y="3951871"/>
            <a:ext cx="646331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支付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39" name="矩形 38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2984550" y="3963240"/>
            <a:ext cx="1107997" cy="415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精准推荐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40" name="矩形 39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1687678" y="4608170"/>
            <a:ext cx="1107997" cy="415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即时咨询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41" name="矩形 40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2984551" y="4586656"/>
            <a:ext cx="1107996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流行资讯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42" name="矩形 41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5128334" y="4612434"/>
            <a:ext cx="646332" cy="415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营销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43" name="矩形 42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6362871" y="3973091"/>
            <a:ext cx="646332" cy="415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担保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48" name="矩形 47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6362871" y="4610563"/>
            <a:ext cx="646332" cy="415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风控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50" name="矩形 49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9351530" y="3970177"/>
            <a:ext cx="646332" cy="415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物流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51" name="矩形 50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9351530" y="4604065"/>
            <a:ext cx="646332" cy="415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质检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sp>
        <p:nvSpPr>
          <p:cNvPr id="52" name="矩形 51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8162890" y="4587330"/>
            <a:ext cx="646331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金融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94" y="534982"/>
            <a:ext cx="2238160" cy="1454324"/>
          </a:xfrm>
          <a:prstGeom prst="rect">
            <a:avLst/>
          </a:prstGeom>
        </p:spPr>
      </p:pic>
      <p:sp>
        <p:nvSpPr>
          <p:cNvPr id="58" name="等腰三角形 57"/>
          <p:cNvSpPr/>
          <p:nvPr/>
        </p:nvSpPr>
        <p:spPr>
          <a:xfrm rot="10800000">
            <a:off x="5995310" y="2133121"/>
            <a:ext cx="190948" cy="164610"/>
          </a:xfrm>
          <a:prstGeom prst="triangle">
            <a:avLst/>
          </a:pr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0" name="等腰三角形 59"/>
          <p:cNvSpPr/>
          <p:nvPr/>
        </p:nvSpPr>
        <p:spPr>
          <a:xfrm rot="9000000">
            <a:off x="9028558" y="2096411"/>
            <a:ext cx="190948" cy="164610"/>
          </a:xfrm>
          <a:prstGeom prst="triangle">
            <a:avLst/>
          </a:pr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1" name="等腰三角形 60"/>
          <p:cNvSpPr/>
          <p:nvPr/>
        </p:nvSpPr>
        <p:spPr>
          <a:xfrm rot="12600000" flipH="1">
            <a:off x="2838225" y="2153749"/>
            <a:ext cx="190948" cy="164610"/>
          </a:xfrm>
          <a:prstGeom prst="triangle">
            <a:avLst/>
          </a:prstGeom>
          <a:solidFill>
            <a:srgbClr val="46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25000"/>
                </a:schemeClr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19903" y="999629"/>
            <a:ext cx="52251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8173931" y="3970908"/>
            <a:ext cx="646332" cy="415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gradFill flip="none" rotWithShape="1">
                  <a:gsLst>
                    <a:gs pos="51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atin typeface="+mj-lt"/>
              </a:rPr>
              <a:t>优供</a:t>
            </a:r>
            <a:endParaRPr lang="en-US" altLang="zh-CN" b="1" dirty="0">
              <a:gradFill flip="none" rotWithShape="1">
                <a:gsLst>
                  <a:gs pos="5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2670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深灰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5575"/>
      </a:accent1>
      <a:accent2>
        <a:srgbClr val="F2D4AA"/>
      </a:accent2>
      <a:accent3>
        <a:srgbClr val="ECEFF1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华文细黑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3523</TotalTime>
  <Words>909</Words>
  <Application>Microsoft Office PowerPoint</Application>
  <PresentationFormat>宽屏</PresentationFormat>
  <Paragraphs>182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ITC Avant Garde Std XLt</vt:lpstr>
      <vt:lpstr>华文细黑</vt:lpstr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张涛</dc:creator>
  <cp:lastModifiedBy>yanyun zhu</cp:lastModifiedBy>
  <cp:revision>664</cp:revision>
  <dcterms:created xsi:type="dcterms:W3CDTF">2016-11-24T02:23:42Z</dcterms:created>
  <dcterms:modified xsi:type="dcterms:W3CDTF">2017-11-22T04:14:44Z</dcterms:modified>
</cp:coreProperties>
</file>