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2"/>
  </p:notesMasterIdLst>
  <p:handoutMasterIdLst>
    <p:handoutMasterId r:id="rId33"/>
  </p:handoutMasterIdLst>
  <p:sldIdLst>
    <p:sldId id="304" r:id="rId4"/>
    <p:sldId id="413" r:id="rId5"/>
    <p:sldId id="430" r:id="rId6"/>
    <p:sldId id="493" r:id="rId7"/>
    <p:sldId id="486" r:id="rId8"/>
    <p:sldId id="469" r:id="rId9"/>
    <p:sldId id="487" r:id="rId10"/>
    <p:sldId id="431" r:id="rId11"/>
    <p:sldId id="451" r:id="rId12"/>
    <p:sldId id="531" r:id="rId13"/>
    <p:sldId id="433" r:id="rId14"/>
    <p:sldId id="434" r:id="rId15"/>
    <p:sldId id="435" r:id="rId16"/>
    <p:sldId id="436" r:id="rId17"/>
    <p:sldId id="437" r:id="rId18"/>
    <p:sldId id="439" r:id="rId19"/>
    <p:sldId id="440" r:id="rId20"/>
    <p:sldId id="453" r:id="rId21"/>
    <p:sldId id="454" r:id="rId22"/>
    <p:sldId id="441" r:id="rId23"/>
    <p:sldId id="442" r:id="rId24"/>
    <p:sldId id="523" r:id="rId25"/>
    <p:sldId id="524" r:id="rId26"/>
    <p:sldId id="525" r:id="rId27"/>
    <p:sldId id="526" r:id="rId28"/>
    <p:sldId id="521" r:id="rId29"/>
    <p:sldId id="522" r:id="rId30"/>
    <p:sldId id="309" r:id="rId31"/>
  </p:sldIdLst>
  <p:sldSz cx="9144000" cy="6858000" type="screen4x3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CCCC00"/>
    <a:srgbClr val="00FF00"/>
    <a:srgbClr val="66FF33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howGuides="1">
      <p:cViewPr varScale="1">
        <p:scale>
          <a:sx n="92" d="100"/>
          <a:sy n="92" d="100"/>
        </p:scale>
        <p:origin x="1404" y="84"/>
      </p:cViewPr>
      <p:guideLst>
        <p:guide orient="horz" pos="204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02"/>
    </p:cViewPr>
  </p:sorter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721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gs" Target="tags/tag13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notesMaster" Target="notesMasters/notes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BC47923-C129-4340-BEAF-71334DD49C3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7E5851-ECE1-48B6-9F5B-D427B1A3A60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C703BF-56CB-4D2F-88A2-2A3473C10BCD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BA5DC06-EB0E-4105-A2AA-C090C515CEE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BE40D-A4FF-422B-BBF7-7994F9F42A8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0D1D0-ECFE-442B-A6A0-DE9C09FE8D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262C5-2246-4E47-9464-FA28B2EECD0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6D3F-3B2B-46E0-9FCC-CD3B0F63EB9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04694-6505-4B0A-8BCD-26F2BEA3BD4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39D2-CECE-4727-9A04-ABBD800AFE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4340-CC03-468E-9D0A-9C12232546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484CA-A087-48DF-98B5-708429D3D92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杨利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9580-74EF-4512-B623-A7D3CE1E0D9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4A75-8625-46BA-931C-6A9B2D4E5A7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0902-23F8-448C-80B8-DD1790CF349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331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BB2D7F-B6FF-4C7F-A4C7-D561F9316D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07129D-82BF-4209-A9B0-339A4750B7A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A7CD8-342B-47DF-BA62-260C862924D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666DE-8F71-433C-91F9-046DB210489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tags" Target="../tags/tag7.xml"/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7.png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2"/>
          <p:cNvGrpSpPr/>
          <p:nvPr/>
        </p:nvGrpSpPr>
        <p:grpSpPr bwMode="auto">
          <a:xfrm>
            <a:off x="8890" y="919780"/>
            <a:ext cx="9144000" cy="5111750"/>
            <a:chOff x="0" y="0"/>
            <a:chExt cx="5760" cy="4320"/>
          </a:xfrm>
        </p:grpSpPr>
        <p:sp>
          <p:nvSpPr>
            <p:cNvPr id="2765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53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7654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27655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6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7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8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9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0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1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2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3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solidFill>
                <a:srgbClr val="CCCCE6"/>
              </a:soli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4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650" name="Rectangle 16"/>
          <p:cNvSpPr>
            <a:spLocks noGrp="1" noChangeArrowheads="1"/>
          </p:cNvSpPr>
          <p:nvPr/>
        </p:nvSpPr>
        <p:spPr bwMode="auto">
          <a:xfrm>
            <a:off x="1278255" y="2398713"/>
            <a:ext cx="7772400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/>
            <a:r>
              <a:rPr lang="zh-CN" sz="44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投篮技术分析</a:t>
            </a:r>
            <a:endParaRPr lang="zh-CN" sz="44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" name="Group 2"/>
          <p:cNvGrpSpPr/>
          <p:nvPr/>
        </p:nvGrpSpPr>
        <p:grpSpPr bwMode="auto">
          <a:xfrm>
            <a:off x="0" y="919480"/>
            <a:ext cx="9092565" cy="5111750"/>
            <a:chOff x="0" y="0"/>
            <a:chExt cx="5760" cy="4320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bevel/>
            </a:ln>
          </p:spPr>
          <p:txBody>
            <a:bodyPr wrap="none" anchor="ctr"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7"/>
            </a:xfrm>
            <a:prstGeom prst="rect">
              <a:avLst/>
            </a:prstGeom>
            <a:gradFill>
              <a:gsLst>
                <a:gs pos="0">
                  <a:srgbClr val="FE4444"/>
                </a:gs>
                <a:gs pos="100000">
                  <a:srgbClr val="832B2B"/>
                </a:gs>
              </a:gsLst>
              <a:lin scaled="0"/>
            </a:gradFill>
            <a:ln w="9525">
              <a:noFill/>
              <a:bevel/>
            </a:ln>
          </p:spPr>
          <p:txBody>
            <a:bodyPr/>
            <a:lstStyle/>
            <a:p>
              <a:pPr algn="ctr"/>
              <a:endParaRPr lang="zh-CN" altLang="en-US" b="1">
                <a:solidFill>
                  <a:srgbClr val="FFFF66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5" name="Group 5"/>
            <p:cNvGrpSpPr/>
            <p:nvPr/>
          </p:nvGrpSpPr>
          <p:grpSpPr bwMode="auto">
            <a:xfrm>
              <a:off x="0" y="672"/>
              <a:ext cx="1806" cy="1990"/>
              <a:chOff x="0" y="0"/>
              <a:chExt cx="1806" cy="1990"/>
            </a:xfrm>
          </p:grpSpPr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361" y="1585"/>
                <a:ext cx="365" cy="405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081" y="393"/>
                <a:ext cx="364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ctangle 8"/>
              <p:cNvSpPr>
                <a:spLocks noChangeArrowheads="1"/>
              </p:cNvSpPr>
              <p:nvPr/>
            </p:nvSpPr>
            <p:spPr bwMode="auto">
              <a:xfrm>
                <a:off x="1437" y="0"/>
                <a:ext cx="369" cy="400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719" y="1585"/>
                <a:ext cx="368" cy="405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10"/>
              <p:cNvSpPr>
                <a:spLocks noChangeArrowheads="1"/>
              </p:cNvSpPr>
              <p:nvPr/>
            </p:nvSpPr>
            <p:spPr bwMode="auto">
              <a:xfrm>
                <a:off x="1437" y="393"/>
                <a:ext cx="369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11"/>
              <p:cNvSpPr>
                <a:spLocks noChangeArrowheads="1"/>
              </p:cNvSpPr>
              <p:nvPr/>
            </p:nvSpPr>
            <p:spPr bwMode="auto">
              <a:xfrm>
                <a:off x="719" y="792"/>
                <a:ext cx="368" cy="399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2"/>
              <p:cNvSpPr>
                <a:spLocks noChangeArrowheads="1"/>
              </p:cNvSpPr>
              <p:nvPr/>
            </p:nvSpPr>
            <p:spPr bwMode="auto">
              <a:xfrm>
                <a:off x="0" y="792"/>
                <a:ext cx="367" cy="399"/>
              </a:xfrm>
              <a:prstGeom prst="rect">
                <a:avLst/>
              </a:prstGeom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3"/>
              <p:cNvSpPr>
                <a:spLocks noChangeArrowheads="1"/>
              </p:cNvSpPr>
              <p:nvPr/>
            </p:nvSpPr>
            <p:spPr bwMode="auto">
              <a:xfrm>
                <a:off x="1081" y="792"/>
                <a:ext cx="364" cy="399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4"/>
              <p:cNvSpPr>
                <a:spLocks noChangeArrowheads="1"/>
              </p:cNvSpPr>
              <p:nvPr/>
            </p:nvSpPr>
            <p:spPr bwMode="auto">
              <a:xfrm>
                <a:off x="361" y="1185"/>
                <a:ext cx="365" cy="406"/>
              </a:xfrm>
              <a:prstGeom prst="rect">
                <a:avLst/>
              </a:prstGeom>
              <a:gradFill>
                <a:gsLst>
                  <a:gs pos="50000">
                    <a:srgbClr val="EDDADE"/>
                  </a:gs>
                  <a:gs pos="0">
                    <a:srgbClr val="F3E6E9"/>
                  </a:gs>
                  <a:gs pos="100000">
                    <a:srgbClr val="E6CDD3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5"/>
              <p:cNvSpPr>
                <a:spLocks noChangeArrowheads="1"/>
              </p:cNvSpPr>
              <p:nvPr/>
            </p:nvSpPr>
            <p:spPr bwMode="auto">
              <a:xfrm>
                <a:off x="719" y="1185"/>
                <a:ext cx="368" cy="406"/>
              </a:xfrm>
              <a:prstGeom prst="rect">
                <a:avLst/>
              </a:prstGeom>
              <a:gradFill>
                <a:gsLst>
                  <a:gs pos="9000">
                    <a:srgbClr val="F4D8CE"/>
                  </a:gs>
                  <a:gs pos="100000">
                    <a:srgbClr val="E0805E"/>
                  </a:gs>
                </a:gsLst>
                <a:lin scaled="1"/>
              </a:gradFill>
              <a:ln w="9525">
                <a:noFill/>
                <a:bevel/>
              </a:ln>
            </p:spPr>
            <p:txBody>
              <a:bodyPr/>
              <a:lstStyle/>
              <a:p>
                <a:pPr algn="ctr"/>
                <a:endParaRPr lang="zh-CN" altLang="en-US" b="1">
                  <a:solidFill>
                    <a:srgbClr val="FFFF66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6" name="Rectangle 16"/>
          <p:cNvSpPr>
            <a:spLocks noGrp="1" noChangeArrowheads="1"/>
          </p:cNvSpPr>
          <p:nvPr/>
        </p:nvSpPr>
        <p:spPr bwMode="auto">
          <a:xfrm>
            <a:off x="2484120" y="2277110"/>
            <a:ext cx="6085205" cy="1470025"/>
          </a:xfrm>
          <a:prstGeom prst="rect">
            <a:avLst/>
          </a:prstGeom>
          <a:noFill/>
          <a:ln w="9525">
            <a:noFill/>
            <a:bevel/>
          </a:ln>
        </p:spPr>
        <p:txBody>
          <a:bodyPr anchor="ctr"/>
          <a:lstStyle/>
          <a:p>
            <a:pPr algn="ctr" defTabSz="914400"/>
            <a:r>
              <a:rPr lang="zh-CN" altLang="zh-CN" sz="4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大学生体质测试方法及流程解读</a:t>
            </a:r>
            <a:endParaRPr lang="zh-CN" altLang="zh-CN" sz="48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17257" r="26373" b="17585"/>
          <a:stretch>
            <a:fillRect/>
          </a:stretch>
        </p:blipFill>
        <p:spPr>
          <a:xfrm>
            <a:off x="7995920" y="210820"/>
            <a:ext cx="730250" cy="73088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国际工程师室内项目测试流程图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1412875"/>
            <a:ext cx="6950710" cy="4803775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3"/>
            </p:custDataLst>
          </p:nvPr>
        </p:nvSpPr>
        <p:spPr>
          <a:xfrm>
            <a:off x="755333" y="908368"/>
            <a:ext cx="65214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国际工程师学院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校区（地点：体育馆一楼）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6145" name="文本框 29"/>
          <p:cNvSpPr txBox="1"/>
          <p:nvPr/>
        </p:nvSpPr>
        <p:spPr>
          <a:xfrm>
            <a:off x="179705" y="794385"/>
            <a:ext cx="888555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（二）室外项目：田径场，先测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50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米，后测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800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/1000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米。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55650" y="1557020"/>
            <a:ext cx="7417435" cy="45319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" y="5818505"/>
            <a:ext cx="9210040" cy="11569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170" name="文本框 3"/>
          <p:cNvSpPr txBox="1"/>
          <p:nvPr/>
        </p:nvSpPr>
        <p:spPr>
          <a:xfrm>
            <a:off x="520700" y="1769110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肺活量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0700" y="2111375"/>
            <a:ext cx="4240530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 noProof="1"/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自备吹嘴，刷卡后，安装吹嘴，双手握住仪器准备测试；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深吸气后对准吹嘴，待工作人员宣布开始后，以中等速度连续呼气，直到不能呼气为止；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完成测试后，卸下吹嘴，将仪器传递给下一位同学。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3" name="图片 2" descr="IMG_62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6535" y="1228090"/>
            <a:ext cx="3300730" cy="4401820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97871" y="941557"/>
            <a:ext cx="4449764" cy="521970"/>
            <a:chOff x="1693872" y="4478507"/>
            <a:chExt cx="4449764" cy="521970"/>
          </a:xfrm>
          <a:solidFill>
            <a:schemeClr val="accent1"/>
          </a:solidFill>
        </p:grpSpPr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2265374" y="4478507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en-US" altLang="zh-CN" sz="2800" b="1" dirty="0">
                  <a:solidFill>
                    <a:schemeClr val="bg1"/>
                  </a:solidFill>
                </a:rPr>
                <a:t> 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五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、测试方法</a:t>
              </a:r>
              <a:endParaRPr lang="zh-CN" dirty="0"/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1693872" y="4621224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4" name="燕尾形 33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燕尾形 34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燕尾形 35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0500" y="1601470"/>
            <a:ext cx="4391660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endParaRPr lang="zh-CN" altLang="en-US" sz="2400" b="1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刷卡后，双脚站立在底座上，面向立柱站立，抬头挺胸，两眼平视前方，站直；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站立不动，当听到仪器发出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嘀</a:t>
            </a:r>
            <a:r>
              <a:rPr lang="en-US" altLang="zh-CN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声后，测试结束。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 descr="IMG_62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25" y="1015365"/>
            <a:ext cx="3528695" cy="4705350"/>
          </a:xfrm>
          <a:prstGeom prst="rect">
            <a:avLst/>
          </a:prstGeom>
        </p:spPr>
      </p:pic>
      <p:sp>
        <p:nvSpPr>
          <p:cNvPr id="7170" name="文本框 3"/>
          <p:cNvSpPr txBox="1"/>
          <p:nvPr/>
        </p:nvSpPr>
        <p:spPr>
          <a:xfrm>
            <a:off x="601345" y="101536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zh-CN" altLang="en-US" sz="2800" b="1">
                <a:solidFill>
                  <a:srgbClr val="FF0000"/>
                </a:solidFill>
                <a:sym typeface="+mn-ea"/>
              </a:rPr>
              <a:t>2.身高体重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19405" y="1988820"/>
            <a:ext cx="45821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脱鞋，坐在测试垫上，双脚抵住挡板，膝关节伸直，上体前屈，双臂在刻度板上向前伸直，直到不能向前为止。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切记膝盖要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伸直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，</a:t>
            </a:r>
            <a:r>
              <a:rPr lang="zh-CN" altLang="en-US" sz="2000" noProof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不可突然发力</a:t>
            </a:r>
            <a:r>
              <a:rPr lang="zh-CN" altLang="en-US" sz="2000" noProof="1">
                <a:latin typeface="微软雅黑" panose="020B0503020204020204" charset="-122"/>
                <a:ea typeface="微软雅黑" panose="020B0503020204020204" charset="-122"/>
                <a:cs typeface="+mn-cs"/>
              </a:rPr>
              <a:t>向前伸臂，否则成绩无效。</a:t>
            </a:r>
            <a:endParaRPr lang="zh-CN" altLang="en-US" sz="2000" noProof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27781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.坐位体前屈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215" y="941705"/>
            <a:ext cx="3576955" cy="4770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392430" y="954405"/>
            <a:ext cx="19431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立定跳远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 descr="IMG_62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815" y="1628775"/>
            <a:ext cx="5192395" cy="43529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7950" y="2205355"/>
            <a:ext cx="32766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indent="-457200" eaLnBrk="1" latinLnBrk="0" hangingPunct="1"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站于起跳线之后，听到工作人员指令后开始测试。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17716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5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一分钟仰卧起坐（女生）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1266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7330" y="1645285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7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4598035" y="1644968"/>
            <a:ext cx="4320000" cy="306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文本框 5"/>
          <p:cNvSpPr txBox="1"/>
          <p:nvPr/>
        </p:nvSpPr>
        <p:spPr>
          <a:xfrm>
            <a:off x="142875" y="4942840"/>
            <a:ext cx="4489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双手抱头躺平、膝关节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90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°弯曲；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69" name="文本框 6"/>
          <p:cNvSpPr txBox="1"/>
          <p:nvPr/>
        </p:nvSpPr>
        <p:spPr>
          <a:xfrm>
            <a:off x="4788535" y="4942840"/>
            <a:ext cx="413004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algn="l">
              <a:buClrTx/>
              <a:buSzTx/>
              <a:buFont typeface="+mj-ea"/>
              <a:buAutoNum type="circleNumDbPlain" startAt="2"/>
            </a:pP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听到指令后开始测试，肘关节碰到膝盖计一次。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7170" name="文本框 3"/>
          <p:cNvSpPr txBox="1"/>
          <p:nvPr/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6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引体向上（男生）</a:t>
            </a:r>
            <a:endParaRPr 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292" name="文本框 5"/>
          <p:cNvSpPr txBox="1"/>
          <p:nvPr/>
        </p:nvSpPr>
        <p:spPr>
          <a:xfrm>
            <a:off x="828040" y="1917065"/>
            <a:ext cx="3194050" cy="3014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校园卡交给工作人员；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双手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掌心向前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握杠；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抓杠后，身体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平稳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后再上拉，第一个向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上冲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的不算；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 eaLnBrk="1" latinLnBrk="0" hangingPunct="1">
              <a:spcAft>
                <a:spcPts val="1200"/>
              </a:spcAft>
              <a:buFont typeface="Arial" panose="020B0604020202020204" pitchFamily="34" charset="0"/>
              <a:buAutoNum type="circleNumDbPlain"/>
            </a:pP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下巴过杠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算一个，放下后双肘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伸直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再拉下一个，双肘不伸直不算。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IMG_62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365" y="810895"/>
            <a:ext cx="3081655" cy="2311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365" y="3194050"/>
            <a:ext cx="3081020" cy="28124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894715" y="954405"/>
            <a:ext cx="45688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7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50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米跑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39115" y="1557020"/>
            <a:ext cx="3645535" cy="4554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受试者4人一组携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校园卡</a:t>
            </a:r>
            <a:r>
              <a:rPr lang="en-US" altLang="zh-CN" sz="2000" b="0"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测试，采用站立式起跑姿势站于起跑线后。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听到“跑”的口令后开始起跑。受试者躯干部到达终点线的垂直面停表。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indent="-342900">
              <a:spcAft>
                <a:spcPts val="1200"/>
              </a:spcAft>
              <a:buClrTx/>
              <a:buSzTx/>
              <a:buFont typeface="Arial" panose="020B0604020202020204" pitchFamily="34" charset="0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以秒为单位记录测试成绩，精确到小数点后一位。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184650" y="1701165"/>
            <a:ext cx="454342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文本框 3"/>
          <p:cNvSpPr txBox="1"/>
          <p:nvPr>
            <p:custDataLst>
              <p:tags r:id="rId2"/>
            </p:custDataLst>
          </p:nvPr>
        </p:nvSpPr>
        <p:spPr>
          <a:xfrm>
            <a:off x="611505" y="954405"/>
            <a:ext cx="54140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indent="0" eaLnBrk="1" latinLnBrk="0" hangingPunct="1">
              <a:spcAft>
                <a:spcPts val="1200"/>
              </a:spcAft>
            </a:pPr>
            <a:r>
              <a:rPr lang="en-US" altLang="zh-CN" sz="2800" b="1">
                <a:solidFill>
                  <a:srgbClr val="FF0000"/>
                </a:solidFill>
                <a:sym typeface="+mn-ea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sym typeface="+mn-ea"/>
              </a:rPr>
              <a:t>.</a:t>
            </a:r>
            <a:r>
              <a:rPr lang="en-US" altLang="zh-CN" sz="2800" b="1">
                <a:solidFill>
                  <a:srgbClr val="FF0000"/>
                </a:solidFill>
                <a:sym typeface="+mn-ea"/>
              </a:rPr>
              <a:t>  </a:t>
            </a:r>
            <a:r>
              <a:rPr sz="2800" b="1">
                <a:solidFill>
                  <a:srgbClr val="FF0000"/>
                </a:solidFill>
                <a:sym typeface="+mn-ea"/>
              </a:rPr>
              <a:t>800米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（女）和</a:t>
            </a:r>
            <a:r>
              <a:rPr sz="2800" b="1">
                <a:solidFill>
                  <a:srgbClr val="FF0000"/>
                </a:solidFill>
                <a:sym typeface="+mn-ea"/>
              </a:rPr>
              <a:t>1000米跑</a:t>
            </a:r>
            <a:r>
              <a:rPr lang="zh-CN" sz="2800" b="1">
                <a:solidFill>
                  <a:srgbClr val="FF0000"/>
                </a:solidFill>
                <a:sym typeface="+mn-ea"/>
              </a:rPr>
              <a:t>（男）</a:t>
            </a:r>
            <a:endParaRPr lang="zh-CN" sz="2800" b="1">
              <a:solidFill>
                <a:srgbClr val="FF0000"/>
              </a:solidFill>
              <a:sym typeface="+mn-ea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539115" y="2061210"/>
            <a:ext cx="469138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受试者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携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”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校园卡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“</a:t>
            </a: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以班级为单位进行测试，站立式起跑。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当听到“跑”的口令后开始起跑。当受试者的躯干部到达终点线垂直面时停表。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跑完后按名次排队找计时人员刷卡记录成绩；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r>
              <a:rPr lang="zh-CN" altLang="en-US" sz="2000" b="0">
                <a:latin typeface="微软雅黑" panose="020B0503020204020204" charset="-122"/>
                <a:ea typeface="微软雅黑" panose="020B0503020204020204" charset="-122"/>
              </a:rPr>
              <a:t>以分、秒为单位记录测试成绩，不计小数。</a:t>
            </a: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  <a:p>
            <a:pPr marL="457200" indent="-457200">
              <a:buFont typeface="+mj-ea"/>
              <a:buAutoNum type="circleNumDbPlain"/>
            </a:pPr>
            <a:endParaRPr lang="zh-CN" altLang="en-US" sz="2000" b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5555" y="2132965"/>
            <a:ext cx="3743960" cy="2808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69" name="文本框 68"/>
          <p:cNvSpPr txBox="1"/>
          <p:nvPr/>
        </p:nvSpPr>
        <p:spPr>
          <a:xfrm>
            <a:off x="2988310" y="1268730"/>
            <a:ext cx="4413885" cy="3768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政策文件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测试项目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准备事项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测试流程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测试方法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注意要点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r>
              <a:rPr lang="zh-CN" sz="28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免测申请</a:t>
            </a: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400050" indent="-400050">
              <a:buFont typeface="+mj-ea"/>
              <a:buAutoNum type="ea1JpnChsDbPeriod"/>
            </a:pPr>
            <a:endParaRPr lang="zh-CN" altLang="en-US" sz="2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2124075" y="981075"/>
            <a:ext cx="4572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录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3314" name="内容占位符 2"/>
          <p:cNvSpPr>
            <a:spLocks noGrp="1"/>
          </p:cNvSpPr>
          <p:nvPr>
            <p:ph idx="1"/>
          </p:nvPr>
        </p:nvSpPr>
        <p:spPr>
          <a:xfrm>
            <a:off x="375920" y="1917065"/>
            <a:ext cx="8229600" cy="3713480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刷校园卡测试，安全第一！！！！！！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新补办的校园卡，测试前需在测试现场找工作人员重新绑卡后，方可使用</a:t>
            </a:r>
            <a:r>
              <a:rPr lang="zh-CN" altLang="en-US" sz="2000">
                <a:latin typeface="黑体" panose="02010609060101010101" pitchFamily="49" charset="-122"/>
                <a:ea typeface="黑体" panose="02010609060101010101" pitchFamily="49" charset="-122"/>
              </a:rPr>
              <a:t>  。 </a:t>
            </a:r>
            <a:r>
              <a:rPr lang="zh-CN" altLang="en-US" sz="140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1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纪律：需携带本人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校园卡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（照片要清晰，否则还要携带学生证或身份证）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不准顶替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，一经发现，上报学校，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按作弊处理！！！</a:t>
            </a:r>
            <a:endParaRPr lang="zh-CN" altLang="en-US" sz="20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能量：测试前必须正常饮食，特别是长跑；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sz="20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161370" y="867900"/>
            <a:ext cx="4449766" cy="521970"/>
            <a:chOff x="1693870" y="5357985"/>
            <a:chExt cx="4449766" cy="521970"/>
          </a:xfrm>
          <a:solidFill>
            <a:schemeClr val="accent1"/>
          </a:solidFill>
        </p:grpSpPr>
        <p:grpSp>
          <p:nvGrpSpPr>
            <p:cNvPr id="37" name="组合 36"/>
            <p:cNvGrpSpPr/>
            <p:nvPr/>
          </p:nvGrpSpPr>
          <p:grpSpPr>
            <a:xfrm>
              <a:off x="1693870" y="5549918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8" name="燕尾形 37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燕尾形 38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燕尾形 39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3"/>
            <p:cNvSpPr txBox="1">
              <a:spLocks noChangeArrowheads="1"/>
            </p:cNvSpPr>
            <p:nvPr/>
          </p:nvSpPr>
          <p:spPr bwMode="auto">
            <a:xfrm>
              <a:off x="2265374" y="5357985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六</a:t>
              </a:r>
              <a:r>
                <a:rPr lang="zh-CN" sz="2800" b="1" dirty="0" smtClean="0">
                  <a:solidFill>
                    <a:schemeClr val="bg1"/>
                  </a:solidFill>
                </a:rPr>
                <a:t>、注意要点</a:t>
              </a:r>
              <a:endParaRPr lang="zh-CN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4337" name="文本框 4"/>
          <p:cNvSpPr txBox="1"/>
          <p:nvPr/>
        </p:nvSpPr>
        <p:spPr>
          <a:xfrm>
            <a:off x="245110" y="1412875"/>
            <a:ext cx="8587740" cy="34766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补测、补测：因临时伤病、学业考试等原因需要缓测的同学，由各学院汇总后，统一报送至体测中心，中心后期安排补测。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免测：按照《安徽工程大学体质测试免测相关规定》办理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AutoNum type="arabicPeriod" startAt="5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要求：测试时注意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保持纪律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，维护班级形象。按照工作人员要求及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测试标准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测试，不准与工作人员发生冲突，有意见者，学生向班长反映，班长通过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QQ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群或电话（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15056468187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）联系体测中心闫老师。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03530" y="1845310"/>
            <a:ext cx="8691245" cy="4164965"/>
          </a:xfrm>
        </p:spPr>
        <p:txBody>
          <a:bodyPr anchor="t" anchorCtr="0"/>
          <a:lstStyle/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免测条件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因身体缺陷、慢性病、心脏病、先天发育不良等疾病不能参加测试的学生，须办理免测手续，方可免于测试。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免测同学的体测成绩显示为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，不是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及格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“60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57200" indent="-45720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AutoNum type="circleNumDbPlain"/>
            </a:pP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免测申请截止日期为每年的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1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日。</a:t>
            </a:r>
            <a:endParaRPr lang="zh-CN" altLang="en-US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81" y="8862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七、免测申请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23850" y="1125220"/>
            <a:ext cx="8691245" cy="2019935"/>
          </a:xfrm>
        </p:spPr>
        <p:txBody>
          <a:bodyPr anchor="t" anchorCtr="0"/>
          <a:lstStyle/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免测材料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+mj-ea"/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）材料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版《免予执行&lt;国家学生体质健康标准&gt;申请表》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endParaRPr lang="zh-CN" altLang="en-US" sz="20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20" y="2421255"/>
            <a:ext cx="2633345" cy="40633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620" y="356870"/>
            <a:ext cx="3981450" cy="614362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406515" y="1835785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1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511925" y="2708910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2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3515" y="3213100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3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6223635" y="4293235"/>
            <a:ext cx="1106170" cy="60452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rgbClr val="FF0000"/>
                </a:solidFill>
              </a:rPr>
              <a:t>4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1460" y="1341120"/>
            <a:ext cx="30861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charset="0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此申请表可在安徽工程大学体育学院网站下载专区栏目进行下载，也可通过体测通知及相关年级体测QQ群下载。申请表需按顺序由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申请人、辅导员、学院负责人、校医院审核盖章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14337" name="文本框 4"/>
          <p:cNvSpPr txBox="1"/>
          <p:nvPr/>
        </p:nvSpPr>
        <p:spPr>
          <a:xfrm>
            <a:off x="323850" y="908685"/>
            <a:ext cx="8587740" cy="36309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免测材料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：证明材料原件和复印件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由二级甲等以上医院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（公立医院）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开具的诊断证明或残疾证等材料原件（学院、校医院审核使用）及复印件（体育学院审核使用）。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注：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1" indent="-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医院诊断证明、病历和检查报告时间为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近三个月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0" lvl="1" indent="-45720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ea"/>
              <a:buAutoNum type="circleNumDbPlain"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免测申请只适用于当年度（非学年），不可以跨年申请。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455295" y="2708910"/>
            <a:ext cx="8231505" cy="1322070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ctr" eaLnBrk="1" hangingPunct="1">
              <a:buClrTx/>
              <a:buSzTx/>
              <a:buFontTx/>
            </a:pPr>
            <a:b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endParaRPr lang="zh-CN" sz="4000" b="1" dirty="0">
              <a:solidFill>
                <a:srgbClr val="002B98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560" y="764540"/>
            <a:ext cx="8709660" cy="5118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 关于免测的认定</a:t>
            </a:r>
            <a:r>
              <a:rPr 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（由辅导员、学院、校医院初审，线上提交后体育学院终审）</a:t>
            </a:r>
            <a:endParaRPr lang="zh-CN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）身体残疾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明确条件：学生因身体残疾（需有残疾证）且确实丧失运动能力者，可申请免测。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证明材料：需提供残疾证等官方证明文件。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）患有不适合运动的相关疾病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疾病范围：包括但不限于呼吸系统疾病（如气管炎、哮喘、肺病等）、心脑血管疾病（如心率不齐、心脏病、高血压、血管狭窄等）、运动系统疾病（骨折、肌腱断裂、韧带撕裂等）、神经系统疾病（癫痫、脑血管疾病、椎间盘突出、</a:t>
            </a:r>
            <a:r>
              <a:rPr lang="zh-CN" altLang="en-US" sz="1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视网膜脱落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等）、慢性病以及其他医院认为不合适运动的疾病（如红斑狼疮、恶性肿瘤等）。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证明材料：需提供市级二甲及以上医院（公立医院）的疾病证明书或疾病诊断书。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4064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）住院及术后康复期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条件说明：住院学生或术后康复期的学生，可根据具体情况申请免测。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1257300" lvl="2" indent="-342900" algn="just" defTabSz="266700">
              <a:lnSpc>
                <a:spcPts val="2800"/>
              </a:lnSpc>
              <a:spcBef>
                <a:spcPts val="0"/>
              </a:spcBef>
              <a:buClrTx/>
              <a:buSzTx/>
              <a:buFont typeface="+mj-ea"/>
              <a:buAutoNum type="circleNumDbPlain"/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证明材料：住院病历复印件和诊断证明，康复期截止时间为2024年12月15日。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107315" y="836613"/>
            <a:ext cx="8231505" cy="553085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免测申请流程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35785" y="3138805"/>
            <a:ext cx="221297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微信关注“安徽工程大学体育学院团委”公众号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15180" y="3141345"/>
            <a:ext cx="169354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“健康校园”中的“体质测试”模块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875780" y="3210560"/>
            <a:ext cx="1203960" cy="33718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在线申请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979930" y="4546600"/>
            <a:ext cx="5280660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纸质版免测申请表及证明材料复印件由各学院收齐后，统一交至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体质测试中心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，不接收个人提交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。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cxnSp>
        <p:nvCxnSpPr>
          <p:cNvPr id="12" name="直接箭头连接符 11"/>
          <p:cNvCxnSpPr>
            <a:stCxn id="3" idx="3"/>
            <a:endCxn id="4" idx="1"/>
          </p:cNvCxnSpPr>
          <p:nvPr/>
        </p:nvCxnSpPr>
        <p:spPr>
          <a:xfrm>
            <a:off x="4048760" y="3399790"/>
            <a:ext cx="566420" cy="25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308725" y="3379470"/>
            <a:ext cx="567055" cy="228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636010" y="1678305"/>
            <a:ext cx="1693545" cy="5219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anchor="t" anchorCtr="0">
            <a:spAutoFit/>
          </a:bodyPr>
          <a:p>
            <a:pPr lvl="0" algn="ctr">
              <a:spcBef>
                <a:spcPts val="0"/>
              </a:spcBef>
              <a:spcAft>
                <a:spcPts val="2400"/>
              </a:spcAft>
              <a:buClrTx/>
              <a:buSzTx/>
              <a:buFontTx/>
            </a:pP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“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免测申请表</a:t>
            </a:r>
            <a:r>
              <a:rPr lang="en-US" altLang="zh-CN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”</a:t>
            </a:r>
            <a:r>
              <a:rPr lang="zh-CN" altLang="en-US" sz="14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签字盖章后</a:t>
            </a:r>
            <a:endParaRPr lang="zh-CN" altLang="en-US" sz="1400" b="1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5" name="燕尾形箭头 14"/>
          <p:cNvSpPr/>
          <p:nvPr/>
        </p:nvSpPr>
        <p:spPr>
          <a:xfrm rot="5400000">
            <a:off x="4135120" y="2539365"/>
            <a:ext cx="741680" cy="1327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43755" y="2468245"/>
            <a:ext cx="1123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①线上申请</a:t>
            </a:r>
            <a:endParaRPr lang="zh-CN" altLang="en-US" sz="1400" b="1"/>
          </a:p>
        </p:txBody>
      </p:sp>
      <p:sp>
        <p:nvSpPr>
          <p:cNvPr id="17" name="燕尾形箭头 16"/>
          <p:cNvSpPr/>
          <p:nvPr/>
        </p:nvSpPr>
        <p:spPr>
          <a:xfrm rot="5400000">
            <a:off x="4123055" y="3964940"/>
            <a:ext cx="741680" cy="13271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4716145" y="3789045"/>
            <a:ext cx="112331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/>
              <a:t>②线下提交</a:t>
            </a:r>
            <a:endParaRPr lang="zh-CN" altLang="en-US" sz="1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59E46-943A-4A44-9176-CFE9E762BF60}" type="slidenum">
              <a:rPr lang="zh-CN" altLang="en-US"/>
            </a:fld>
            <a:endParaRPr lang="zh-CN" altLang="en-US"/>
          </a:p>
        </p:txBody>
      </p:sp>
      <p:sp>
        <p:nvSpPr>
          <p:cNvPr id="16385" name="标题 1"/>
          <p:cNvSpPr>
            <a:spLocks noGrp="1"/>
          </p:cNvSpPr>
          <p:nvPr>
            <p:ph type="title"/>
          </p:nvPr>
        </p:nvSpPr>
        <p:spPr bwMode="auto">
          <a:xfrm>
            <a:off x="481965" y="2061210"/>
            <a:ext cx="8231505" cy="1322070"/>
          </a:xfrm>
          <a:noFill/>
          <a:ln w="9525">
            <a:noFill/>
            <a:bevel/>
          </a:ln>
        </p:spPr>
        <p:txBody>
          <a:bodyPr wrap="square" anchor="ctr" anchorCtr="0">
            <a:spAutoFit/>
          </a:bodyPr>
          <a:lstStyle/>
          <a:p>
            <a:pPr lvl="0" algn="ctr" eaLnBrk="1" hangingPunct="1">
              <a:buClrTx/>
              <a:buSzTx/>
              <a:buFontTx/>
            </a:pP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预祝同学们取得优异成绩，</a:t>
            </a:r>
            <a:b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</a:br>
            <a:r>
              <a:rPr lang="zh-CN" sz="4000" b="1" dirty="0">
                <a:solidFill>
                  <a:srgbClr val="002B98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为建设体育强国贡献青春力量！</a:t>
            </a:r>
            <a:endParaRPr lang="zh-CN" sz="4000" b="1" dirty="0">
              <a:solidFill>
                <a:srgbClr val="002B98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064635" cy="521970"/>
            <a:chOff x="1693872" y="1763863"/>
            <a:chExt cx="4064635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2" y="1763863"/>
              <a:ext cx="349313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一、政策文件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650240" y="1628775"/>
            <a:ext cx="3564255" cy="43230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《国家学生体质健康标准（</a:t>
            </a:r>
            <a:r>
              <a:rPr lang="en-US" altLang="zh-CN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）》（以下简称《标准》）是国家学校教育工作的基础性指导文件和教育质量基本标准，是</a:t>
            </a:r>
            <a:r>
              <a:rPr lang="zh-CN" altLang="en-US" sz="1800" i="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评价学生综合素质、评估学校工作和衡量各地教育发展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的重要依据。</a:t>
            </a:r>
            <a:r>
              <a:rPr lang="zh-CN" altLang="en-US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《标准》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规定，全体在校大学生须参加</a:t>
            </a:r>
            <a:r>
              <a:rPr lang="zh-CN" altLang="en-US" sz="18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每年一次</a:t>
            </a:r>
            <a:r>
              <a:rPr lang="zh-CN" altLang="en-US" sz="18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的《国家学生体质健康标准》测试活动，成绩记入档案。</a:t>
            </a:r>
            <a:endParaRPr lang="zh-CN" altLang="en-US" sz="18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00245" y="1412875"/>
            <a:ext cx="3876675" cy="50165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064635" cy="521970"/>
            <a:chOff x="1693872" y="1763863"/>
            <a:chExt cx="4064635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2" y="1763863"/>
              <a:ext cx="349313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相关文件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0495" y="1628775"/>
            <a:ext cx="3754120" cy="4509135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3"/>
          <a:stretch>
            <a:fillRect/>
          </a:stretch>
        </p:blipFill>
        <p:spPr>
          <a:xfrm>
            <a:off x="3564255" y="1628775"/>
            <a:ext cx="5090795" cy="194056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3708400" y="4003040"/>
            <a:ext cx="4864100" cy="2240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0240" y="1359535"/>
            <a:ext cx="6631940" cy="4526280"/>
          </a:xfrm>
        </p:spPr>
        <p:txBody>
          <a:bodyPr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肺活量；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身高体重；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坐位体前屈；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立定跳远；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一分钟仰卧起坐（女）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引体向上（男）；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米跑（女）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/1000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米跑（男）。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8821" y="86978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二、测试项目</a:t>
              </a:r>
              <a:endParaRPr lang="zh-CN" dirty="0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21" name="燕尾形 2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燕尾形 24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/>
        </p:nvGraphicFramePr>
        <p:xfrm>
          <a:off x="683260" y="621030"/>
          <a:ext cx="7430135" cy="342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330"/>
                <a:gridCol w="3959860"/>
                <a:gridCol w="1337945"/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测试对象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单项指标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权重（%）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rowSpan="7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2800">
                          <a:latin typeface="仿宋_GB2312" charset="0"/>
                        </a:rPr>
                        <a:t>大学1-4年级</a:t>
                      </a:r>
                      <a:endParaRPr lang="en-US" altLang="zh-CN" sz="28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>
                        <a:latin typeface="仿宋_GB2312" charset="0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600">
                          <a:latin typeface="仿宋_GB2312" charset="0"/>
                        </a:rPr>
                        <a:t> </a:t>
                      </a:r>
                      <a:endParaRPr lang="en-US" altLang="zh-CN" sz="1600" b="0">
                        <a:latin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体重指数（BMI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：体重</a:t>
                      </a:r>
                      <a:r>
                        <a:rPr lang="en-US" altLang="zh-CN" sz="1600" b="0">
                          <a:latin typeface="仿宋_GB2312" charset="0"/>
                          <a:cs typeface="仿宋_GB2312" charset="0"/>
                        </a:rPr>
                        <a:t>/</a:t>
                      </a:r>
                      <a:r>
                        <a:rPr lang="zh-CN" altLang="en-US" sz="1600" b="0">
                          <a:latin typeface="仿宋_GB2312" charset="0"/>
                          <a:cs typeface="仿宋_GB2312" charset="0"/>
                        </a:rPr>
                        <a:t>身高</a:t>
                      </a:r>
                      <a:r>
                        <a:rPr lang="en-US" altLang="zh-CN" sz="1600" b="0" baseline="30000">
                          <a:latin typeface="仿宋_GB2312" charset="0"/>
                          <a:cs typeface="仿宋_GB2312" charset="0"/>
                        </a:rPr>
                        <a:t>2</a:t>
                      </a: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肺活量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15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坐位体前屈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立定跳远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引体向上（男）/1分钟仰卧起坐（女）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50米跑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 vMerge="1"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1000米跑（男）/800米跑（女）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b="0">
                          <a:latin typeface="仿宋_GB2312" charset="0"/>
                          <a:cs typeface="仿宋_GB2312" charset="0"/>
                        </a:rPr>
                        <a:t>20</a:t>
                      </a:r>
                      <a:endParaRPr lang="en-US" altLang="en-US" sz="1600" b="0">
                        <a:latin typeface="仿宋_GB2312" charset="0"/>
                        <a:ea typeface="仿宋_GB2312" charset="0"/>
                        <a:cs typeface="仿宋_GB2312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526415" y="3861435"/>
            <a:ext cx="8063865" cy="18865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406400" algn="just" defTabSz="26670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本标准的学年总分由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之和构成，满分为120分。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标准分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由各单项指标得分与权重乘积之和组成，满分为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附加分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根据实测成绩确定，即对成绩超过100分的加分指标进行加分，满分为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分；大学的加分指标为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男生引体向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1000米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跑，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女生1分钟仰卧起坐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800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米跑，各指标加分幅度均为</a:t>
            </a:r>
            <a:r>
              <a:rPr lang="zh-CN" altLang="en-US" sz="20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323850" y="1196975"/>
            <a:ext cx="8486140" cy="3425190"/>
          </a:xfrm>
          <a:prstGeom prst="rect">
            <a:avLst/>
          </a:prstGeom>
        </p:spPr>
        <p:txBody>
          <a:bodyPr wrap="square">
            <a:spAutoFit/>
          </a:bodyPr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根据学生学年总分评定等级：90.0分及以上为优秀，80.0～89.9分为良好，60.0～79.9分为及格，59.9分及以下为不及格。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每个学生每学年评定一次，记入成绩档案。学生毕业时的成绩和等级，按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毕业当年学年总分的50%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其他学年总分平均得分的50%之和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进行评定。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学生测试成绩评定达到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良好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及以上者，方可参加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评优与评奖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；成绩达到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优秀者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，方可获</a:t>
            </a:r>
            <a:r>
              <a:rPr lang="zh-CN" altLang="en-US" sz="2000" u="sng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体育奖学分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。测试成绩评定不及格者，在本学年度准予补测一次，补测仍不及格，则学年成绩评定为不及格。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 algn="just" defTabSz="26670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Ø"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普通高等学校学生毕业时，《标准》测试的成绩达不到50分者按结业或肄业处理。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0AA550D-B2B2-4D5E-8579-6960E95D11EC}" type="slidenum">
              <a:rPr lang="zh-CN" altLang="en-US"/>
            </a:fld>
            <a:endParaRPr lang="zh-CN" altLang="en-US"/>
          </a:p>
        </p:txBody>
      </p:sp>
      <p:sp>
        <p:nvSpPr>
          <p:cNvPr id="4098" name="内容占位符 2"/>
          <p:cNvSpPr>
            <a:spLocks noGrp="1"/>
          </p:cNvSpPr>
          <p:nvPr>
            <p:ph idx="1"/>
          </p:nvPr>
        </p:nvSpPr>
        <p:spPr>
          <a:xfrm>
            <a:off x="303530" y="1765300"/>
            <a:ext cx="8691245" cy="4237355"/>
          </a:xfrm>
        </p:spPr>
        <p:txBody>
          <a:bodyPr anchor="t" anchorCtr="0"/>
          <a:lstStyle/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前期先测室内项目，后期周六、日测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50m/800m/1000m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安全第一：测试前班长组织做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准备活动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服装：运动服、运动鞋；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 latinLnBrk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按校体测中心安排的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规定时间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测试，私自提前或延后测试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成绩无效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981" y="886293"/>
            <a:ext cx="4449764" cy="521970"/>
            <a:chOff x="1693872" y="1763863"/>
            <a:chExt cx="4449764" cy="521970"/>
          </a:xfrm>
          <a:solidFill>
            <a:schemeClr val="accent1"/>
          </a:solidFill>
        </p:grpSpPr>
        <p:sp>
          <p:nvSpPr>
            <p:cNvPr id="6" name="TextBox 3"/>
            <p:cNvSpPr txBox="1">
              <a:spLocks noChangeArrowheads="1"/>
            </p:cNvSpPr>
            <p:nvPr/>
          </p:nvSpPr>
          <p:spPr bwMode="auto">
            <a:xfrm>
              <a:off x="2265374" y="1763863"/>
              <a:ext cx="3878262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 marL="342900" indent="-342900" algn="ctr"/>
              <a:r>
                <a:rPr lang="zh-CN" sz="2800" b="1" dirty="0" smtClean="0">
                  <a:solidFill>
                    <a:schemeClr val="bg1"/>
                  </a:solidFill>
                </a:rPr>
                <a:t>三、准备事项</a:t>
              </a:r>
              <a:endParaRPr lang="zh-CN" dirty="0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693872" y="190658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11" name="燕尾形 10"/>
              <p:cNvSpPr/>
              <p:nvPr/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燕尾形 12"/>
              <p:cNvSpPr/>
              <p:nvPr/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4660" y="2493010"/>
            <a:ext cx="7877810" cy="3779520"/>
          </a:xfrm>
          <a:prstGeom prst="rect">
            <a:avLst/>
          </a:prstGeom>
        </p:spPr>
      </p:pic>
      <p:sp>
        <p:nvSpPr>
          <p:cNvPr id="5147" name="文本框 29"/>
          <p:cNvSpPr txBox="1"/>
          <p:nvPr>
            <p:custDataLst>
              <p:tags r:id="rId4"/>
            </p:custDataLst>
          </p:nvPr>
        </p:nvSpPr>
        <p:spPr>
          <a:xfrm>
            <a:off x="755333" y="1422718"/>
            <a:ext cx="65214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室内项目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主校区（地点：第一田径场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北看台外侧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97235" y="886237"/>
            <a:ext cx="3259455" cy="521970"/>
            <a:chOff x="1693870" y="3527591"/>
            <a:chExt cx="3259455" cy="521970"/>
          </a:xfrm>
          <a:solidFill>
            <a:schemeClr val="accent1"/>
          </a:solidFill>
        </p:grpSpPr>
        <p:sp>
          <p:nvSpPr>
            <p:cNvPr id="28" name="TextBox 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265370" y="3527591"/>
              <a:ext cx="2687955" cy="521970"/>
            </a:xfrm>
            <a:prstGeom prst="rect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miter lim="800000"/>
            </a:ln>
          </p:spPr>
          <p:txBody>
            <a:bodyPr wrap="square" anchor="ctr">
              <a:spAutoFit/>
            </a:bodyPr>
            <a:lstStyle/>
            <a:p>
              <a:pPr marL="342900" indent="-342900" algn="ctr"/>
              <a:r>
                <a:rPr lang="zh-CN" sz="2800" b="1" dirty="0">
                  <a:solidFill>
                    <a:schemeClr val="bg1"/>
                  </a:solidFill>
                </a:rPr>
                <a:t>四、测试流程</a:t>
              </a:r>
              <a:endParaRPr lang="zh-CN" dirty="0"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693870" y="3692530"/>
              <a:ext cx="357188" cy="214313"/>
              <a:chOff x="8715375" y="3143250"/>
              <a:chExt cx="357188" cy="214313"/>
            </a:xfrm>
            <a:grpFill/>
          </p:grpSpPr>
          <p:sp>
            <p:nvSpPr>
              <p:cNvPr id="30" name="燕尾形 29"/>
              <p:cNvSpPr/>
              <p:nvPr>
                <p:custDataLst>
                  <p:tags r:id="rId6"/>
                </p:custDataLst>
              </p:nvPr>
            </p:nvSpPr>
            <p:spPr>
              <a:xfrm>
                <a:off x="900112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燕尾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8858250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燕尾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8715375" y="3143250"/>
                <a:ext cx="71438" cy="214313"/>
              </a:xfrm>
              <a:prstGeom prst="chevron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PP_MARK_KEY" val="7268c658-1dcf-4e8d-962f-e8f99bd56694"/>
  <p:tag name="COMMONDATA" val="eyJoZGlkIjoiODllNjViZjExMzdkYTIyNTkxYjE3Y2MwMGVlYzVkNzU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杨利琛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2945</Words>
  <Application>WPS 演示</Application>
  <PresentationFormat>全屏显示(4:3)</PresentationFormat>
  <Paragraphs>310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42" baseType="lpstr">
      <vt:lpstr>Arial</vt:lpstr>
      <vt:lpstr>宋体</vt:lpstr>
      <vt:lpstr>Wingdings</vt:lpstr>
      <vt:lpstr>Calibri</vt:lpstr>
      <vt:lpstr>Times New Roman</vt:lpstr>
      <vt:lpstr>黑体</vt:lpstr>
      <vt:lpstr>微软雅黑</vt:lpstr>
      <vt:lpstr>仿宋_GB2312</vt:lpstr>
      <vt:lpstr>仿宋</vt:lpstr>
      <vt:lpstr>Wingdings</vt:lpstr>
      <vt:lpstr>Arial Unicode MS</vt:lpstr>
      <vt:lpstr>华文新魏</vt:lpstr>
      <vt:lpstr>杨利琛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4.免测申请流程 </vt:lpstr>
      <vt:lpstr>预祝同学们取得优异成绩， 为建设体育强国贡献青春力量！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杨利琛</dc:creator>
  <cp:lastModifiedBy>时间都去哪儿了</cp:lastModifiedBy>
  <cp:revision>1049</cp:revision>
  <dcterms:created xsi:type="dcterms:W3CDTF">2011-12-06T06:29:00Z</dcterms:created>
  <dcterms:modified xsi:type="dcterms:W3CDTF">2025-03-26T02:56:28Z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E12BDD567678448A825A037431C30938</vt:lpwstr>
  </property>
</Properties>
</file>