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docProps/custom.xml" ContentType="application/vnd.openxmlformats-officedocument.custom-properties+xml"/>
  <Default Extension="wdp" ContentType="image/vnd.ms-photo"/>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836" r:id="rId2"/>
    <p:sldId id="1124" r:id="rId3"/>
    <p:sldId id="1126" r:id="rId4"/>
    <p:sldId id="1127" r:id="rId5"/>
    <p:sldId id="1128" r:id="rId6"/>
    <p:sldId id="1090" r:id="rId7"/>
    <p:sldId id="1072" r:id="rId8"/>
    <p:sldId id="1091" r:id="rId9"/>
    <p:sldId id="1028" r:id="rId10"/>
    <p:sldId id="1116" r:id="rId11"/>
    <p:sldId id="1130" r:id="rId12"/>
    <p:sldId id="1131" r:id="rId13"/>
    <p:sldId id="1061" r:id="rId14"/>
    <p:sldId id="1120" r:id="rId15"/>
    <p:sldId id="1122" r:id="rId16"/>
    <p:sldId id="1117" r:id="rId17"/>
    <p:sldId id="1054" r:id="rId18"/>
  </p:sldIdLst>
  <p:sldSz cx="9144000" cy="5143500" type="screen16x9"/>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84" autoAdjust="0"/>
    <p:restoredTop sz="93354" autoAdjust="0"/>
  </p:normalViewPr>
  <p:slideViewPr>
    <p:cSldViewPr>
      <p:cViewPr varScale="1">
        <p:scale>
          <a:sx n="129" d="100"/>
          <a:sy n="129" d="100"/>
        </p:scale>
        <p:origin x="-282" y="-84"/>
      </p:cViewPr>
      <p:guideLst>
        <p:guide orient="horz" pos="1611"/>
        <p:guide pos="2868"/>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64"/>
        <p:guide pos="215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2020-04-14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2020-04-14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grpSp>
        <p:nvGrpSpPr>
          <p:cNvPr id="12" name="组合 3"/>
          <p:cNvGrpSpPr/>
          <p:nvPr userDrawn="1"/>
        </p:nvGrpSpPr>
        <p:grpSpPr bwMode="auto">
          <a:xfrm flipH="1">
            <a:off x="-1" y="248018"/>
            <a:ext cx="1797166" cy="507206"/>
            <a:chOff x="2370576" y="533400"/>
            <a:chExt cx="2417494" cy="675969"/>
          </a:xfrm>
          <a:solidFill>
            <a:srgbClr val="EE1C39"/>
          </a:solidFill>
        </p:grpSpPr>
        <p:sp>
          <p:nvSpPr>
            <p:cNvPr id="13" name="矩形 1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14" name="椭圆 1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15" name="文本框 12"/>
          <p:cNvSpPr txBox="1">
            <a:spLocks noChangeArrowheads="1"/>
          </p:cNvSpPr>
          <p:nvPr userDrawn="1"/>
        </p:nvSpPr>
        <p:spPr bwMode="auto">
          <a:xfrm>
            <a:off x="-1" y="370296"/>
            <a:ext cx="1796090" cy="250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15"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16"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sp>
        <p:nvSpPr>
          <p:cNvPr id="17" name="矩形 3"/>
          <p:cNvSpPr>
            <a:spLocks noChangeArrowheads="1"/>
          </p:cNvSpPr>
          <p:nvPr userDrawn="1"/>
        </p:nvSpPr>
        <p:spPr bwMode="auto">
          <a:xfrm>
            <a:off x="1187624" y="612722"/>
            <a:ext cx="2587892" cy="230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none" lIns="68582" tIns="34292" rIns="68582" bIns="34292">
            <a:spAutoFit/>
          </a:bodyPr>
          <a:lstStyle/>
          <a:p>
            <a:r>
              <a:rPr lang="en-US" altLang="zh-CN" sz="1050" b="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b="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文本框 12"/>
          <p:cNvSpPr txBox="1">
            <a:spLocks noChangeArrowheads="1"/>
          </p:cNvSpPr>
          <p:nvPr userDrawn="1"/>
        </p:nvSpPr>
        <p:spPr bwMode="auto">
          <a:xfrm>
            <a:off x="1187624" y="370296"/>
            <a:ext cx="2160240" cy="281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pPr/>
              <a:t>2020-04-14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pPr/>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 y="0"/>
            <a:ext cx="9143499" cy="5143500"/>
          </a:xfrm>
          <a:prstGeom prst="rect">
            <a:avLst/>
          </a:prstGeom>
        </p:spPr>
      </p:pic>
      <p:pic>
        <p:nvPicPr>
          <p:cNvPr id="7" name="Picture 3" descr="C:\Users\Administrator\Desktop\微立体创业计划\005.png"/>
          <p:cNvPicPr>
            <a:picLocks noChangeAspect="1" noChangeArrowheads="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8" name="Picture 4" descr="C:\Users\Administrator\Desktop\微立体创业计划\004.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sp>
        <p:nvSpPr>
          <p:cNvPr id="9" name="矩形 3"/>
          <p:cNvSpPr>
            <a:spLocks noChangeArrowheads="1"/>
          </p:cNvSpPr>
          <p:nvPr userDrawn="1"/>
        </p:nvSpPr>
        <p:spPr bwMode="auto">
          <a:xfrm>
            <a:off x="1187624" y="612722"/>
            <a:ext cx="2587892" cy="230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none" lIns="68582" tIns="34292" rIns="68582" bIns="34292">
            <a:spAutoFit/>
          </a:bodyPr>
          <a:lstStyle/>
          <a:p>
            <a:r>
              <a:rPr lang="en-US" altLang="zh-CN" sz="1050" b="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b="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文本框 12"/>
          <p:cNvSpPr txBox="1">
            <a:spLocks noChangeArrowheads="1"/>
          </p:cNvSpPr>
          <p:nvPr userDrawn="1"/>
        </p:nvSpPr>
        <p:spPr bwMode="auto">
          <a:xfrm>
            <a:off x="1187624" y="370296"/>
            <a:ext cx="2160240" cy="281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00" fill="hold"/>
                                        <p:tgtEl>
                                          <p:spTgt spid="7"/>
                                        </p:tgtEl>
                                        <p:attrNameLst>
                                          <p:attrName>ppt_x</p:attrName>
                                        </p:attrNameLst>
                                      </p:cBhvr>
                                      <p:tavLst>
                                        <p:tav tm="0">
                                          <p:val>
                                            <p:strVal val="0-#ppt_w/2"/>
                                          </p:val>
                                        </p:tav>
                                        <p:tav tm="100000">
                                          <p:val>
                                            <p:strVal val="#ppt_x"/>
                                          </p:val>
                                        </p:tav>
                                      </p:tavLst>
                                    </p:anim>
                                    <p:anim calcmode="lin" valueType="num">
                                      <p:cBhvr additive="base">
                                        <p:cTn id="8" dur="12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00" fill="hold"/>
                                        <p:tgtEl>
                                          <p:spTgt spid="8"/>
                                        </p:tgtEl>
                                        <p:attrNameLst>
                                          <p:attrName>ppt_x</p:attrName>
                                        </p:attrNameLst>
                                      </p:cBhvr>
                                      <p:tavLst>
                                        <p:tav tm="0">
                                          <p:val>
                                            <p:strVal val="#ppt_x"/>
                                          </p:val>
                                        </p:tav>
                                        <p:tav tm="100000">
                                          <p:val>
                                            <p:strVal val="#ppt_x"/>
                                          </p:val>
                                        </p:tav>
                                      </p:tavLst>
                                    </p:anim>
                                    <p:anim calcmode="lin" valueType="num">
                                      <p:cBhvr additive="base">
                                        <p:cTn id="12" dur="12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C355E32A-23E1-40B3-B434-148655B1CBE9}" type="datetimeFigureOut">
              <a:rPr lang="zh-CN" altLang="en-US" smtClean="0"/>
              <a:pPr/>
              <a:t>2020-04-14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pPr/>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pPr>
              <a:defRPr/>
            </a:pPr>
            <a:endParaRPr lang="zh-CN" altLang="en-US"/>
          </a:p>
        </p:txBody>
      </p:sp>
      <p:sp>
        <p:nvSpPr>
          <p:cNvPr id="5" name="页脚占位符 1028"/>
          <p:cNvSpPr>
            <a:spLocks noGrp="1"/>
          </p:cNvSpPr>
          <p:nvPr>
            <p:ph type="ftr" sz="quarter" idx="11"/>
          </p:nvPr>
        </p:nvSpPr>
        <p:spPr>
          <a:ln/>
        </p:spPr>
        <p:txBody>
          <a:bodyPr/>
          <a:lstStyle>
            <a:lvl1pPr>
              <a:defRPr/>
            </a:lvl1pPr>
          </a:lstStyle>
          <a:p>
            <a:pPr>
              <a:defRPr/>
            </a:pPr>
            <a:endParaRPr lang="zh-CN" altLang="en-US"/>
          </a:p>
        </p:txBody>
      </p:sp>
      <p:sp>
        <p:nvSpPr>
          <p:cNvPr id="6" name="灯片编号占位符 1029"/>
          <p:cNvSpPr>
            <a:spLocks noGrp="1"/>
          </p:cNvSpPr>
          <p:nvPr>
            <p:ph type="sldNum" sz="quarter" idx="12"/>
          </p:nvPr>
        </p:nvSpPr>
        <p:spPr>
          <a:ln/>
        </p:spPr>
        <p:txBody>
          <a:bodyPr/>
          <a:lstStyle>
            <a:lvl1pPr>
              <a:defRPr/>
            </a:lvl1pPr>
          </a:lstStyle>
          <a:p>
            <a:pPr>
              <a:defRPr/>
            </a:pPr>
            <a:fld id="{CB1C88FB-11BF-4023-AF19-DD9F9FEBB0DD}" type="slidenum">
              <a:rPr lang="zh-CN" altLang="en-US"/>
              <a:pPr>
                <a:defRPr/>
              </a:pPr>
              <a:t>‹#›</a:t>
            </a:fld>
            <a:endParaRPr lang="zh-CN" alt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pPr/>
              <a:t>2020-04-14</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9.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tags" Target="../tags/tag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image8.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image8.wdp"/></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9.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4.xml"/><Relationship Id="rId5" Type="http://schemas.openxmlformats.org/officeDocument/2006/relationships/tags" Target="../tags/tag5.xml"/><Relationship Id="rId10" Type="http://schemas.openxmlformats.org/officeDocument/2006/relationships/slideLayout" Target="../slideLayouts/slideLayout6.xml"/><Relationship Id="rId4" Type="http://schemas.openxmlformats.org/officeDocument/2006/relationships/tags" Target="../tags/tag4.xml"/><Relationship Id="rId9"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新建文件夹 (3)\517abcfb341593e7988b472e513c2ea8.jpg"/>
          <p:cNvPicPr>
            <a:picLocks noChangeAspect="1" noChangeArrowheads="1"/>
          </p:cNvPicPr>
          <p:nvPr/>
        </p:nvPicPr>
        <p:blipFill>
          <a:blip r:embed="rId3" cstate="print"/>
          <a:srcRect/>
          <a:stretch>
            <a:fillRect/>
          </a:stretch>
        </p:blipFill>
        <p:spPr bwMode="auto">
          <a:xfrm>
            <a:off x="533400" y="864870"/>
            <a:ext cx="2996565" cy="2989580"/>
          </a:xfrm>
          <a:prstGeom prst="rect">
            <a:avLst/>
          </a:prstGeom>
          <a:noFill/>
        </p:spPr>
      </p:pic>
      <p:pic>
        <p:nvPicPr>
          <p:cNvPr id="20" name="图片 19" descr="28"/>
          <p:cNvPicPr>
            <a:picLocks noChangeAspect="1"/>
          </p:cNvPicPr>
          <p:nvPr/>
        </p:nvPicPr>
        <p:blipFill>
          <a:blip r:embed="rId4" cstate="print"/>
          <a:srcRect l="14558" t="41307" r="40846" b="11092"/>
          <a:stretch>
            <a:fillRect/>
          </a:stretch>
        </p:blipFill>
        <p:spPr>
          <a:xfrm>
            <a:off x="1043608" y="1719795"/>
            <a:ext cx="2296398" cy="1593317"/>
          </a:xfrm>
          <a:prstGeom prst="rect">
            <a:avLst/>
          </a:prstGeom>
        </p:spPr>
      </p:pic>
      <p:sp>
        <p:nvSpPr>
          <p:cNvPr id="21" name="文本框 6"/>
          <p:cNvSpPr txBox="1"/>
          <p:nvPr/>
        </p:nvSpPr>
        <p:spPr>
          <a:xfrm>
            <a:off x="3186712" y="1297449"/>
            <a:ext cx="6148864" cy="699135"/>
          </a:xfrm>
          <a:prstGeom prst="rect">
            <a:avLst/>
          </a:prstGeom>
          <a:noFill/>
        </p:spPr>
        <p:txBody>
          <a:bodyPr wrap="square" lIns="68580" tIns="34290" rIns="68580" bIns="34290" rtlCol="0">
            <a:spAutoFit/>
          </a:bodyPr>
          <a:lstStyle/>
          <a:p>
            <a:pPr algn="ctr"/>
            <a:r>
              <a:rPr lang="zh-CN" sz="4100" b="1" dirty="0">
                <a:solidFill>
                  <a:schemeClr val="accent2"/>
                </a:solidFill>
                <a:latin typeface="微软雅黑" panose="020B0503020204020204" pitchFamily="34" charset="-122"/>
                <a:ea typeface="微软雅黑" panose="020B0503020204020204" pitchFamily="34" charset="-122"/>
              </a:rPr>
              <a:t>人力资源管理专业特色</a:t>
            </a:r>
          </a:p>
        </p:txBody>
      </p:sp>
      <p:sp>
        <p:nvSpPr>
          <p:cNvPr id="22" name="文本框 10"/>
          <p:cNvSpPr txBox="1"/>
          <p:nvPr/>
        </p:nvSpPr>
        <p:spPr>
          <a:xfrm>
            <a:off x="3339306" y="2302813"/>
            <a:ext cx="5839301" cy="315471"/>
          </a:xfrm>
          <a:prstGeom prst="rect">
            <a:avLst/>
          </a:prstGeom>
          <a:noFill/>
          <a:ln w="9525">
            <a:noFill/>
            <a:miter/>
          </a:ln>
          <a:effectLst/>
        </p:spPr>
        <p:txBody>
          <a:bodyPr vert="horz" wrap="square" lIns="68580" tIns="34290" rIns="68580" bIns="34290" anchor="t">
            <a:spAutoFit/>
          </a:bodyPr>
          <a:lstStyle/>
          <a:p>
            <a:pPr lvl="0" algn="ctr" eaLnBrk="0" latinLnBrk="0" hangingPunct="0"/>
            <a:r>
              <a:rPr lang="en-US" altLang="zh-CN" sz="1600" dirty="0">
                <a:solidFill>
                  <a:schemeClr val="tx1">
                    <a:lumMod val="75000"/>
                    <a:lumOff val="25000"/>
                  </a:schemeClr>
                </a:solidFill>
                <a:latin typeface="Meiryo" panose="020B0604030504040204" charset="-128"/>
                <a:ea typeface="Meiryo" panose="020B0604030504040204" charset="-128"/>
              </a:rPr>
              <a:t> </a:t>
            </a:r>
            <a:r>
              <a:rPr lang="en-US" altLang="zh-CN" sz="1400" dirty="0">
                <a:solidFill>
                  <a:schemeClr val="tx1">
                    <a:lumMod val="75000"/>
                    <a:lumOff val="25000"/>
                  </a:schemeClr>
                </a:solidFill>
                <a:latin typeface="Meiryo" panose="020B0604030504040204" charset="-128"/>
                <a:ea typeface="Meiryo" panose="020B0604030504040204" charset="-128"/>
              </a:rPr>
              <a:t>THE PROFESSIONAL</a:t>
            </a:r>
            <a:r>
              <a:rPr lang="zh-CN" altLang="en-US" sz="1400" dirty="0">
                <a:solidFill>
                  <a:schemeClr val="tx1">
                    <a:lumMod val="75000"/>
                    <a:lumOff val="25000"/>
                  </a:schemeClr>
                </a:solidFill>
                <a:latin typeface="Meiryo" panose="020B0604030504040204" charset="-128"/>
                <a:ea typeface="Meiryo" panose="020B0604030504040204" charset="-128"/>
              </a:rPr>
              <a:t> </a:t>
            </a:r>
            <a:r>
              <a:rPr lang="en-US" altLang="zh-CN" sz="1400" dirty="0">
                <a:solidFill>
                  <a:schemeClr val="tx1">
                    <a:lumMod val="75000"/>
                    <a:lumOff val="25000"/>
                  </a:schemeClr>
                </a:solidFill>
                <a:latin typeface="Meiryo" panose="020B0604030504040204" charset="-128"/>
                <a:ea typeface="Meiryo" panose="020B0604030504040204" charset="-128"/>
              </a:rPr>
              <a:t>POWERPOINT</a:t>
            </a:r>
            <a:r>
              <a:rPr lang="zh-CN" altLang="en-US" sz="1400" dirty="0">
                <a:solidFill>
                  <a:schemeClr val="tx1">
                    <a:lumMod val="75000"/>
                    <a:lumOff val="25000"/>
                  </a:schemeClr>
                </a:solidFill>
                <a:latin typeface="Meiryo" panose="020B0604030504040204" charset="-128"/>
                <a:ea typeface="Meiryo" panose="020B0604030504040204" charset="-128"/>
              </a:rPr>
              <a:t> </a:t>
            </a:r>
            <a:r>
              <a:rPr lang="en-US" altLang="zh-CN" sz="1400" dirty="0">
                <a:solidFill>
                  <a:schemeClr val="tx1">
                    <a:lumMod val="75000"/>
                    <a:lumOff val="25000"/>
                  </a:schemeClr>
                </a:solidFill>
                <a:latin typeface="Meiryo" panose="020B0604030504040204" charset="-128"/>
                <a:ea typeface="Meiryo" panose="020B0604030504040204" charset="-128"/>
              </a:rPr>
              <a:t>TEMPLATES</a:t>
            </a:r>
            <a:endParaRPr lang="en-US" altLang="zh-CN" sz="1600" dirty="0">
              <a:solidFill>
                <a:schemeClr val="tx1">
                  <a:lumMod val="75000"/>
                  <a:lumOff val="25000"/>
                </a:schemeClr>
              </a:solidFill>
              <a:latin typeface="Meiryo" panose="020B0604030504040204" charset="-128"/>
              <a:ea typeface="Meiryo" panose="020B0604030504040204" charset="-128"/>
            </a:endParaRPr>
          </a:p>
        </p:txBody>
      </p:sp>
      <p:sp>
        <p:nvSpPr>
          <p:cNvPr id="24" name="TextBox 23"/>
          <p:cNvSpPr txBox="1"/>
          <p:nvPr/>
        </p:nvSpPr>
        <p:spPr>
          <a:xfrm>
            <a:off x="5425108" y="2924023"/>
            <a:ext cx="1400810" cy="582295"/>
          </a:xfrm>
          <a:prstGeom prst="rect">
            <a:avLst/>
          </a:prstGeom>
          <a:noFill/>
        </p:spPr>
        <p:txBody>
          <a:bodyPr wrap="none" lIns="91413" tIns="45706" rIns="91413" bIns="45706"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安徽工程大学</a:t>
            </a: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管理工程学院</a:t>
            </a:r>
          </a:p>
        </p:txBody>
      </p:sp>
      <p:cxnSp>
        <p:nvCxnSpPr>
          <p:cNvPr id="30" name="直接连接符 29"/>
          <p:cNvCxnSpPr/>
          <p:nvPr/>
        </p:nvCxnSpPr>
        <p:spPr>
          <a:xfrm flipH="1">
            <a:off x="7128193" y="3215206"/>
            <a:ext cx="877902" cy="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4205804" y="3215206"/>
            <a:ext cx="1019915" cy="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1"/>
                                          </p:val>
                                        </p:tav>
                                        <p:tav tm="100000">
                                          <p:val>
                                            <p:strVal val="#ppt_x"/>
                                          </p:val>
                                        </p:tav>
                                      </p:tavLst>
                                    </p:anim>
                                    <p:anim calcmode="lin" valueType="num">
                                      <p:cBhvr>
                                        <p:cTn id="2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par>
                                <p:cTn id="35" presetID="2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16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ldLvl="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14045" y="2950845"/>
            <a:ext cx="1278890" cy="1275715"/>
            <a:chOff x="2354" y="2953"/>
            <a:chExt cx="2014" cy="2009"/>
          </a:xfrm>
        </p:grpSpPr>
        <p:pic>
          <p:nvPicPr>
            <p:cNvPr id="13" name="Picture 3" descr="C:\Users\Administrator\Desktop\新建文件夹 (3)\517abcfb341593e7988b472e513c2ea8.jpg"/>
            <p:cNvPicPr>
              <a:picLocks noChangeAspect="1" noChangeArrowheads="1"/>
            </p:cNvPicPr>
            <p:nvPr/>
          </p:nvPicPr>
          <p:blipFill>
            <a:blip r:embed="rId7" cstate="print"/>
            <a:srcRect/>
            <a:stretch>
              <a:fillRect/>
            </a:stretch>
          </p:blipFill>
          <p:spPr bwMode="auto">
            <a:xfrm>
              <a:off x="2354" y="2953"/>
              <a:ext cx="2014" cy="2009"/>
            </a:xfrm>
            <a:prstGeom prst="rect">
              <a:avLst/>
            </a:prstGeom>
            <a:noFill/>
          </p:spPr>
        </p:pic>
        <p:sp>
          <p:nvSpPr>
            <p:cNvPr id="18" name="MH_Others_1"/>
            <p:cNvSpPr txBox="1"/>
            <p:nvPr>
              <p:custDataLst>
                <p:tags r:id="rId4"/>
              </p:custDataLst>
            </p:nvPr>
          </p:nvSpPr>
          <p:spPr>
            <a:xfrm>
              <a:off x="2876" y="3219"/>
              <a:ext cx="969" cy="1743"/>
            </a:xfrm>
            <a:prstGeom prst="rect">
              <a:avLst/>
            </a:prstGeom>
            <a:noFill/>
          </p:spPr>
          <p:txBody>
            <a:bodyPr vert="eaVert" wrap="square" lIns="0" tIns="0" rIns="0" bIns="0" rtlCol="0" anchor="ctr" anchorCtr="0">
              <a:spAutoFit/>
            </a:bodyPr>
            <a:lstStyle/>
            <a:p>
              <a:pPr algn="ctr"/>
              <a:r>
                <a:rPr lang="zh-CN" altLang="en-US"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课程</a:t>
              </a:r>
            </a:p>
            <a:p>
              <a:pPr algn="ctr"/>
              <a:r>
                <a:rPr lang="zh-CN" altLang="en-US"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模块</a:t>
              </a:r>
            </a:p>
          </p:txBody>
        </p:sp>
      </p:grpSp>
      <p:sp>
        <p:nvSpPr>
          <p:cNvPr id="25" name="MH_Entry_3"/>
          <p:cNvSpPr/>
          <p:nvPr>
            <p:custDataLst>
              <p:tags r:id="rId1"/>
            </p:custDataLst>
          </p:nvPr>
        </p:nvSpPr>
        <p:spPr>
          <a:xfrm>
            <a:off x="1948815" y="385763"/>
            <a:ext cx="6760845" cy="21577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授课对象从最初的工商管理专业学生的必修课，再到成为工商管理、人力资源管理专业的核心课程。其间，管理工程学院的市场营销，国际经济与贸易、工业工程、物流管理、工程管理等专业，也开设人力资源管理课，成为我校管理学科重要的专业基础课。授课对象范围逐步扩大，层次多样。学院一直秉持“教学质量至上”的原则，授课人数一直保持在80人左右/班，保证师生互动效果。</a:t>
            </a:r>
          </a:p>
        </p:txBody>
      </p:sp>
      <p:sp>
        <p:nvSpPr>
          <p:cNvPr id="2" name="MH_Entry_1"/>
          <p:cNvSpPr/>
          <p:nvPr>
            <p:custDataLst>
              <p:tags r:id="rId2"/>
            </p:custDataLst>
          </p:nvPr>
        </p:nvSpPr>
        <p:spPr>
          <a:xfrm>
            <a:off x="2099310" y="3025140"/>
            <a:ext cx="6374130" cy="143827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30000"/>
              </a:lnSpc>
            </a:pPr>
            <a:r>
              <a:rPr 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r>
              <a:rPr lang="en-US"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a:t>
            </a:r>
            <a:r>
              <a:rPr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人力资源管理六大模块</a:t>
            </a:r>
          </a:p>
          <a:p>
            <a:pPr>
              <a:lnSpc>
                <a:spcPct val="130000"/>
              </a:lnSpc>
            </a:pPr>
            <a:r>
              <a:rPr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人力资源战略与规划</a:t>
            </a:r>
            <a:r>
              <a:rPr lang="en-US"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a:t>
            </a:r>
            <a:r>
              <a:rPr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工作分析、员工招聘与筛选、</a:t>
            </a:r>
          </a:p>
          <a:p>
            <a:pPr>
              <a:lnSpc>
                <a:spcPct val="130000"/>
              </a:lnSpc>
            </a:pPr>
            <a:r>
              <a:rPr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员工培训与开发、员工绩效考核、</a:t>
            </a:r>
          </a:p>
          <a:p>
            <a:pPr>
              <a:lnSpc>
                <a:spcPct val="130000"/>
              </a:lnSpc>
            </a:pPr>
            <a:r>
              <a:rPr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薪酬设计、劳动关系管理</a:t>
            </a:r>
          </a:p>
        </p:txBody>
      </p:sp>
      <p:grpSp>
        <p:nvGrpSpPr>
          <p:cNvPr id="4" name="组合 3"/>
          <p:cNvGrpSpPr/>
          <p:nvPr/>
        </p:nvGrpSpPr>
        <p:grpSpPr>
          <a:xfrm>
            <a:off x="438150" y="568960"/>
            <a:ext cx="1278890" cy="1275715"/>
            <a:chOff x="2269" y="3279"/>
            <a:chExt cx="2014" cy="2009"/>
          </a:xfrm>
        </p:grpSpPr>
        <p:pic>
          <p:nvPicPr>
            <p:cNvPr id="5" name="Picture 3" descr="C:\Users\Administrator\Desktop\新建文件夹 (3)\517abcfb341593e7988b472e513c2ea8.jpg"/>
            <p:cNvPicPr>
              <a:picLocks noChangeAspect="1" noChangeArrowheads="1"/>
            </p:cNvPicPr>
            <p:nvPr/>
          </p:nvPicPr>
          <p:blipFill>
            <a:blip r:embed="rId7" cstate="print"/>
            <a:srcRect/>
            <a:stretch>
              <a:fillRect/>
            </a:stretch>
          </p:blipFill>
          <p:spPr bwMode="auto">
            <a:xfrm>
              <a:off x="2269" y="3279"/>
              <a:ext cx="2014" cy="2009"/>
            </a:xfrm>
            <a:prstGeom prst="rect">
              <a:avLst/>
            </a:prstGeom>
            <a:noFill/>
          </p:spPr>
        </p:pic>
        <p:sp>
          <p:nvSpPr>
            <p:cNvPr id="6" name="MH_Others_1"/>
            <p:cNvSpPr txBox="1"/>
            <p:nvPr>
              <p:custDataLst>
                <p:tags r:id="rId3"/>
              </p:custDataLst>
            </p:nvPr>
          </p:nvSpPr>
          <p:spPr>
            <a:xfrm>
              <a:off x="2840" y="3402"/>
              <a:ext cx="872" cy="1763"/>
            </a:xfrm>
            <a:prstGeom prst="rect">
              <a:avLst/>
            </a:prstGeom>
            <a:noFill/>
          </p:spPr>
          <p:txBody>
            <a:bodyPr vert="eaVert" wrap="square" lIns="0" tIns="0" rIns="0" bIns="0" rtlCol="0" anchor="ctr" anchorCtr="0">
              <a:spAutoFit/>
            </a:bodyPr>
            <a:lstStyle/>
            <a:p>
              <a:pPr algn="ct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授课对象</a:t>
              </a:r>
            </a:p>
            <a:p>
              <a:pPr algn="ct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授课人数</a:t>
              </a:r>
            </a:p>
          </p:txBody>
        </p:sp>
      </p:grpSp>
    </p:spTree>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endParaRPr lang="zh-CN" altLang="en-US" smtClean="0"/>
          </a:p>
        </p:txBody>
      </p:sp>
      <p:pic>
        <p:nvPicPr>
          <p:cNvPr id="13315" name="Picture 2"/>
          <p:cNvPicPr>
            <a:picLocks noGrp="1" noChangeAspect="1" noChangeArrowheads="1"/>
          </p:cNvPicPr>
          <p:nvPr>
            <p:ph idx="1"/>
          </p:nvPr>
        </p:nvPicPr>
        <p:blipFill>
          <a:blip r:embed="rId2"/>
          <a:srcRect/>
          <a:stretch>
            <a:fillRect/>
          </a:stretch>
        </p:blipFill>
        <p:spPr>
          <a:xfrm>
            <a:off x="1245331" y="160735"/>
            <a:ext cx="6398503" cy="4404122"/>
          </a:xfrm>
          <a:noFill/>
        </p:spPr>
      </p:pic>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endParaRPr lang="zh-CN" altLang="en-US" smtClean="0"/>
          </a:p>
        </p:txBody>
      </p:sp>
      <p:pic>
        <p:nvPicPr>
          <p:cNvPr id="14339" name="Picture 3"/>
          <p:cNvPicPr>
            <a:picLocks noGrp="1" noChangeAspect="1" noChangeArrowheads="1"/>
          </p:cNvPicPr>
          <p:nvPr>
            <p:ph idx="1"/>
          </p:nvPr>
        </p:nvPicPr>
        <p:blipFill>
          <a:blip r:embed="rId2"/>
          <a:srcRect/>
          <a:stretch>
            <a:fillRect/>
          </a:stretch>
        </p:blipFill>
        <p:spPr>
          <a:xfrm>
            <a:off x="1428728" y="357172"/>
            <a:ext cx="6500858" cy="4269581"/>
          </a:xfrm>
          <a:noFill/>
        </p:spPr>
      </p:pic>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1063312" y="1567669"/>
            <a:ext cx="1059718" cy="1060472"/>
          </a:xfrm>
          <a:prstGeom prst="ellipse">
            <a:avLst/>
          </a:prstGeom>
          <a:solidFill>
            <a:schemeClr val="accent1"/>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5" name="Oval 7"/>
          <p:cNvSpPr>
            <a:spLocks noChangeArrowheads="1"/>
          </p:cNvSpPr>
          <p:nvPr/>
        </p:nvSpPr>
        <p:spPr bwMode="auto">
          <a:xfrm>
            <a:off x="2817186" y="1832504"/>
            <a:ext cx="530425" cy="530048"/>
          </a:xfrm>
          <a:prstGeom prst="ellipse">
            <a:avLst/>
          </a:prstGeom>
          <a:solidFill>
            <a:schemeClr val="accent2"/>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6" name="Oval 8"/>
          <p:cNvSpPr>
            <a:spLocks noChangeArrowheads="1"/>
          </p:cNvSpPr>
          <p:nvPr/>
        </p:nvSpPr>
        <p:spPr bwMode="auto">
          <a:xfrm>
            <a:off x="4041764" y="1567669"/>
            <a:ext cx="1059341" cy="1060472"/>
          </a:xfrm>
          <a:prstGeom prst="ellipse">
            <a:avLst/>
          </a:prstGeom>
          <a:solidFill>
            <a:schemeClr val="accent3"/>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7" name="Oval 9"/>
          <p:cNvSpPr>
            <a:spLocks noChangeArrowheads="1"/>
          </p:cNvSpPr>
          <p:nvPr/>
        </p:nvSpPr>
        <p:spPr bwMode="auto">
          <a:xfrm>
            <a:off x="5796392" y="1832504"/>
            <a:ext cx="529293" cy="530048"/>
          </a:xfrm>
          <a:prstGeom prst="ellipse">
            <a:avLst/>
          </a:prstGeom>
          <a:solidFill>
            <a:schemeClr val="accent4"/>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11" name="Oval 10"/>
          <p:cNvSpPr>
            <a:spLocks noChangeArrowheads="1"/>
          </p:cNvSpPr>
          <p:nvPr/>
        </p:nvSpPr>
        <p:spPr bwMode="auto">
          <a:xfrm>
            <a:off x="7020971" y="1567669"/>
            <a:ext cx="1059718" cy="1060472"/>
          </a:xfrm>
          <a:prstGeom prst="ellipse">
            <a:avLst/>
          </a:prstGeom>
          <a:solidFill>
            <a:schemeClr val="accent1"/>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13" name="Oval 11"/>
          <p:cNvSpPr>
            <a:spLocks noChangeArrowheads="1"/>
          </p:cNvSpPr>
          <p:nvPr/>
        </p:nvSpPr>
        <p:spPr bwMode="auto">
          <a:xfrm>
            <a:off x="2418800" y="2046034"/>
            <a:ext cx="102614" cy="103369"/>
          </a:xfrm>
          <a:prstGeom prst="ellipse">
            <a:avLst/>
          </a:prstGeom>
          <a:solidFill>
            <a:schemeClr val="accent2">
              <a:alpha val="40000"/>
            </a:schemeClr>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14" name="Oval 12"/>
          <p:cNvSpPr>
            <a:spLocks noChangeArrowheads="1"/>
          </p:cNvSpPr>
          <p:nvPr/>
        </p:nvSpPr>
        <p:spPr bwMode="auto">
          <a:xfrm>
            <a:off x="3643380" y="2046034"/>
            <a:ext cx="102237" cy="103369"/>
          </a:xfrm>
          <a:prstGeom prst="ellipse">
            <a:avLst/>
          </a:prstGeom>
          <a:solidFill>
            <a:schemeClr val="accent3"/>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15" name="Oval 13"/>
          <p:cNvSpPr>
            <a:spLocks noChangeArrowheads="1"/>
          </p:cNvSpPr>
          <p:nvPr/>
        </p:nvSpPr>
        <p:spPr bwMode="auto">
          <a:xfrm>
            <a:off x="5397253" y="2046034"/>
            <a:ext cx="103369" cy="103369"/>
          </a:xfrm>
          <a:prstGeom prst="ellipse">
            <a:avLst/>
          </a:prstGeom>
          <a:solidFill>
            <a:schemeClr val="accent3"/>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16" name="Oval 14"/>
          <p:cNvSpPr>
            <a:spLocks noChangeArrowheads="1"/>
          </p:cNvSpPr>
          <p:nvPr/>
        </p:nvSpPr>
        <p:spPr bwMode="auto">
          <a:xfrm>
            <a:off x="6621455" y="2046034"/>
            <a:ext cx="103746" cy="103369"/>
          </a:xfrm>
          <a:prstGeom prst="ellipse">
            <a:avLst/>
          </a:prstGeom>
          <a:solidFill>
            <a:schemeClr val="accent4"/>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17" name="Line 15"/>
          <p:cNvSpPr>
            <a:spLocks noChangeShapeType="1"/>
          </p:cNvSpPr>
          <p:nvPr/>
        </p:nvSpPr>
        <p:spPr bwMode="auto">
          <a:xfrm>
            <a:off x="1592605" y="2702838"/>
            <a:ext cx="0" cy="374618"/>
          </a:xfrm>
          <a:prstGeom prst="line">
            <a:avLst/>
          </a:prstGeom>
          <a:noFill/>
          <a:ln w="4" cap="flat">
            <a:noFill/>
            <a:prstDash val="solid"/>
            <a:miter lim="800000"/>
          </a:ln>
          <a:extLst>
            <a:ext uri="{909E8E84-426E-40DD-AFC4-6F175D3DCCD1}">
              <a14:hiddenFill xmlns:a14="http://schemas.microsoft.com/office/drawing/2010/main" xmlns="">
                <a:noFill/>
              </a14:hiddenFill>
            </a:ext>
          </a:extLst>
        </p:spPr>
        <p:txBody>
          <a:bodyPr vert="horz" wrap="square" lIns="68573" tIns="34287" rIns="68573" bIns="34287" numCol="1" anchor="t" anchorCtr="0" compatLnSpc="1"/>
          <a:lstStyle/>
          <a:p>
            <a:endParaRPr lang="zh-CN" altLang="en-US" sz="1000" dirty="0"/>
          </a:p>
        </p:txBody>
      </p:sp>
      <p:sp>
        <p:nvSpPr>
          <p:cNvPr id="18" name="Line 16"/>
          <p:cNvSpPr>
            <a:spLocks noChangeShapeType="1"/>
          </p:cNvSpPr>
          <p:nvPr/>
        </p:nvSpPr>
        <p:spPr bwMode="auto">
          <a:xfrm>
            <a:off x="3082774" y="2422159"/>
            <a:ext cx="0" cy="228995"/>
          </a:xfrm>
          <a:prstGeom prst="line">
            <a:avLst/>
          </a:prstGeom>
          <a:noFill/>
          <a:ln w="4" cap="flat">
            <a:noFill/>
            <a:prstDash val="solid"/>
            <a:miter lim="800000"/>
          </a:ln>
          <a:extLst>
            <a:ext uri="{909E8E84-426E-40DD-AFC4-6F175D3DCCD1}">
              <a14:hiddenFill xmlns:a14="http://schemas.microsoft.com/office/drawing/2010/main" xmlns="">
                <a:noFill/>
              </a14:hiddenFill>
            </a:ext>
          </a:extLst>
        </p:spPr>
        <p:txBody>
          <a:bodyPr vert="horz" wrap="square" lIns="68573" tIns="34287" rIns="68573" bIns="34287" numCol="1" anchor="t" anchorCtr="0" compatLnSpc="1"/>
          <a:lstStyle/>
          <a:p>
            <a:endParaRPr lang="zh-CN" altLang="en-US" sz="1000" dirty="0"/>
          </a:p>
        </p:txBody>
      </p:sp>
      <p:sp>
        <p:nvSpPr>
          <p:cNvPr id="19" name="Line 17"/>
          <p:cNvSpPr>
            <a:spLocks noChangeShapeType="1"/>
          </p:cNvSpPr>
          <p:nvPr/>
        </p:nvSpPr>
        <p:spPr bwMode="auto">
          <a:xfrm>
            <a:off x="4571811" y="2702838"/>
            <a:ext cx="0" cy="374618"/>
          </a:xfrm>
          <a:prstGeom prst="line">
            <a:avLst/>
          </a:prstGeom>
          <a:noFill/>
          <a:ln w="4" cap="flat">
            <a:noFill/>
            <a:prstDash val="solid"/>
            <a:miter lim="800000"/>
          </a:ln>
          <a:extLst>
            <a:ext uri="{909E8E84-426E-40DD-AFC4-6F175D3DCCD1}">
              <a14:hiddenFill xmlns:a14="http://schemas.microsoft.com/office/drawing/2010/main" xmlns="">
                <a:noFill/>
              </a14:hiddenFill>
            </a:ext>
          </a:extLst>
        </p:spPr>
        <p:txBody>
          <a:bodyPr vert="horz" wrap="square" lIns="68573" tIns="34287" rIns="68573" bIns="34287" numCol="1" anchor="t" anchorCtr="0" compatLnSpc="1"/>
          <a:lstStyle/>
          <a:p>
            <a:endParaRPr lang="zh-CN" altLang="en-US" sz="1000" dirty="0"/>
          </a:p>
        </p:txBody>
      </p:sp>
      <p:sp>
        <p:nvSpPr>
          <p:cNvPr id="20" name="Line 18"/>
          <p:cNvSpPr>
            <a:spLocks noChangeShapeType="1"/>
          </p:cNvSpPr>
          <p:nvPr/>
        </p:nvSpPr>
        <p:spPr bwMode="auto">
          <a:xfrm>
            <a:off x="6061226" y="2422159"/>
            <a:ext cx="0" cy="228995"/>
          </a:xfrm>
          <a:prstGeom prst="line">
            <a:avLst/>
          </a:prstGeom>
          <a:noFill/>
          <a:ln w="4" cap="flat">
            <a:noFill/>
            <a:prstDash val="solid"/>
            <a:miter lim="800000"/>
          </a:ln>
          <a:extLst>
            <a:ext uri="{909E8E84-426E-40DD-AFC4-6F175D3DCCD1}">
              <a14:hiddenFill xmlns:a14="http://schemas.microsoft.com/office/drawing/2010/main" xmlns="">
                <a:noFill/>
              </a14:hiddenFill>
            </a:ext>
          </a:extLst>
        </p:spPr>
        <p:txBody>
          <a:bodyPr vert="horz" wrap="square" lIns="68573" tIns="34287" rIns="68573" bIns="34287" numCol="1" anchor="t" anchorCtr="0" compatLnSpc="1"/>
          <a:lstStyle/>
          <a:p>
            <a:endParaRPr lang="zh-CN" altLang="en-US" sz="1000" dirty="0"/>
          </a:p>
        </p:txBody>
      </p:sp>
      <p:sp>
        <p:nvSpPr>
          <p:cNvPr id="21" name="Line 19"/>
          <p:cNvSpPr>
            <a:spLocks noChangeShapeType="1"/>
          </p:cNvSpPr>
          <p:nvPr/>
        </p:nvSpPr>
        <p:spPr bwMode="auto">
          <a:xfrm>
            <a:off x="7550264" y="2702838"/>
            <a:ext cx="0" cy="374618"/>
          </a:xfrm>
          <a:prstGeom prst="line">
            <a:avLst/>
          </a:prstGeom>
          <a:noFill/>
          <a:ln w="4" cap="flat">
            <a:noFill/>
            <a:prstDash val="solid"/>
            <a:miter lim="800000"/>
          </a:ln>
          <a:extLst>
            <a:ext uri="{909E8E84-426E-40DD-AFC4-6F175D3DCCD1}">
              <a14:hiddenFill xmlns:a14="http://schemas.microsoft.com/office/drawing/2010/main" xmlns="">
                <a:noFill/>
              </a14:hiddenFill>
            </a:ext>
          </a:extLst>
        </p:spPr>
        <p:txBody>
          <a:bodyPr vert="horz" wrap="square" lIns="68573" tIns="34287" rIns="68573" bIns="34287" numCol="1" anchor="t" anchorCtr="0" compatLnSpc="1"/>
          <a:lstStyle/>
          <a:p>
            <a:endParaRPr lang="zh-CN" altLang="en-US" sz="1000" dirty="0"/>
          </a:p>
        </p:txBody>
      </p:sp>
      <p:sp>
        <p:nvSpPr>
          <p:cNvPr id="25" name="Freeform 24"/>
          <p:cNvSpPr>
            <a:spLocks noEditPoints="1"/>
          </p:cNvSpPr>
          <p:nvPr/>
        </p:nvSpPr>
        <p:spPr bwMode="auto">
          <a:xfrm>
            <a:off x="2936783" y="1951916"/>
            <a:ext cx="291227" cy="291227"/>
          </a:xfrm>
          <a:custGeom>
            <a:avLst/>
            <a:gdLst>
              <a:gd name="T0" fmla="*/ 919 w 1838"/>
              <a:gd name="T1" fmla="*/ 0 h 1838"/>
              <a:gd name="T2" fmla="*/ 0 w 1838"/>
              <a:gd name="T3" fmla="*/ 919 h 1838"/>
              <a:gd name="T4" fmla="*/ 919 w 1838"/>
              <a:gd name="T5" fmla="*/ 1838 h 1838"/>
              <a:gd name="T6" fmla="*/ 1838 w 1838"/>
              <a:gd name="T7" fmla="*/ 919 h 1838"/>
              <a:gd name="T8" fmla="*/ 919 w 1838"/>
              <a:gd name="T9" fmla="*/ 0 h 1838"/>
              <a:gd name="T10" fmla="*/ 919 w 1838"/>
              <a:gd name="T11" fmla="*/ 1608 h 1838"/>
              <a:gd name="T12" fmla="*/ 919 w 1838"/>
              <a:gd name="T13" fmla="*/ 1608 h 1838"/>
              <a:gd name="T14" fmla="*/ 230 w 1838"/>
              <a:gd name="T15" fmla="*/ 919 h 1838"/>
              <a:gd name="T16" fmla="*/ 919 w 1838"/>
              <a:gd name="T17" fmla="*/ 230 h 1838"/>
              <a:gd name="T18" fmla="*/ 1608 w 1838"/>
              <a:gd name="T19" fmla="*/ 919 h 1838"/>
              <a:gd name="T20" fmla="*/ 919 w 1838"/>
              <a:gd name="T21" fmla="*/ 1608 h 1838"/>
              <a:gd name="T22" fmla="*/ 1493 w 1838"/>
              <a:gd name="T23" fmla="*/ 919 h 1838"/>
              <a:gd name="T24" fmla="*/ 1493 w 1838"/>
              <a:gd name="T25" fmla="*/ 919 h 1838"/>
              <a:gd name="T26" fmla="*/ 1378 w 1838"/>
              <a:gd name="T27" fmla="*/ 1034 h 1838"/>
              <a:gd name="T28" fmla="*/ 919 w 1838"/>
              <a:gd name="T29" fmla="*/ 1034 h 1838"/>
              <a:gd name="T30" fmla="*/ 804 w 1838"/>
              <a:gd name="T31" fmla="*/ 919 h 1838"/>
              <a:gd name="T32" fmla="*/ 804 w 1838"/>
              <a:gd name="T33" fmla="*/ 460 h 1838"/>
              <a:gd name="T34" fmla="*/ 919 w 1838"/>
              <a:gd name="T35" fmla="*/ 345 h 1838"/>
              <a:gd name="T36" fmla="*/ 1034 w 1838"/>
              <a:gd name="T37" fmla="*/ 460 h 1838"/>
              <a:gd name="T38" fmla="*/ 1034 w 1838"/>
              <a:gd name="T39" fmla="*/ 804 h 1838"/>
              <a:gd name="T40" fmla="*/ 1378 w 1838"/>
              <a:gd name="T41" fmla="*/ 804 h 1838"/>
              <a:gd name="T42" fmla="*/ 1493 w 1838"/>
              <a:gd name="T43" fmla="*/ 919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8" h="1838">
                <a:moveTo>
                  <a:pt x="919" y="0"/>
                </a:moveTo>
                <a:cubicBezTo>
                  <a:pt x="411" y="0"/>
                  <a:pt x="0" y="412"/>
                  <a:pt x="0" y="919"/>
                </a:cubicBezTo>
                <a:cubicBezTo>
                  <a:pt x="0" y="1427"/>
                  <a:pt x="411" y="1838"/>
                  <a:pt x="919" y="1838"/>
                </a:cubicBezTo>
                <a:cubicBezTo>
                  <a:pt x="1426" y="1838"/>
                  <a:pt x="1838" y="1427"/>
                  <a:pt x="1838" y="919"/>
                </a:cubicBezTo>
                <a:cubicBezTo>
                  <a:pt x="1838" y="412"/>
                  <a:pt x="1426" y="0"/>
                  <a:pt x="919" y="0"/>
                </a:cubicBezTo>
                <a:close/>
                <a:moveTo>
                  <a:pt x="919" y="1608"/>
                </a:moveTo>
                <a:cubicBezTo>
                  <a:pt x="919" y="1608"/>
                  <a:pt x="919" y="1608"/>
                  <a:pt x="919" y="1608"/>
                </a:cubicBezTo>
                <a:cubicBezTo>
                  <a:pt x="539" y="1608"/>
                  <a:pt x="230" y="1299"/>
                  <a:pt x="230" y="919"/>
                </a:cubicBezTo>
                <a:cubicBezTo>
                  <a:pt x="230" y="539"/>
                  <a:pt x="539" y="230"/>
                  <a:pt x="919" y="230"/>
                </a:cubicBezTo>
                <a:cubicBezTo>
                  <a:pt x="1299" y="230"/>
                  <a:pt x="1608" y="539"/>
                  <a:pt x="1608" y="919"/>
                </a:cubicBezTo>
                <a:cubicBezTo>
                  <a:pt x="1608" y="1299"/>
                  <a:pt x="1299" y="1608"/>
                  <a:pt x="919" y="1608"/>
                </a:cubicBezTo>
                <a:close/>
                <a:moveTo>
                  <a:pt x="1493" y="919"/>
                </a:moveTo>
                <a:cubicBezTo>
                  <a:pt x="1493" y="919"/>
                  <a:pt x="1493" y="919"/>
                  <a:pt x="1493" y="919"/>
                </a:cubicBezTo>
                <a:cubicBezTo>
                  <a:pt x="1493" y="983"/>
                  <a:pt x="1442" y="1034"/>
                  <a:pt x="1378" y="1034"/>
                </a:cubicBezTo>
                <a:cubicBezTo>
                  <a:pt x="919" y="1034"/>
                  <a:pt x="919" y="1034"/>
                  <a:pt x="919" y="1034"/>
                </a:cubicBezTo>
                <a:cubicBezTo>
                  <a:pt x="856" y="1034"/>
                  <a:pt x="804" y="983"/>
                  <a:pt x="804" y="919"/>
                </a:cubicBezTo>
                <a:cubicBezTo>
                  <a:pt x="804" y="460"/>
                  <a:pt x="804" y="460"/>
                  <a:pt x="804" y="460"/>
                </a:cubicBezTo>
                <a:cubicBezTo>
                  <a:pt x="804" y="396"/>
                  <a:pt x="856" y="345"/>
                  <a:pt x="919" y="345"/>
                </a:cubicBezTo>
                <a:cubicBezTo>
                  <a:pt x="982" y="345"/>
                  <a:pt x="1034" y="396"/>
                  <a:pt x="1034" y="460"/>
                </a:cubicBezTo>
                <a:cubicBezTo>
                  <a:pt x="1034" y="804"/>
                  <a:pt x="1034" y="804"/>
                  <a:pt x="1034" y="804"/>
                </a:cubicBezTo>
                <a:cubicBezTo>
                  <a:pt x="1378" y="804"/>
                  <a:pt x="1378" y="804"/>
                  <a:pt x="1378" y="804"/>
                </a:cubicBezTo>
                <a:cubicBezTo>
                  <a:pt x="1442" y="804"/>
                  <a:pt x="1493" y="856"/>
                  <a:pt x="1493" y="919"/>
                </a:cubicBezTo>
                <a:close/>
              </a:path>
            </a:pathLst>
          </a:custGeom>
          <a:solidFill>
            <a:srgbClr val="FFFFFF"/>
          </a:solidFill>
          <a:ln w="9525">
            <a:noFill/>
            <a:round/>
          </a:ln>
        </p:spPr>
        <p:txBody>
          <a:bodyPr vert="horz" wrap="square" lIns="68573" tIns="34287" rIns="68573" bIns="34287" numCol="1" anchor="t" anchorCtr="0" compatLnSpc="1"/>
          <a:lstStyle/>
          <a:p>
            <a:endParaRPr lang="zh-CN" altLang="en-US" sz="1000" dirty="0"/>
          </a:p>
        </p:txBody>
      </p:sp>
      <p:sp>
        <p:nvSpPr>
          <p:cNvPr id="26" name="Freeform 25"/>
          <p:cNvSpPr/>
          <p:nvPr/>
        </p:nvSpPr>
        <p:spPr bwMode="auto">
          <a:xfrm>
            <a:off x="1423162" y="1791326"/>
            <a:ext cx="340018" cy="613161"/>
          </a:xfrm>
          <a:custGeom>
            <a:avLst/>
            <a:gdLst>
              <a:gd name="T0" fmla="*/ 604 w 637"/>
              <a:gd name="T1" fmla="*/ 610 h 1149"/>
              <a:gd name="T2" fmla="*/ 604 w 637"/>
              <a:gd name="T3" fmla="*/ 610 h 1149"/>
              <a:gd name="T4" fmla="*/ 637 w 637"/>
              <a:gd name="T5" fmla="*/ 739 h 1149"/>
              <a:gd name="T6" fmla="*/ 569 w 637"/>
              <a:gd name="T7" fmla="*/ 929 h 1149"/>
              <a:gd name="T8" fmla="*/ 373 w 637"/>
              <a:gd name="T9" fmla="*/ 1019 h 1149"/>
              <a:gd name="T10" fmla="*/ 373 w 637"/>
              <a:gd name="T11" fmla="*/ 1149 h 1149"/>
              <a:gd name="T12" fmla="*/ 264 w 637"/>
              <a:gd name="T13" fmla="*/ 1149 h 1149"/>
              <a:gd name="T14" fmla="*/ 264 w 637"/>
              <a:gd name="T15" fmla="*/ 1019 h 1149"/>
              <a:gd name="T16" fmla="*/ 0 w 637"/>
              <a:gd name="T17" fmla="*/ 771 h 1149"/>
              <a:gd name="T18" fmla="*/ 168 w 637"/>
              <a:gd name="T19" fmla="*/ 728 h 1149"/>
              <a:gd name="T20" fmla="*/ 323 w 637"/>
              <a:gd name="T21" fmla="*/ 870 h 1149"/>
              <a:gd name="T22" fmla="*/ 413 w 637"/>
              <a:gd name="T23" fmla="*/ 839 h 1149"/>
              <a:gd name="T24" fmla="*/ 442 w 637"/>
              <a:gd name="T25" fmla="*/ 766 h 1149"/>
              <a:gd name="T26" fmla="*/ 413 w 637"/>
              <a:gd name="T27" fmla="*/ 698 h 1149"/>
              <a:gd name="T28" fmla="*/ 284 w 637"/>
              <a:gd name="T29" fmla="*/ 640 h 1149"/>
              <a:gd name="T30" fmla="*/ 144 w 637"/>
              <a:gd name="T31" fmla="*/ 578 h 1149"/>
              <a:gd name="T32" fmla="*/ 62 w 637"/>
              <a:gd name="T33" fmla="*/ 493 h 1149"/>
              <a:gd name="T34" fmla="*/ 31 w 637"/>
              <a:gd name="T35" fmla="*/ 366 h 1149"/>
              <a:gd name="T36" fmla="*/ 87 w 637"/>
              <a:gd name="T37" fmla="*/ 194 h 1149"/>
              <a:gd name="T38" fmla="*/ 264 w 637"/>
              <a:gd name="T39" fmla="*/ 101 h 1149"/>
              <a:gd name="T40" fmla="*/ 264 w 637"/>
              <a:gd name="T41" fmla="*/ 0 h 1149"/>
              <a:gd name="T42" fmla="*/ 373 w 637"/>
              <a:gd name="T43" fmla="*/ 0 h 1149"/>
              <a:gd name="T44" fmla="*/ 373 w 637"/>
              <a:gd name="T45" fmla="*/ 101 h 1149"/>
              <a:gd name="T46" fmla="*/ 609 w 637"/>
              <a:gd name="T47" fmla="*/ 307 h 1149"/>
              <a:gd name="T48" fmla="*/ 459 w 637"/>
              <a:gd name="T49" fmla="*/ 369 h 1149"/>
              <a:gd name="T50" fmla="*/ 323 w 637"/>
              <a:gd name="T51" fmla="*/ 242 h 1149"/>
              <a:gd name="T52" fmla="*/ 250 w 637"/>
              <a:gd name="T53" fmla="*/ 270 h 1149"/>
              <a:gd name="T54" fmla="*/ 222 w 637"/>
              <a:gd name="T55" fmla="*/ 339 h 1149"/>
              <a:gd name="T56" fmla="*/ 249 w 637"/>
              <a:gd name="T57" fmla="*/ 402 h 1149"/>
              <a:gd name="T58" fmla="*/ 364 w 637"/>
              <a:gd name="T59" fmla="*/ 456 h 1149"/>
              <a:gd name="T60" fmla="*/ 516 w 637"/>
              <a:gd name="T61" fmla="*/ 523 h 1149"/>
              <a:gd name="T62" fmla="*/ 604 w 637"/>
              <a:gd name="T63" fmla="*/ 61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7" h="1149">
                <a:moveTo>
                  <a:pt x="604" y="610"/>
                </a:moveTo>
                <a:cubicBezTo>
                  <a:pt x="604" y="610"/>
                  <a:pt x="604" y="610"/>
                  <a:pt x="604" y="610"/>
                </a:cubicBezTo>
                <a:cubicBezTo>
                  <a:pt x="626" y="647"/>
                  <a:pt x="637" y="690"/>
                  <a:pt x="637" y="739"/>
                </a:cubicBezTo>
                <a:cubicBezTo>
                  <a:pt x="637" y="815"/>
                  <a:pt x="614" y="879"/>
                  <a:pt x="569" y="929"/>
                </a:cubicBezTo>
                <a:cubicBezTo>
                  <a:pt x="523" y="980"/>
                  <a:pt x="458" y="1010"/>
                  <a:pt x="373" y="1019"/>
                </a:cubicBezTo>
                <a:cubicBezTo>
                  <a:pt x="373" y="1149"/>
                  <a:pt x="373" y="1149"/>
                  <a:pt x="373" y="1149"/>
                </a:cubicBezTo>
                <a:cubicBezTo>
                  <a:pt x="264" y="1149"/>
                  <a:pt x="264" y="1149"/>
                  <a:pt x="264" y="1149"/>
                </a:cubicBezTo>
                <a:cubicBezTo>
                  <a:pt x="264" y="1019"/>
                  <a:pt x="264" y="1019"/>
                  <a:pt x="264" y="1019"/>
                </a:cubicBezTo>
                <a:cubicBezTo>
                  <a:pt x="122" y="1005"/>
                  <a:pt x="34" y="922"/>
                  <a:pt x="0" y="771"/>
                </a:cubicBezTo>
                <a:cubicBezTo>
                  <a:pt x="168" y="728"/>
                  <a:pt x="168" y="728"/>
                  <a:pt x="168" y="728"/>
                </a:cubicBezTo>
                <a:cubicBezTo>
                  <a:pt x="184" y="822"/>
                  <a:pt x="235" y="870"/>
                  <a:pt x="323" y="870"/>
                </a:cubicBezTo>
                <a:cubicBezTo>
                  <a:pt x="364" y="870"/>
                  <a:pt x="394" y="860"/>
                  <a:pt x="413" y="839"/>
                </a:cubicBezTo>
                <a:cubicBezTo>
                  <a:pt x="432" y="819"/>
                  <a:pt x="442" y="795"/>
                  <a:pt x="442" y="766"/>
                </a:cubicBezTo>
                <a:cubicBezTo>
                  <a:pt x="442" y="736"/>
                  <a:pt x="432" y="714"/>
                  <a:pt x="413" y="698"/>
                </a:cubicBezTo>
                <a:cubicBezTo>
                  <a:pt x="394" y="683"/>
                  <a:pt x="351" y="664"/>
                  <a:pt x="284" y="640"/>
                </a:cubicBezTo>
                <a:cubicBezTo>
                  <a:pt x="225" y="619"/>
                  <a:pt x="178" y="599"/>
                  <a:pt x="144" y="578"/>
                </a:cubicBezTo>
                <a:cubicBezTo>
                  <a:pt x="111" y="558"/>
                  <a:pt x="83" y="530"/>
                  <a:pt x="62" y="493"/>
                </a:cubicBezTo>
                <a:cubicBezTo>
                  <a:pt x="41" y="457"/>
                  <a:pt x="31" y="414"/>
                  <a:pt x="31" y="366"/>
                </a:cubicBezTo>
                <a:cubicBezTo>
                  <a:pt x="31" y="302"/>
                  <a:pt x="50" y="245"/>
                  <a:pt x="87" y="194"/>
                </a:cubicBezTo>
                <a:cubicBezTo>
                  <a:pt x="125" y="143"/>
                  <a:pt x="184" y="112"/>
                  <a:pt x="264" y="101"/>
                </a:cubicBezTo>
                <a:cubicBezTo>
                  <a:pt x="264" y="0"/>
                  <a:pt x="264" y="0"/>
                  <a:pt x="264" y="0"/>
                </a:cubicBezTo>
                <a:cubicBezTo>
                  <a:pt x="373" y="0"/>
                  <a:pt x="373" y="0"/>
                  <a:pt x="373" y="0"/>
                </a:cubicBezTo>
                <a:cubicBezTo>
                  <a:pt x="373" y="101"/>
                  <a:pt x="373" y="101"/>
                  <a:pt x="373" y="101"/>
                </a:cubicBezTo>
                <a:cubicBezTo>
                  <a:pt x="494" y="115"/>
                  <a:pt x="573" y="184"/>
                  <a:pt x="609" y="307"/>
                </a:cubicBezTo>
                <a:cubicBezTo>
                  <a:pt x="459" y="369"/>
                  <a:pt x="459" y="369"/>
                  <a:pt x="459" y="369"/>
                </a:cubicBezTo>
                <a:cubicBezTo>
                  <a:pt x="430" y="284"/>
                  <a:pt x="385" y="242"/>
                  <a:pt x="323" y="242"/>
                </a:cubicBezTo>
                <a:cubicBezTo>
                  <a:pt x="293" y="242"/>
                  <a:pt x="268" y="252"/>
                  <a:pt x="250" y="270"/>
                </a:cubicBezTo>
                <a:cubicBezTo>
                  <a:pt x="231" y="289"/>
                  <a:pt x="222" y="312"/>
                  <a:pt x="222" y="339"/>
                </a:cubicBezTo>
                <a:cubicBezTo>
                  <a:pt x="222" y="366"/>
                  <a:pt x="231" y="387"/>
                  <a:pt x="249" y="402"/>
                </a:cubicBezTo>
                <a:cubicBezTo>
                  <a:pt x="267" y="416"/>
                  <a:pt x="305" y="435"/>
                  <a:pt x="364" y="456"/>
                </a:cubicBezTo>
                <a:cubicBezTo>
                  <a:pt x="428" y="480"/>
                  <a:pt x="479" y="502"/>
                  <a:pt x="516" y="523"/>
                </a:cubicBezTo>
                <a:cubicBezTo>
                  <a:pt x="552" y="544"/>
                  <a:pt x="582" y="573"/>
                  <a:pt x="604" y="610"/>
                </a:cubicBezTo>
                <a:close/>
              </a:path>
            </a:pathLst>
          </a:custGeom>
          <a:solidFill>
            <a:srgbClr val="FFFFFF"/>
          </a:solidFill>
          <a:ln w="9525">
            <a:noFill/>
            <a:round/>
          </a:ln>
        </p:spPr>
        <p:txBody>
          <a:bodyPr vert="horz" wrap="square" lIns="68573" tIns="34287" rIns="68573" bIns="34287" numCol="1" anchor="t" anchorCtr="0" compatLnSpc="1"/>
          <a:lstStyle/>
          <a:p>
            <a:endParaRPr lang="zh-CN" altLang="en-US" sz="1000" dirty="0"/>
          </a:p>
        </p:txBody>
      </p:sp>
      <p:sp>
        <p:nvSpPr>
          <p:cNvPr id="27" name="Freeform 26"/>
          <p:cNvSpPr>
            <a:spLocks noEditPoints="1"/>
          </p:cNvSpPr>
          <p:nvPr/>
        </p:nvSpPr>
        <p:spPr bwMode="auto">
          <a:xfrm>
            <a:off x="4287621" y="1822565"/>
            <a:ext cx="567626" cy="550680"/>
          </a:xfrm>
          <a:custGeom>
            <a:avLst/>
            <a:gdLst>
              <a:gd name="T0" fmla="*/ 1687 w 1687"/>
              <a:gd name="T1" fmla="*/ 89 h 1637"/>
              <a:gd name="T2" fmla="*/ 1598 w 1687"/>
              <a:gd name="T3" fmla="*/ 0 h 1637"/>
              <a:gd name="T4" fmla="*/ 959 w 1687"/>
              <a:gd name="T5" fmla="*/ 0 h 1637"/>
              <a:gd name="T6" fmla="*/ 869 w 1687"/>
              <a:gd name="T7" fmla="*/ 89 h 1637"/>
              <a:gd name="T8" fmla="*/ 869 w 1687"/>
              <a:gd name="T9" fmla="*/ 755 h 1637"/>
              <a:gd name="T10" fmla="*/ 920 w 1687"/>
              <a:gd name="T11" fmla="*/ 755 h 1637"/>
              <a:gd name="T12" fmla="*/ 920 w 1687"/>
              <a:gd name="T13" fmla="*/ 190 h 1637"/>
              <a:gd name="T14" fmla="*/ 1636 w 1687"/>
              <a:gd name="T15" fmla="*/ 190 h 1637"/>
              <a:gd name="T16" fmla="*/ 1636 w 1687"/>
              <a:gd name="T17" fmla="*/ 1214 h 1637"/>
              <a:gd name="T18" fmla="*/ 1535 w 1687"/>
              <a:gd name="T19" fmla="*/ 1214 h 1637"/>
              <a:gd name="T20" fmla="*/ 1535 w 1687"/>
              <a:gd name="T21" fmla="*/ 1469 h 1637"/>
              <a:gd name="T22" fmla="*/ 1598 w 1687"/>
              <a:gd name="T23" fmla="*/ 1469 h 1637"/>
              <a:gd name="T24" fmla="*/ 1687 w 1687"/>
              <a:gd name="T25" fmla="*/ 1380 h 1637"/>
              <a:gd name="T26" fmla="*/ 1687 w 1687"/>
              <a:gd name="T27" fmla="*/ 89 h 1637"/>
              <a:gd name="T28" fmla="*/ 1687 w 1687"/>
              <a:gd name="T29" fmla="*/ 89 h 1637"/>
              <a:gd name="T30" fmla="*/ 1548 w 1687"/>
              <a:gd name="T31" fmla="*/ 108 h 1637"/>
              <a:gd name="T32" fmla="*/ 1548 w 1687"/>
              <a:gd name="T33" fmla="*/ 108 h 1637"/>
              <a:gd name="T34" fmla="*/ 1008 w 1687"/>
              <a:gd name="T35" fmla="*/ 108 h 1637"/>
              <a:gd name="T36" fmla="*/ 990 w 1687"/>
              <a:gd name="T37" fmla="*/ 89 h 1637"/>
              <a:gd name="T38" fmla="*/ 1008 w 1687"/>
              <a:gd name="T39" fmla="*/ 71 h 1637"/>
              <a:gd name="T40" fmla="*/ 1548 w 1687"/>
              <a:gd name="T41" fmla="*/ 71 h 1637"/>
              <a:gd name="T42" fmla="*/ 1567 w 1687"/>
              <a:gd name="T43" fmla="*/ 89 h 1637"/>
              <a:gd name="T44" fmla="*/ 1548 w 1687"/>
              <a:gd name="T45" fmla="*/ 108 h 1637"/>
              <a:gd name="T46" fmla="*/ 1470 w 1687"/>
              <a:gd name="T47" fmla="*/ 1548 h 1637"/>
              <a:gd name="T48" fmla="*/ 1381 w 1687"/>
              <a:gd name="T49" fmla="*/ 1637 h 1637"/>
              <a:gd name="T50" fmla="*/ 89 w 1687"/>
              <a:gd name="T51" fmla="*/ 1637 h 1637"/>
              <a:gd name="T52" fmla="*/ 0 w 1687"/>
              <a:gd name="T53" fmla="*/ 1548 h 1637"/>
              <a:gd name="T54" fmla="*/ 0 w 1687"/>
              <a:gd name="T55" fmla="*/ 908 h 1637"/>
              <a:gd name="T56" fmla="*/ 89 w 1687"/>
              <a:gd name="T57" fmla="*/ 819 h 1637"/>
              <a:gd name="T58" fmla="*/ 1381 w 1687"/>
              <a:gd name="T59" fmla="*/ 819 h 1637"/>
              <a:gd name="T60" fmla="*/ 1470 w 1687"/>
              <a:gd name="T61" fmla="*/ 908 h 1637"/>
              <a:gd name="T62" fmla="*/ 1470 w 1687"/>
              <a:gd name="T63" fmla="*/ 1548 h 1637"/>
              <a:gd name="T64" fmla="*/ 1399 w 1687"/>
              <a:gd name="T65" fmla="*/ 958 h 1637"/>
              <a:gd name="T66" fmla="*/ 1399 w 1687"/>
              <a:gd name="T67" fmla="*/ 958 h 1637"/>
              <a:gd name="T68" fmla="*/ 1399 w 1687"/>
              <a:gd name="T69" fmla="*/ 1498 h 1637"/>
              <a:gd name="T70" fmla="*/ 1380 w 1687"/>
              <a:gd name="T71" fmla="*/ 1517 h 1637"/>
              <a:gd name="T72" fmla="*/ 1362 w 1687"/>
              <a:gd name="T73" fmla="*/ 1498 h 1637"/>
              <a:gd name="T74" fmla="*/ 1362 w 1687"/>
              <a:gd name="T75" fmla="*/ 958 h 1637"/>
              <a:gd name="T76" fmla="*/ 1380 w 1687"/>
              <a:gd name="T77" fmla="*/ 939 h 1637"/>
              <a:gd name="T78" fmla="*/ 1399 w 1687"/>
              <a:gd name="T79" fmla="*/ 958 h 1637"/>
              <a:gd name="T80" fmla="*/ 65 w 1687"/>
              <a:gd name="T81" fmla="*/ 1228 h 1637"/>
              <a:gd name="T82" fmla="*/ 118 w 1687"/>
              <a:gd name="T83" fmla="*/ 1282 h 1637"/>
              <a:gd name="T84" fmla="*/ 172 w 1687"/>
              <a:gd name="T85" fmla="*/ 1228 h 1637"/>
              <a:gd name="T86" fmla="*/ 118 w 1687"/>
              <a:gd name="T87" fmla="*/ 1174 h 1637"/>
              <a:gd name="T88" fmla="*/ 65 w 1687"/>
              <a:gd name="T89" fmla="*/ 1228 h 1637"/>
              <a:gd name="T90" fmla="*/ 65 w 1687"/>
              <a:gd name="T91" fmla="*/ 1228 h 1637"/>
              <a:gd name="T92" fmla="*/ 255 w 1687"/>
              <a:gd name="T93" fmla="*/ 870 h 1637"/>
              <a:gd name="T94" fmla="*/ 255 w 1687"/>
              <a:gd name="T95" fmla="*/ 870 h 1637"/>
              <a:gd name="T96" fmla="*/ 1280 w 1687"/>
              <a:gd name="T97" fmla="*/ 870 h 1637"/>
              <a:gd name="T98" fmla="*/ 1280 w 1687"/>
              <a:gd name="T99" fmla="*/ 1586 h 1637"/>
              <a:gd name="T100" fmla="*/ 255 w 1687"/>
              <a:gd name="T101" fmla="*/ 1586 h 1637"/>
              <a:gd name="T102" fmla="*/ 255 w 1687"/>
              <a:gd name="T103" fmla="*/ 87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7" h="1637">
                <a:moveTo>
                  <a:pt x="1687" y="89"/>
                </a:moveTo>
                <a:cubicBezTo>
                  <a:pt x="1687" y="40"/>
                  <a:pt x="1647" y="0"/>
                  <a:pt x="1598" y="0"/>
                </a:cubicBezTo>
                <a:cubicBezTo>
                  <a:pt x="959" y="0"/>
                  <a:pt x="959" y="0"/>
                  <a:pt x="959" y="0"/>
                </a:cubicBezTo>
                <a:cubicBezTo>
                  <a:pt x="909" y="0"/>
                  <a:pt x="869" y="40"/>
                  <a:pt x="869" y="89"/>
                </a:cubicBezTo>
                <a:cubicBezTo>
                  <a:pt x="869" y="755"/>
                  <a:pt x="869" y="755"/>
                  <a:pt x="869" y="755"/>
                </a:cubicBezTo>
                <a:cubicBezTo>
                  <a:pt x="920" y="755"/>
                  <a:pt x="920" y="755"/>
                  <a:pt x="920" y="755"/>
                </a:cubicBezTo>
                <a:cubicBezTo>
                  <a:pt x="920" y="190"/>
                  <a:pt x="920" y="190"/>
                  <a:pt x="920" y="190"/>
                </a:cubicBezTo>
                <a:cubicBezTo>
                  <a:pt x="1636" y="190"/>
                  <a:pt x="1636" y="190"/>
                  <a:pt x="1636" y="190"/>
                </a:cubicBezTo>
                <a:cubicBezTo>
                  <a:pt x="1636" y="1214"/>
                  <a:pt x="1636" y="1214"/>
                  <a:pt x="1636" y="1214"/>
                </a:cubicBezTo>
                <a:cubicBezTo>
                  <a:pt x="1535" y="1214"/>
                  <a:pt x="1535" y="1214"/>
                  <a:pt x="1535" y="1214"/>
                </a:cubicBezTo>
                <a:cubicBezTo>
                  <a:pt x="1535" y="1469"/>
                  <a:pt x="1535" y="1469"/>
                  <a:pt x="1535" y="1469"/>
                </a:cubicBezTo>
                <a:cubicBezTo>
                  <a:pt x="1598" y="1469"/>
                  <a:pt x="1598" y="1469"/>
                  <a:pt x="1598" y="1469"/>
                </a:cubicBezTo>
                <a:cubicBezTo>
                  <a:pt x="1647" y="1469"/>
                  <a:pt x="1687" y="1430"/>
                  <a:pt x="1687" y="1380"/>
                </a:cubicBezTo>
                <a:cubicBezTo>
                  <a:pt x="1687" y="89"/>
                  <a:pt x="1687" y="89"/>
                  <a:pt x="1687" y="89"/>
                </a:cubicBezTo>
                <a:cubicBezTo>
                  <a:pt x="1687" y="89"/>
                  <a:pt x="1687" y="89"/>
                  <a:pt x="1687" y="89"/>
                </a:cubicBezTo>
                <a:close/>
                <a:moveTo>
                  <a:pt x="1548" y="108"/>
                </a:moveTo>
                <a:cubicBezTo>
                  <a:pt x="1548" y="108"/>
                  <a:pt x="1548" y="108"/>
                  <a:pt x="1548" y="108"/>
                </a:cubicBezTo>
                <a:cubicBezTo>
                  <a:pt x="1008" y="108"/>
                  <a:pt x="1008" y="108"/>
                  <a:pt x="1008" y="108"/>
                </a:cubicBezTo>
                <a:cubicBezTo>
                  <a:pt x="998" y="108"/>
                  <a:pt x="990" y="100"/>
                  <a:pt x="990" y="89"/>
                </a:cubicBezTo>
                <a:cubicBezTo>
                  <a:pt x="990" y="79"/>
                  <a:pt x="998" y="71"/>
                  <a:pt x="1008" y="71"/>
                </a:cubicBezTo>
                <a:cubicBezTo>
                  <a:pt x="1548" y="71"/>
                  <a:pt x="1548" y="71"/>
                  <a:pt x="1548" y="71"/>
                </a:cubicBezTo>
                <a:cubicBezTo>
                  <a:pt x="1558" y="71"/>
                  <a:pt x="1567" y="79"/>
                  <a:pt x="1567" y="89"/>
                </a:cubicBezTo>
                <a:cubicBezTo>
                  <a:pt x="1567" y="100"/>
                  <a:pt x="1558" y="108"/>
                  <a:pt x="1548" y="108"/>
                </a:cubicBezTo>
                <a:close/>
                <a:moveTo>
                  <a:pt x="1470" y="1548"/>
                </a:moveTo>
                <a:cubicBezTo>
                  <a:pt x="1470" y="1597"/>
                  <a:pt x="1430" y="1637"/>
                  <a:pt x="1381" y="1637"/>
                </a:cubicBezTo>
                <a:cubicBezTo>
                  <a:pt x="89" y="1637"/>
                  <a:pt x="89" y="1637"/>
                  <a:pt x="89" y="1637"/>
                </a:cubicBezTo>
                <a:cubicBezTo>
                  <a:pt x="40" y="1637"/>
                  <a:pt x="0" y="1597"/>
                  <a:pt x="0" y="1548"/>
                </a:cubicBezTo>
                <a:cubicBezTo>
                  <a:pt x="0" y="908"/>
                  <a:pt x="0" y="908"/>
                  <a:pt x="0" y="908"/>
                </a:cubicBezTo>
                <a:cubicBezTo>
                  <a:pt x="0" y="859"/>
                  <a:pt x="40" y="819"/>
                  <a:pt x="89" y="819"/>
                </a:cubicBezTo>
                <a:cubicBezTo>
                  <a:pt x="1381" y="819"/>
                  <a:pt x="1381" y="819"/>
                  <a:pt x="1381" y="819"/>
                </a:cubicBezTo>
                <a:cubicBezTo>
                  <a:pt x="1430" y="819"/>
                  <a:pt x="1470" y="859"/>
                  <a:pt x="1470" y="908"/>
                </a:cubicBezTo>
                <a:cubicBezTo>
                  <a:pt x="1470" y="1548"/>
                  <a:pt x="1470" y="1548"/>
                  <a:pt x="1470" y="1548"/>
                </a:cubicBezTo>
                <a:close/>
                <a:moveTo>
                  <a:pt x="1399" y="958"/>
                </a:moveTo>
                <a:cubicBezTo>
                  <a:pt x="1399" y="958"/>
                  <a:pt x="1399" y="958"/>
                  <a:pt x="1399" y="958"/>
                </a:cubicBezTo>
                <a:cubicBezTo>
                  <a:pt x="1399" y="1498"/>
                  <a:pt x="1399" y="1498"/>
                  <a:pt x="1399" y="1498"/>
                </a:cubicBezTo>
                <a:cubicBezTo>
                  <a:pt x="1399" y="1508"/>
                  <a:pt x="1391" y="1517"/>
                  <a:pt x="1380" y="1517"/>
                </a:cubicBezTo>
                <a:cubicBezTo>
                  <a:pt x="1370" y="1517"/>
                  <a:pt x="1362" y="1508"/>
                  <a:pt x="1362" y="1498"/>
                </a:cubicBezTo>
                <a:cubicBezTo>
                  <a:pt x="1362" y="958"/>
                  <a:pt x="1362" y="958"/>
                  <a:pt x="1362" y="958"/>
                </a:cubicBezTo>
                <a:cubicBezTo>
                  <a:pt x="1362" y="948"/>
                  <a:pt x="1370" y="939"/>
                  <a:pt x="1380" y="939"/>
                </a:cubicBezTo>
                <a:cubicBezTo>
                  <a:pt x="1391" y="939"/>
                  <a:pt x="1399" y="948"/>
                  <a:pt x="1399" y="958"/>
                </a:cubicBezTo>
                <a:close/>
                <a:moveTo>
                  <a:pt x="65" y="1228"/>
                </a:moveTo>
                <a:cubicBezTo>
                  <a:pt x="65" y="1258"/>
                  <a:pt x="88" y="1282"/>
                  <a:pt x="118" y="1282"/>
                </a:cubicBezTo>
                <a:cubicBezTo>
                  <a:pt x="148" y="1282"/>
                  <a:pt x="172" y="1258"/>
                  <a:pt x="172" y="1228"/>
                </a:cubicBezTo>
                <a:cubicBezTo>
                  <a:pt x="172" y="1198"/>
                  <a:pt x="148" y="1174"/>
                  <a:pt x="118" y="1174"/>
                </a:cubicBezTo>
                <a:cubicBezTo>
                  <a:pt x="88" y="1174"/>
                  <a:pt x="65" y="1198"/>
                  <a:pt x="65" y="1228"/>
                </a:cubicBezTo>
                <a:cubicBezTo>
                  <a:pt x="65" y="1228"/>
                  <a:pt x="65" y="1228"/>
                  <a:pt x="65" y="1228"/>
                </a:cubicBezTo>
                <a:close/>
                <a:moveTo>
                  <a:pt x="255" y="870"/>
                </a:moveTo>
                <a:cubicBezTo>
                  <a:pt x="255" y="870"/>
                  <a:pt x="255" y="870"/>
                  <a:pt x="255" y="870"/>
                </a:cubicBezTo>
                <a:cubicBezTo>
                  <a:pt x="1280" y="870"/>
                  <a:pt x="1280" y="870"/>
                  <a:pt x="1280" y="870"/>
                </a:cubicBezTo>
                <a:cubicBezTo>
                  <a:pt x="1280" y="1586"/>
                  <a:pt x="1280" y="1586"/>
                  <a:pt x="1280" y="1586"/>
                </a:cubicBezTo>
                <a:cubicBezTo>
                  <a:pt x="255" y="1586"/>
                  <a:pt x="255" y="1586"/>
                  <a:pt x="255" y="1586"/>
                </a:cubicBezTo>
                <a:lnTo>
                  <a:pt x="255" y="870"/>
                </a:lnTo>
                <a:close/>
              </a:path>
            </a:pathLst>
          </a:custGeom>
          <a:solidFill>
            <a:srgbClr val="FFFFFF"/>
          </a:solidFill>
          <a:ln w="9525">
            <a:noFill/>
            <a:round/>
          </a:ln>
        </p:spPr>
        <p:txBody>
          <a:bodyPr vert="horz" wrap="square" lIns="68573" tIns="34287" rIns="68573" bIns="34287" numCol="1" anchor="t" anchorCtr="0" compatLnSpc="1"/>
          <a:lstStyle/>
          <a:p>
            <a:endParaRPr lang="zh-CN" altLang="en-US" sz="1000" dirty="0"/>
          </a:p>
        </p:txBody>
      </p:sp>
      <p:sp>
        <p:nvSpPr>
          <p:cNvPr id="28" name="Freeform 27"/>
          <p:cNvSpPr>
            <a:spLocks noEditPoints="1"/>
          </p:cNvSpPr>
          <p:nvPr/>
        </p:nvSpPr>
        <p:spPr bwMode="auto">
          <a:xfrm>
            <a:off x="5919754" y="1956244"/>
            <a:ext cx="282571" cy="282571"/>
          </a:xfrm>
          <a:custGeom>
            <a:avLst/>
            <a:gdLst>
              <a:gd name="T0" fmla="*/ 1723 w 1838"/>
              <a:gd name="T1" fmla="*/ 0 h 1838"/>
              <a:gd name="T2" fmla="*/ 115 w 1838"/>
              <a:gd name="T3" fmla="*/ 0 h 1838"/>
              <a:gd name="T4" fmla="*/ 0 w 1838"/>
              <a:gd name="T5" fmla="*/ 115 h 1838"/>
              <a:gd name="T6" fmla="*/ 0 w 1838"/>
              <a:gd name="T7" fmla="*/ 1321 h 1838"/>
              <a:gd name="T8" fmla="*/ 115 w 1838"/>
              <a:gd name="T9" fmla="*/ 1436 h 1838"/>
              <a:gd name="T10" fmla="*/ 1723 w 1838"/>
              <a:gd name="T11" fmla="*/ 1436 h 1838"/>
              <a:gd name="T12" fmla="*/ 1838 w 1838"/>
              <a:gd name="T13" fmla="*/ 1321 h 1838"/>
              <a:gd name="T14" fmla="*/ 1838 w 1838"/>
              <a:gd name="T15" fmla="*/ 115 h 1838"/>
              <a:gd name="T16" fmla="*/ 1723 w 1838"/>
              <a:gd name="T17" fmla="*/ 0 h 1838"/>
              <a:gd name="T18" fmla="*/ 1723 w 1838"/>
              <a:gd name="T19" fmla="*/ 1034 h 1838"/>
              <a:gd name="T20" fmla="*/ 1723 w 1838"/>
              <a:gd name="T21" fmla="*/ 1034 h 1838"/>
              <a:gd name="T22" fmla="*/ 1608 w 1838"/>
              <a:gd name="T23" fmla="*/ 1149 h 1838"/>
              <a:gd name="T24" fmla="*/ 230 w 1838"/>
              <a:gd name="T25" fmla="*/ 1149 h 1838"/>
              <a:gd name="T26" fmla="*/ 115 w 1838"/>
              <a:gd name="T27" fmla="*/ 1034 h 1838"/>
              <a:gd name="T28" fmla="*/ 115 w 1838"/>
              <a:gd name="T29" fmla="*/ 230 h 1838"/>
              <a:gd name="T30" fmla="*/ 230 w 1838"/>
              <a:gd name="T31" fmla="*/ 115 h 1838"/>
              <a:gd name="T32" fmla="*/ 1608 w 1838"/>
              <a:gd name="T33" fmla="*/ 115 h 1838"/>
              <a:gd name="T34" fmla="*/ 1723 w 1838"/>
              <a:gd name="T35" fmla="*/ 230 h 1838"/>
              <a:gd name="T36" fmla="*/ 1723 w 1838"/>
              <a:gd name="T37" fmla="*/ 1034 h 1838"/>
              <a:gd name="T38" fmla="*/ 1034 w 1838"/>
              <a:gd name="T39" fmla="*/ 1493 h 1838"/>
              <a:gd name="T40" fmla="*/ 1034 w 1838"/>
              <a:gd name="T41" fmla="*/ 1493 h 1838"/>
              <a:gd name="T42" fmla="*/ 1091 w 1838"/>
              <a:gd name="T43" fmla="*/ 1551 h 1838"/>
              <a:gd name="T44" fmla="*/ 1091 w 1838"/>
              <a:gd name="T45" fmla="*/ 1608 h 1838"/>
              <a:gd name="T46" fmla="*/ 1137 w 1838"/>
              <a:gd name="T47" fmla="*/ 1700 h 1838"/>
              <a:gd name="T48" fmla="*/ 1275 w 1838"/>
              <a:gd name="T49" fmla="*/ 1804 h 1838"/>
              <a:gd name="T50" fmla="*/ 1264 w 1838"/>
              <a:gd name="T51" fmla="*/ 1838 h 1838"/>
              <a:gd name="T52" fmla="*/ 574 w 1838"/>
              <a:gd name="T53" fmla="*/ 1838 h 1838"/>
              <a:gd name="T54" fmla="*/ 563 w 1838"/>
              <a:gd name="T55" fmla="*/ 1804 h 1838"/>
              <a:gd name="T56" fmla="*/ 701 w 1838"/>
              <a:gd name="T57" fmla="*/ 1700 h 1838"/>
              <a:gd name="T58" fmla="*/ 747 w 1838"/>
              <a:gd name="T59" fmla="*/ 1608 h 1838"/>
              <a:gd name="T60" fmla="*/ 747 w 1838"/>
              <a:gd name="T61" fmla="*/ 1551 h 1838"/>
              <a:gd name="T62" fmla="*/ 804 w 1838"/>
              <a:gd name="T63" fmla="*/ 1493 h 1838"/>
              <a:gd name="T64" fmla="*/ 1034 w 1838"/>
              <a:gd name="T65" fmla="*/ 1493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8" h="1838">
                <a:moveTo>
                  <a:pt x="1723" y="0"/>
                </a:moveTo>
                <a:cubicBezTo>
                  <a:pt x="115" y="0"/>
                  <a:pt x="115" y="0"/>
                  <a:pt x="115" y="0"/>
                </a:cubicBezTo>
                <a:cubicBezTo>
                  <a:pt x="52" y="0"/>
                  <a:pt x="0" y="52"/>
                  <a:pt x="0" y="115"/>
                </a:cubicBezTo>
                <a:cubicBezTo>
                  <a:pt x="0" y="1321"/>
                  <a:pt x="0" y="1321"/>
                  <a:pt x="0" y="1321"/>
                </a:cubicBezTo>
                <a:cubicBezTo>
                  <a:pt x="0" y="1385"/>
                  <a:pt x="52" y="1436"/>
                  <a:pt x="115" y="1436"/>
                </a:cubicBezTo>
                <a:cubicBezTo>
                  <a:pt x="1723" y="1436"/>
                  <a:pt x="1723" y="1436"/>
                  <a:pt x="1723" y="1436"/>
                </a:cubicBezTo>
                <a:cubicBezTo>
                  <a:pt x="1786" y="1436"/>
                  <a:pt x="1838" y="1385"/>
                  <a:pt x="1838" y="1321"/>
                </a:cubicBezTo>
                <a:cubicBezTo>
                  <a:pt x="1838" y="115"/>
                  <a:pt x="1838" y="115"/>
                  <a:pt x="1838" y="115"/>
                </a:cubicBezTo>
                <a:cubicBezTo>
                  <a:pt x="1838" y="52"/>
                  <a:pt x="1786" y="0"/>
                  <a:pt x="1723" y="0"/>
                </a:cubicBezTo>
                <a:close/>
                <a:moveTo>
                  <a:pt x="1723" y="1034"/>
                </a:moveTo>
                <a:cubicBezTo>
                  <a:pt x="1723" y="1034"/>
                  <a:pt x="1723" y="1034"/>
                  <a:pt x="1723" y="1034"/>
                </a:cubicBezTo>
                <a:cubicBezTo>
                  <a:pt x="1723" y="1098"/>
                  <a:pt x="1671" y="1149"/>
                  <a:pt x="1608" y="1149"/>
                </a:cubicBezTo>
                <a:cubicBezTo>
                  <a:pt x="230" y="1149"/>
                  <a:pt x="230" y="1149"/>
                  <a:pt x="230" y="1149"/>
                </a:cubicBezTo>
                <a:cubicBezTo>
                  <a:pt x="166" y="1149"/>
                  <a:pt x="115" y="1098"/>
                  <a:pt x="115" y="1034"/>
                </a:cubicBezTo>
                <a:cubicBezTo>
                  <a:pt x="115" y="230"/>
                  <a:pt x="115" y="230"/>
                  <a:pt x="115" y="230"/>
                </a:cubicBezTo>
                <a:cubicBezTo>
                  <a:pt x="115" y="167"/>
                  <a:pt x="167" y="115"/>
                  <a:pt x="230" y="115"/>
                </a:cubicBezTo>
                <a:cubicBezTo>
                  <a:pt x="1608" y="115"/>
                  <a:pt x="1608" y="115"/>
                  <a:pt x="1608" y="115"/>
                </a:cubicBezTo>
                <a:cubicBezTo>
                  <a:pt x="1671" y="115"/>
                  <a:pt x="1723" y="167"/>
                  <a:pt x="1723" y="230"/>
                </a:cubicBezTo>
                <a:cubicBezTo>
                  <a:pt x="1723" y="1034"/>
                  <a:pt x="1723" y="1034"/>
                  <a:pt x="1723" y="1034"/>
                </a:cubicBezTo>
                <a:close/>
                <a:moveTo>
                  <a:pt x="1034" y="1493"/>
                </a:moveTo>
                <a:cubicBezTo>
                  <a:pt x="1034" y="1493"/>
                  <a:pt x="1034" y="1493"/>
                  <a:pt x="1034" y="1493"/>
                </a:cubicBezTo>
                <a:cubicBezTo>
                  <a:pt x="1065" y="1493"/>
                  <a:pt x="1091" y="1519"/>
                  <a:pt x="1091" y="1551"/>
                </a:cubicBezTo>
                <a:cubicBezTo>
                  <a:pt x="1091" y="1608"/>
                  <a:pt x="1091" y="1608"/>
                  <a:pt x="1091" y="1608"/>
                </a:cubicBezTo>
                <a:cubicBezTo>
                  <a:pt x="1091" y="1640"/>
                  <a:pt x="1112" y="1681"/>
                  <a:pt x="1137" y="1700"/>
                </a:cubicBezTo>
                <a:cubicBezTo>
                  <a:pt x="1275" y="1804"/>
                  <a:pt x="1275" y="1804"/>
                  <a:pt x="1275" y="1804"/>
                </a:cubicBezTo>
                <a:cubicBezTo>
                  <a:pt x="1300" y="1823"/>
                  <a:pt x="1295" y="1838"/>
                  <a:pt x="1264" y="1838"/>
                </a:cubicBezTo>
                <a:cubicBezTo>
                  <a:pt x="574" y="1838"/>
                  <a:pt x="574" y="1838"/>
                  <a:pt x="574" y="1838"/>
                </a:cubicBezTo>
                <a:cubicBezTo>
                  <a:pt x="543" y="1838"/>
                  <a:pt x="538" y="1823"/>
                  <a:pt x="563" y="1804"/>
                </a:cubicBezTo>
                <a:cubicBezTo>
                  <a:pt x="701" y="1700"/>
                  <a:pt x="701" y="1700"/>
                  <a:pt x="701" y="1700"/>
                </a:cubicBezTo>
                <a:cubicBezTo>
                  <a:pt x="726" y="1681"/>
                  <a:pt x="747" y="1640"/>
                  <a:pt x="747" y="1608"/>
                </a:cubicBezTo>
                <a:cubicBezTo>
                  <a:pt x="747" y="1551"/>
                  <a:pt x="747" y="1551"/>
                  <a:pt x="747" y="1551"/>
                </a:cubicBezTo>
                <a:cubicBezTo>
                  <a:pt x="747" y="1519"/>
                  <a:pt x="773" y="1493"/>
                  <a:pt x="804" y="1493"/>
                </a:cubicBezTo>
                <a:lnTo>
                  <a:pt x="1034" y="1493"/>
                </a:lnTo>
                <a:close/>
              </a:path>
            </a:pathLst>
          </a:custGeom>
          <a:solidFill>
            <a:srgbClr val="FFFFFF"/>
          </a:solidFill>
          <a:ln w="9525">
            <a:noFill/>
            <a:round/>
          </a:ln>
        </p:spPr>
        <p:txBody>
          <a:bodyPr vert="horz" wrap="square" lIns="68573" tIns="34287" rIns="68573" bIns="34287" numCol="1" anchor="t" anchorCtr="0" compatLnSpc="1"/>
          <a:lstStyle/>
          <a:p>
            <a:endParaRPr lang="zh-CN" altLang="en-US" sz="1000" dirty="0"/>
          </a:p>
        </p:txBody>
      </p:sp>
      <p:sp>
        <p:nvSpPr>
          <p:cNvPr id="29" name="Freeform 28"/>
          <p:cNvSpPr>
            <a:spLocks noEditPoints="1"/>
          </p:cNvSpPr>
          <p:nvPr/>
        </p:nvSpPr>
        <p:spPr bwMode="auto">
          <a:xfrm>
            <a:off x="7352935" y="1780952"/>
            <a:ext cx="395790" cy="633906"/>
          </a:xfrm>
          <a:custGeom>
            <a:avLst/>
            <a:gdLst>
              <a:gd name="T0" fmla="*/ 804 w 1148"/>
              <a:gd name="T1" fmla="*/ 1493 h 1838"/>
              <a:gd name="T2" fmla="*/ 746 w 1148"/>
              <a:gd name="T3" fmla="*/ 1551 h 1838"/>
              <a:gd name="T4" fmla="*/ 402 w 1148"/>
              <a:gd name="T5" fmla="*/ 1551 h 1838"/>
              <a:gd name="T6" fmla="*/ 344 w 1148"/>
              <a:gd name="T7" fmla="*/ 1493 h 1838"/>
              <a:gd name="T8" fmla="*/ 402 w 1148"/>
              <a:gd name="T9" fmla="*/ 1436 h 1838"/>
              <a:gd name="T10" fmla="*/ 746 w 1148"/>
              <a:gd name="T11" fmla="*/ 1436 h 1838"/>
              <a:gd name="T12" fmla="*/ 804 w 1148"/>
              <a:gd name="T13" fmla="*/ 1493 h 1838"/>
              <a:gd name="T14" fmla="*/ 746 w 1148"/>
              <a:gd name="T15" fmla="*/ 1608 h 1838"/>
              <a:gd name="T16" fmla="*/ 746 w 1148"/>
              <a:gd name="T17" fmla="*/ 1608 h 1838"/>
              <a:gd name="T18" fmla="*/ 402 w 1148"/>
              <a:gd name="T19" fmla="*/ 1608 h 1838"/>
              <a:gd name="T20" fmla="*/ 344 w 1148"/>
              <a:gd name="T21" fmla="*/ 1666 h 1838"/>
              <a:gd name="T22" fmla="*/ 402 w 1148"/>
              <a:gd name="T23" fmla="*/ 1723 h 1838"/>
              <a:gd name="T24" fmla="*/ 516 w 1148"/>
              <a:gd name="T25" fmla="*/ 1838 h 1838"/>
              <a:gd name="T26" fmla="*/ 631 w 1148"/>
              <a:gd name="T27" fmla="*/ 1838 h 1838"/>
              <a:gd name="T28" fmla="*/ 746 w 1148"/>
              <a:gd name="T29" fmla="*/ 1723 h 1838"/>
              <a:gd name="T30" fmla="*/ 804 w 1148"/>
              <a:gd name="T31" fmla="*/ 1666 h 1838"/>
              <a:gd name="T32" fmla="*/ 746 w 1148"/>
              <a:gd name="T33" fmla="*/ 1608 h 1838"/>
              <a:gd name="T34" fmla="*/ 574 w 1148"/>
              <a:gd name="T35" fmla="*/ 115 h 1838"/>
              <a:gd name="T36" fmla="*/ 574 w 1148"/>
              <a:gd name="T37" fmla="*/ 115 h 1838"/>
              <a:gd name="T38" fmla="*/ 1033 w 1148"/>
              <a:gd name="T39" fmla="*/ 575 h 1838"/>
              <a:gd name="T40" fmla="*/ 803 w 1148"/>
              <a:gd name="T41" fmla="*/ 970 h 1838"/>
              <a:gd name="T42" fmla="*/ 746 w 1148"/>
              <a:gd name="T43" fmla="*/ 1003 h 1838"/>
              <a:gd name="T44" fmla="*/ 746 w 1148"/>
              <a:gd name="T45" fmla="*/ 1264 h 1838"/>
              <a:gd name="T46" fmla="*/ 402 w 1148"/>
              <a:gd name="T47" fmla="*/ 1264 h 1838"/>
              <a:gd name="T48" fmla="*/ 402 w 1148"/>
              <a:gd name="T49" fmla="*/ 1003 h 1838"/>
              <a:gd name="T50" fmla="*/ 345 w 1148"/>
              <a:gd name="T51" fmla="*/ 970 h 1838"/>
              <a:gd name="T52" fmla="*/ 115 w 1148"/>
              <a:gd name="T53" fmla="*/ 575 h 1838"/>
              <a:gd name="T54" fmla="*/ 574 w 1148"/>
              <a:gd name="T55" fmla="*/ 115 h 1838"/>
              <a:gd name="T56" fmla="*/ 574 w 1148"/>
              <a:gd name="T57" fmla="*/ 0 h 1838"/>
              <a:gd name="T58" fmla="*/ 574 w 1148"/>
              <a:gd name="T59" fmla="*/ 0 h 1838"/>
              <a:gd name="T60" fmla="*/ 0 w 1148"/>
              <a:gd name="T61" fmla="*/ 575 h 1838"/>
              <a:gd name="T62" fmla="*/ 287 w 1148"/>
              <a:gd name="T63" fmla="*/ 1069 h 1838"/>
              <a:gd name="T64" fmla="*/ 287 w 1148"/>
              <a:gd name="T65" fmla="*/ 1264 h 1838"/>
              <a:gd name="T66" fmla="*/ 402 w 1148"/>
              <a:gd name="T67" fmla="*/ 1379 h 1838"/>
              <a:gd name="T68" fmla="*/ 746 w 1148"/>
              <a:gd name="T69" fmla="*/ 1379 h 1838"/>
              <a:gd name="T70" fmla="*/ 861 w 1148"/>
              <a:gd name="T71" fmla="*/ 1264 h 1838"/>
              <a:gd name="T72" fmla="*/ 861 w 1148"/>
              <a:gd name="T73" fmla="*/ 1069 h 1838"/>
              <a:gd name="T74" fmla="*/ 1148 w 1148"/>
              <a:gd name="T75" fmla="*/ 575 h 1838"/>
              <a:gd name="T76" fmla="*/ 574 w 1148"/>
              <a:gd name="T77" fmla="*/ 0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8" h="1838">
                <a:moveTo>
                  <a:pt x="804" y="1493"/>
                </a:moveTo>
                <a:cubicBezTo>
                  <a:pt x="804" y="1525"/>
                  <a:pt x="778" y="1551"/>
                  <a:pt x="746" y="1551"/>
                </a:cubicBezTo>
                <a:cubicBezTo>
                  <a:pt x="402" y="1551"/>
                  <a:pt x="402" y="1551"/>
                  <a:pt x="402" y="1551"/>
                </a:cubicBezTo>
                <a:cubicBezTo>
                  <a:pt x="370" y="1551"/>
                  <a:pt x="344" y="1525"/>
                  <a:pt x="344" y="1493"/>
                </a:cubicBezTo>
                <a:cubicBezTo>
                  <a:pt x="344" y="1462"/>
                  <a:pt x="370" y="1436"/>
                  <a:pt x="402" y="1436"/>
                </a:cubicBezTo>
                <a:cubicBezTo>
                  <a:pt x="746" y="1436"/>
                  <a:pt x="746" y="1436"/>
                  <a:pt x="746" y="1436"/>
                </a:cubicBezTo>
                <a:cubicBezTo>
                  <a:pt x="778" y="1436"/>
                  <a:pt x="804" y="1462"/>
                  <a:pt x="804" y="1493"/>
                </a:cubicBezTo>
                <a:close/>
                <a:moveTo>
                  <a:pt x="746" y="1608"/>
                </a:moveTo>
                <a:cubicBezTo>
                  <a:pt x="746" y="1608"/>
                  <a:pt x="746" y="1608"/>
                  <a:pt x="746" y="1608"/>
                </a:cubicBezTo>
                <a:cubicBezTo>
                  <a:pt x="402" y="1608"/>
                  <a:pt x="402" y="1608"/>
                  <a:pt x="402" y="1608"/>
                </a:cubicBezTo>
                <a:cubicBezTo>
                  <a:pt x="370" y="1608"/>
                  <a:pt x="344" y="1634"/>
                  <a:pt x="344" y="1666"/>
                </a:cubicBezTo>
                <a:cubicBezTo>
                  <a:pt x="344" y="1697"/>
                  <a:pt x="370" y="1723"/>
                  <a:pt x="402" y="1723"/>
                </a:cubicBezTo>
                <a:cubicBezTo>
                  <a:pt x="402" y="1787"/>
                  <a:pt x="453" y="1838"/>
                  <a:pt x="516" y="1838"/>
                </a:cubicBezTo>
                <a:cubicBezTo>
                  <a:pt x="631" y="1838"/>
                  <a:pt x="631" y="1838"/>
                  <a:pt x="631" y="1838"/>
                </a:cubicBezTo>
                <a:cubicBezTo>
                  <a:pt x="695" y="1838"/>
                  <a:pt x="746" y="1787"/>
                  <a:pt x="746" y="1723"/>
                </a:cubicBezTo>
                <a:cubicBezTo>
                  <a:pt x="778" y="1723"/>
                  <a:pt x="804" y="1697"/>
                  <a:pt x="804" y="1666"/>
                </a:cubicBezTo>
                <a:cubicBezTo>
                  <a:pt x="804" y="1634"/>
                  <a:pt x="778" y="1608"/>
                  <a:pt x="746" y="1608"/>
                </a:cubicBezTo>
                <a:close/>
                <a:moveTo>
                  <a:pt x="574" y="115"/>
                </a:moveTo>
                <a:cubicBezTo>
                  <a:pt x="574" y="115"/>
                  <a:pt x="574" y="115"/>
                  <a:pt x="574" y="115"/>
                </a:cubicBezTo>
                <a:cubicBezTo>
                  <a:pt x="827" y="115"/>
                  <a:pt x="1033" y="321"/>
                  <a:pt x="1033" y="575"/>
                </a:cubicBezTo>
                <a:cubicBezTo>
                  <a:pt x="1033" y="738"/>
                  <a:pt x="947" y="886"/>
                  <a:pt x="803" y="970"/>
                </a:cubicBezTo>
                <a:cubicBezTo>
                  <a:pt x="746" y="1003"/>
                  <a:pt x="746" y="1003"/>
                  <a:pt x="746" y="1003"/>
                </a:cubicBezTo>
                <a:cubicBezTo>
                  <a:pt x="746" y="1264"/>
                  <a:pt x="746" y="1264"/>
                  <a:pt x="746" y="1264"/>
                </a:cubicBezTo>
                <a:cubicBezTo>
                  <a:pt x="402" y="1264"/>
                  <a:pt x="402" y="1264"/>
                  <a:pt x="402" y="1264"/>
                </a:cubicBezTo>
                <a:cubicBezTo>
                  <a:pt x="402" y="1003"/>
                  <a:pt x="402" y="1003"/>
                  <a:pt x="402" y="1003"/>
                </a:cubicBezTo>
                <a:cubicBezTo>
                  <a:pt x="345" y="970"/>
                  <a:pt x="345" y="970"/>
                  <a:pt x="345" y="970"/>
                </a:cubicBezTo>
                <a:cubicBezTo>
                  <a:pt x="200" y="886"/>
                  <a:pt x="115" y="738"/>
                  <a:pt x="115" y="575"/>
                </a:cubicBezTo>
                <a:cubicBezTo>
                  <a:pt x="115" y="321"/>
                  <a:pt x="321" y="115"/>
                  <a:pt x="574" y="115"/>
                </a:cubicBezTo>
                <a:close/>
                <a:moveTo>
                  <a:pt x="574" y="0"/>
                </a:moveTo>
                <a:cubicBezTo>
                  <a:pt x="574" y="0"/>
                  <a:pt x="574" y="0"/>
                  <a:pt x="574" y="0"/>
                </a:cubicBezTo>
                <a:cubicBezTo>
                  <a:pt x="257" y="0"/>
                  <a:pt x="0" y="258"/>
                  <a:pt x="0" y="575"/>
                </a:cubicBezTo>
                <a:cubicBezTo>
                  <a:pt x="0" y="787"/>
                  <a:pt x="116" y="970"/>
                  <a:pt x="287" y="1069"/>
                </a:cubicBezTo>
                <a:cubicBezTo>
                  <a:pt x="287" y="1264"/>
                  <a:pt x="287" y="1264"/>
                  <a:pt x="287" y="1264"/>
                </a:cubicBezTo>
                <a:cubicBezTo>
                  <a:pt x="287" y="1327"/>
                  <a:pt x="338" y="1379"/>
                  <a:pt x="402" y="1379"/>
                </a:cubicBezTo>
                <a:cubicBezTo>
                  <a:pt x="746" y="1379"/>
                  <a:pt x="746" y="1379"/>
                  <a:pt x="746" y="1379"/>
                </a:cubicBezTo>
                <a:cubicBezTo>
                  <a:pt x="810" y="1379"/>
                  <a:pt x="861" y="1327"/>
                  <a:pt x="861" y="1264"/>
                </a:cubicBezTo>
                <a:cubicBezTo>
                  <a:pt x="861" y="1069"/>
                  <a:pt x="861" y="1069"/>
                  <a:pt x="861" y="1069"/>
                </a:cubicBezTo>
                <a:cubicBezTo>
                  <a:pt x="1032" y="970"/>
                  <a:pt x="1148" y="787"/>
                  <a:pt x="1148" y="575"/>
                </a:cubicBezTo>
                <a:cubicBezTo>
                  <a:pt x="1148" y="258"/>
                  <a:pt x="891" y="0"/>
                  <a:pt x="574" y="0"/>
                </a:cubicBezTo>
                <a:close/>
              </a:path>
            </a:pathLst>
          </a:custGeom>
          <a:solidFill>
            <a:srgbClr val="FFFFFF"/>
          </a:solidFill>
          <a:ln w="9525">
            <a:noFill/>
            <a:round/>
          </a:ln>
        </p:spPr>
        <p:txBody>
          <a:bodyPr vert="horz" wrap="square" lIns="68573" tIns="34287" rIns="68573" bIns="34287" numCol="1" anchor="t" anchorCtr="0" compatLnSpc="1"/>
          <a:lstStyle/>
          <a:p>
            <a:endParaRPr lang="zh-CN" altLang="en-US" sz="1000" dirty="0"/>
          </a:p>
        </p:txBody>
      </p:sp>
      <p:sp>
        <p:nvSpPr>
          <p:cNvPr id="33" name="矩形 32"/>
          <p:cNvSpPr/>
          <p:nvPr/>
        </p:nvSpPr>
        <p:spPr>
          <a:xfrm>
            <a:off x="979599" y="3172900"/>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979599" y="3545165"/>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2467357" y="2700822"/>
            <a:ext cx="1227142" cy="369322"/>
          </a:xfrm>
          <a:prstGeom prst="rect">
            <a:avLst/>
          </a:prstGeom>
          <a:ln>
            <a:noFill/>
          </a:ln>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2467355" y="3073086"/>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3958240" y="3172900"/>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3958240" y="3545165"/>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5446187" y="2700822"/>
            <a:ext cx="1227142" cy="369322"/>
          </a:xfrm>
          <a:prstGeom prst="rect">
            <a:avLst/>
          </a:prstGeom>
          <a:ln>
            <a:noFill/>
          </a:ln>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5446185" y="3073086"/>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6966094" y="3172900"/>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6966091" y="3545165"/>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3" name="内容占位符 2"/>
          <p:cNvGraphicFramePr>
            <a:graphicFrameLocks noGrp="1"/>
          </p:cNvGraphicFramePr>
          <p:nvPr>
            <p:ph idx="1"/>
            <p:custDataLst>
              <p:tags r:id="rId1"/>
            </p:custDataLst>
          </p:nvPr>
        </p:nvGraphicFramePr>
        <p:xfrm>
          <a:off x="316865" y="29210"/>
          <a:ext cx="8660130" cy="5062855"/>
        </p:xfrm>
        <a:graphic>
          <a:graphicData uri="http://schemas.openxmlformats.org/drawingml/2006/table">
            <a:tbl>
              <a:tblPr firstRow="1" firstCol="1" bandRow="1">
                <a:tableStyleId>{10A1B5D5-9B99-4C35-A422-299274C87663}</a:tableStyleId>
              </a:tblPr>
              <a:tblGrid>
                <a:gridCol w="657225"/>
                <a:gridCol w="4334510"/>
                <a:gridCol w="1538605"/>
                <a:gridCol w="1388110"/>
                <a:gridCol w="741680"/>
              </a:tblGrid>
              <a:tr h="349250">
                <a:tc gridSpan="5">
                  <a:txBody>
                    <a:bodyPr/>
                    <a:lstStyle/>
                    <a:p>
                      <a:pPr algn="ctr">
                        <a:lnSpc>
                          <a:spcPts val="2000"/>
                        </a:lnSpc>
                        <a:spcAft>
                          <a:spcPts val="0"/>
                        </a:spcAft>
                      </a:pPr>
                      <a:r>
                        <a:rPr lang="zh-CN" sz="1800" kern="0" dirty="0">
                          <a:effectLst/>
                        </a:rPr>
                        <a:t>近年</a:t>
                      </a:r>
                      <a:r>
                        <a:rPr lang="en-US" sz="1800" kern="0" dirty="0">
                          <a:effectLst/>
                        </a:rPr>
                        <a:t>A B</a:t>
                      </a:r>
                      <a:r>
                        <a:rPr lang="zh-CN" sz="1800" kern="0" dirty="0">
                          <a:effectLst/>
                        </a:rPr>
                        <a:t>类学科与技能竞赛省级一等奖以上奖励统计表</a:t>
                      </a:r>
                      <a:endParaRPr lang="zh-CN" altLang="zh-CN" sz="1800" kern="0" dirty="0">
                        <a:effectLst/>
                      </a:endParaRPr>
                    </a:p>
                  </a:txBody>
                  <a:tcPr marL="19401" marR="19401"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97815">
                <a:tc>
                  <a:txBody>
                    <a:bodyPr/>
                    <a:lstStyle/>
                    <a:p>
                      <a:pPr algn="ctr">
                        <a:lnSpc>
                          <a:spcPts val="2000"/>
                        </a:lnSpc>
                        <a:spcAft>
                          <a:spcPts val="0"/>
                        </a:spcAft>
                      </a:pPr>
                      <a:r>
                        <a:rPr lang="zh-CN" sz="1200" kern="0">
                          <a:effectLst/>
                        </a:rPr>
                        <a:t>序号</a:t>
                      </a:r>
                    </a:p>
                  </a:txBody>
                  <a:tcPr marL="19401" marR="19401" marT="0" marB="0" anchor="ctr"/>
                </a:tc>
                <a:tc>
                  <a:txBody>
                    <a:bodyPr/>
                    <a:lstStyle/>
                    <a:p>
                      <a:pPr algn="ctr">
                        <a:lnSpc>
                          <a:spcPts val="2000"/>
                        </a:lnSpc>
                        <a:spcAft>
                          <a:spcPts val="0"/>
                        </a:spcAft>
                      </a:pPr>
                      <a:r>
                        <a:rPr lang="zh-CN" sz="1200" kern="0">
                          <a:effectLst/>
                        </a:rPr>
                        <a:t>项目名称</a:t>
                      </a:r>
                    </a:p>
                  </a:txBody>
                  <a:tcPr marL="19401" marR="19401" marT="0" marB="0" anchor="ctr"/>
                </a:tc>
                <a:tc>
                  <a:txBody>
                    <a:bodyPr/>
                    <a:lstStyle/>
                    <a:p>
                      <a:pPr algn="ctr">
                        <a:lnSpc>
                          <a:spcPts val="2000"/>
                        </a:lnSpc>
                        <a:spcAft>
                          <a:spcPts val="0"/>
                        </a:spcAft>
                      </a:pPr>
                      <a:r>
                        <a:rPr lang="zh-CN" sz="1200" kern="0">
                          <a:effectLst/>
                        </a:rPr>
                        <a:t>指导老师</a:t>
                      </a:r>
                    </a:p>
                  </a:txBody>
                  <a:tcPr marL="19401" marR="19401" marT="0" marB="0" anchor="ctr"/>
                </a:tc>
                <a:tc>
                  <a:txBody>
                    <a:bodyPr/>
                    <a:lstStyle/>
                    <a:p>
                      <a:pPr algn="ctr">
                        <a:lnSpc>
                          <a:spcPts val="2000"/>
                        </a:lnSpc>
                        <a:spcAft>
                          <a:spcPts val="0"/>
                        </a:spcAft>
                      </a:pPr>
                      <a:r>
                        <a:rPr lang="zh-CN" sz="1200" kern="0">
                          <a:effectLst/>
                        </a:rPr>
                        <a:t>奖项名称</a:t>
                      </a:r>
                    </a:p>
                  </a:txBody>
                  <a:tcPr marL="19401" marR="19401" marT="0" marB="0" anchor="ctr"/>
                </a:tc>
                <a:tc>
                  <a:txBody>
                    <a:bodyPr/>
                    <a:lstStyle/>
                    <a:p>
                      <a:pPr algn="ctr">
                        <a:lnSpc>
                          <a:spcPts val="2000"/>
                        </a:lnSpc>
                        <a:spcAft>
                          <a:spcPts val="0"/>
                        </a:spcAft>
                      </a:pPr>
                      <a:r>
                        <a:rPr lang="zh-CN" sz="1200" kern="0">
                          <a:effectLst/>
                        </a:rPr>
                        <a:t>获奖年份</a:t>
                      </a:r>
                    </a:p>
                  </a:txBody>
                  <a:tcPr marL="19401" marR="19401" marT="0" marB="0" anchor="ctr"/>
                </a:tc>
              </a:tr>
              <a:tr h="297815">
                <a:tc>
                  <a:txBody>
                    <a:bodyPr/>
                    <a:lstStyle/>
                    <a:p>
                      <a:pPr algn="ctr">
                        <a:buNone/>
                      </a:pPr>
                      <a:r>
                        <a:rPr lang="en-US" sz="1000"/>
                        <a:t>1</a:t>
                      </a:r>
                      <a:endParaRPr lang="en-US" altLang="en-US" sz="1000"/>
                    </a:p>
                  </a:txBody>
                  <a:tcPr marL="68580" marR="68580" marT="0" marB="0" anchor="ctr"/>
                </a:tc>
                <a:tc>
                  <a:txBody>
                    <a:bodyPr/>
                    <a:lstStyle/>
                    <a:p>
                      <a:pPr algn="ctr">
                        <a:buNone/>
                      </a:pPr>
                      <a:r>
                        <a:rPr lang="en-US" sz="1000"/>
                        <a:t>第四届中国大学生互联网＋创新创业大赛总决赛</a:t>
                      </a:r>
                      <a:endParaRPr lang="en-US" altLang="en-US" sz="1000"/>
                    </a:p>
                  </a:txBody>
                  <a:tcPr marL="68580" marR="68580" marT="0" marB="0" anchor="ctr"/>
                </a:tc>
                <a:tc>
                  <a:txBody>
                    <a:bodyPr/>
                    <a:lstStyle/>
                    <a:p>
                      <a:pPr algn="ctr">
                        <a:buNone/>
                      </a:pPr>
                      <a:r>
                        <a:rPr lang="en-US" sz="1000"/>
                        <a:t>谢荣见、肖平</a:t>
                      </a:r>
                      <a:endParaRPr lang="en-US" altLang="en-US" sz="1000"/>
                    </a:p>
                  </a:txBody>
                  <a:tcPr marL="68580" marR="68580" marT="0" marB="0" anchor="ctr"/>
                </a:tc>
                <a:tc>
                  <a:txBody>
                    <a:bodyPr/>
                    <a:lstStyle/>
                    <a:p>
                      <a:pPr algn="ctr">
                        <a:buNone/>
                      </a:pPr>
                      <a:r>
                        <a:rPr lang="en-US" sz="1000"/>
                        <a:t>国家铜奖、A类赛</a:t>
                      </a:r>
                      <a:endParaRPr lang="en-US" altLang="en-US" sz="1000"/>
                    </a:p>
                  </a:txBody>
                  <a:tcPr marL="68580" marR="68580" marT="0" marB="0" anchor="ctr"/>
                </a:tc>
                <a:tc>
                  <a:txBody>
                    <a:bodyPr/>
                    <a:lstStyle/>
                    <a:p>
                      <a:pPr algn="ctr">
                        <a:buNone/>
                      </a:pPr>
                      <a:r>
                        <a:rPr lang="en-US" sz="1000"/>
                        <a:t>2018.10</a:t>
                      </a:r>
                      <a:endParaRPr lang="en-US" altLang="en-US" sz="1000"/>
                    </a:p>
                  </a:txBody>
                  <a:tcPr marL="68580" marR="68580" marT="0" marB="0" anchor="ctr"/>
                </a:tc>
              </a:tr>
              <a:tr h="414020">
                <a:tc>
                  <a:txBody>
                    <a:bodyPr/>
                    <a:lstStyle/>
                    <a:p>
                      <a:pPr algn="ctr">
                        <a:buNone/>
                      </a:pPr>
                      <a:r>
                        <a:rPr lang="en-US" sz="1000"/>
                        <a:t>2</a:t>
                      </a:r>
                      <a:endParaRPr lang="en-US" altLang="en-US" sz="1000"/>
                    </a:p>
                  </a:txBody>
                  <a:tcPr marL="68580" marR="68580" marT="0" marB="0" anchor="ctr"/>
                </a:tc>
                <a:tc>
                  <a:txBody>
                    <a:bodyPr/>
                    <a:lstStyle/>
                    <a:p>
                      <a:pPr algn="ctr">
                        <a:buNone/>
                      </a:pPr>
                      <a:r>
                        <a:rPr lang="en-US" sz="1000"/>
                        <a:t>2018全国大学生电子商务“创新、创意及创业”挑战赛</a:t>
                      </a:r>
                      <a:endParaRPr lang="en-US" altLang="en-US" sz="1000"/>
                    </a:p>
                  </a:txBody>
                  <a:tcPr marL="68580" marR="68580" marT="0" marB="0" anchor="ctr"/>
                </a:tc>
                <a:tc>
                  <a:txBody>
                    <a:bodyPr/>
                    <a:lstStyle/>
                    <a:p>
                      <a:pPr algn="ctr">
                        <a:buNone/>
                      </a:pPr>
                      <a:r>
                        <a:rPr lang="en-US" sz="1000"/>
                        <a:t>谢荣见、何惠妍</a:t>
                      </a:r>
                      <a:endParaRPr lang="en-US" altLang="en-US" sz="1000"/>
                    </a:p>
                  </a:txBody>
                  <a:tcPr marL="68580" marR="68580" marT="0" marB="0" anchor="ctr"/>
                </a:tc>
                <a:tc>
                  <a:txBody>
                    <a:bodyPr/>
                    <a:lstStyle/>
                    <a:p>
                      <a:pPr algn="ctr">
                        <a:buNone/>
                      </a:pPr>
                      <a:r>
                        <a:rPr lang="en-US" sz="1000"/>
                        <a:t>国家二等奖、A类赛</a:t>
                      </a:r>
                      <a:endParaRPr lang="en-US" altLang="en-US" sz="1000"/>
                    </a:p>
                  </a:txBody>
                  <a:tcPr marL="68580" marR="68580" marT="0" marB="0" anchor="ctr"/>
                </a:tc>
                <a:tc>
                  <a:txBody>
                    <a:bodyPr/>
                    <a:lstStyle/>
                    <a:p>
                      <a:pPr algn="ctr">
                        <a:buNone/>
                      </a:pPr>
                      <a:r>
                        <a:rPr lang="en-US" sz="1000"/>
                        <a:t>2018.08</a:t>
                      </a:r>
                      <a:endParaRPr lang="en-US" altLang="en-US" sz="1000"/>
                    </a:p>
                  </a:txBody>
                  <a:tcPr marL="68580" marR="68580" marT="0" marB="0" anchor="ctr"/>
                </a:tc>
              </a:tr>
              <a:tr h="415925">
                <a:tc>
                  <a:txBody>
                    <a:bodyPr/>
                    <a:lstStyle/>
                    <a:p>
                      <a:pPr algn="ctr">
                        <a:buNone/>
                      </a:pPr>
                      <a:r>
                        <a:rPr lang="en-US" sz="1000"/>
                        <a:t>3</a:t>
                      </a:r>
                      <a:endParaRPr lang="en-US" altLang="en-US" sz="1000"/>
                    </a:p>
                  </a:txBody>
                  <a:tcPr marL="68580" marR="68580" marT="0" marB="0" anchor="ctr"/>
                </a:tc>
                <a:tc>
                  <a:txBody>
                    <a:bodyPr/>
                    <a:lstStyle/>
                    <a:p>
                      <a:pPr algn="ctr">
                        <a:buNone/>
                      </a:pPr>
                      <a:r>
                        <a:rPr lang="en-US" sz="1000"/>
                        <a:t>第七届全国大学生电子商务“创新，创意和创业”挑战赛</a:t>
                      </a:r>
                      <a:endParaRPr lang="en-US" altLang="en-US" sz="1000" dirty="0"/>
                    </a:p>
                  </a:txBody>
                  <a:tcPr marL="68580" marR="68580" marT="0" marB="0" anchor="ctr"/>
                </a:tc>
                <a:tc>
                  <a:txBody>
                    <a:bodyPr/>
                    <a:lstStyle/>
                    <a:p>
                      <a:pPr algn="ctr">
                        <a:buNone/>
                      </a:pPr>
                      <a:r>
                        <a:rPr lang="en-US" sz="1000"/>
                        <a:t>谢荣见、王凤莲</a:t>
                      </a:r>
                      <a:endParaRPr lang="en-US" altLang="en-US" sz="1000"/>
                    </a:p>
                  </a:txBody>
                  <a:tcPr marL="68580" marR="68580" marT="0" marB="0" anchor="ctr"/>
                </a:tc>
                <a:tc>
                  <a:txBody>
                    <a:bodyPr/>
                    <a:lstStyle/>
                    <a:p>
                      <a:pPr algn="ctr">
                        <a:buNone/>
                      </a:pPr>
                      <a:r>
                        <a:rPr lang="en-US" sz="1000"/>
                        <a:t>国家三等奖、A类赛</a:t>
                      </a:r>
                      <a:endParaRPr lang="en-US" altLang="en-US" sz="1000"/>
                    </a:p>
                  </a:txBody>
                  <a:tcPr marL="68580" marR="68580" marT="0" marB="0" anchor="ctr"/>
                </a:tc>
                <a:tc>
                  <a:txBody>
                    <a:bodyPr/>
                    <a:lstStyle/>
                    <a:p>
                      <a:pPr algn="ctr">
                        <a:buNone/>
                      </a:pPr>
                      <a:r>
                        <a:rPr lang="en-US" sz="1000"/>
                        <a:t>2017.08</a:t>
                      </a:r>
                      <a:endParaRPr lang="en-US" altLang="en-US" sz="1000"/>
                    </a:p>
                  </a:txBody>
                  <a:tcPr marL="68580" marR="68580" marT="0" marB="0" anchor="ctr"/>
                </a:tc>
              </a:tr>
              <a:tr h="514985">
                <a:tc>
                  <a:txBody>
                    <a:bodyPr/>
                    <a:lstStyle/>
                    <a:p>
                      <a:pPr algn="ctr">
                        <a:buNone/>
                      </a:pPr>
                      <a:r>
                        <a:rPr lang="en-US" sz="1000"/>
                        <a:t>4</a:t>
                      </a:r>
                      <a:endParaRPr lang="en-US" altLang="en-US" sz="1000"/>
                    </a:p>
                  </a:txBody>
                  <a:tcPr marL="68580" marR="68580" marT="0" marB="0" anchor="ctr"/>
                </a:tc>
                <a:tc>
                  <a:txBody>
                    <a:bodyPr/>
                    <a:lstStyle/>
                    <a:p>
                      <a:pPr algn="ctr">
                        <a:buNone/>
                      </a:pPr>
                      <a:r>
                        <a:rPr lang="en-US" sz="1000"/>
                        <a:t>第七届全国大学生电子商务“创新，创意和创业”挑战赛</a:t>
                      </a:r>
                      <a:endParaRPr lang="en-US" altLang="en-US" sz="1000"/>
                    </a:p>
                  </a:txBody>
                  <a:tcPr marL="68580" marR="68580" marT="0" marB="0" anchor="ctr"/>
                </a:tc>
                <a:tc>
                  <a:txBody>
                    <a:bodyPr/>
                    <a:lstStyle/>
                    <a:p>
                      <a:pPr algn="ctr">
                        <a:buNone/>
                      </a:pPr>
                      <a:r>
                        <a:rPr lang="en-US" sz="1000"/>
                        <a:t>谢荣见、何蕙妍</a:t>
                      </a:r>
                      <a:endParaRPr lang="en-US" altLang="en-US" sz="1000"/>
                    </a:p>
                  </a:txBody>
                  <a:tcPr marL="68580" marR="68580" marT="0" marB="0" anchor="ctr"/>
                </a:tc>
                <a:tc>
                  <a:txBody>
                    <a:bodyPr/>
                    <a:lstStyle/>
                    <a:p>
                      <a:pPr algn="ctr">
                        <a:buNone/>
                      </a:pPr>
                      <a:r>
                        <a:rPr lang="en-US" sz="1000"/>
                        <a:t>国家三等奖、A类赛</a:t>
                      </a:r>
                      <a:endParaRPr lang="en-US" altLang="en-US" sz="1000"/>
                    </a:p>
                  </a:txBody>
                  <a:tcPr marL="68580" marR="68580" marT="0" marB="0" anchor="ctr"/>
                </a:tc>
                <a:tc>
                  <a:txBody>
                    <a:bodyPr/>
                    <a:lstStyle/>
                    <a:p>
                      <a:pPr algn="ctr">
                        <a:buNone/>
                      </a:pPr>
                      <a:r>
                        <a:rPr lang="en-US" sz="1000"/>
                        <a:t>2017.08</a:t>
                      </a:r>
                      <a:endParaRPr lang="en-US" altLang="en-US" sz="1000"/>
                    </a:p>
                  </a:txBody>
                  <a:tcPr marL="68580" marR="68580" marT="0" marB="0" anchor="ctr"/>
                </a:tc>
              </a:tr>
              <a:tr h="415925">
                <a:tc>
                  <a:txBody>
                    <a:bodyPr/>
                    <a:lstStyle/>
                    <a:p>
                      <a:pPr algn="ctr">
                        <a:buNone/>
                      </a:pPr>
                      <a:r>
                        <a:rPr lang="en-US" sz="1000"/>
                        <a:t>5</a:t>
                      </a:r>
                      <a:endParaRPr lang="en-US" altLang="en-US" sz="1000"/>
                    </a:p>
                  </a:txBody>
                  <a:tcPr marL="68580" marR="68580" marT="0" marB="0" anchor="ctr"/>
                </a:tc>
                <a:tc>
                  <a:txBody>
                    <a:bodyPr/>
                    <a:lstStyle/>
                    <a:p>
                      <a:pPr algn="ctr">
                        <a:buNone/>
                      </a:pPr>
                      <a:r>
                        <a:rPr lang="en-US" sz="1000"/>
                        <a:t>2018"创新创业杯"全国管理决策模拟大赛总决赛</a:t>
                      </a:r>
                      <a:endParaRPr lang="en-US" altLang="en-US" sz="1000"/>
                    </a:p>
                  </a:txBody>
                  <a:tcPr marL="68580" marR="68580" marT="0" marB="0" anchor="ctr"/>
                </a:tc>
                <a:tc>
                  <a:txBody>
                    <a:bodyPr/>
                    <a:lstStyle/>
                    <a:p>
                      <a:pPr algn="ctr">
                        <a:buNone/>
                      </a:pPr>
                      <a:r>
                        <a:rPr lang="en-US" sz="1000"/>
                        <a:t>谢荣见、汪张林</a:t>
                      </a:r>
                      <a:endParaRPr lang="en-US" altLang="en-US" sz="1000"/>
                    </a:p>
                  </a:txBody>
                  <a:tcPr marL="68580" marR="68580" marT="0" marB="0" anchor="ctr"/>
                </a:tc>
                <a:tc>
                  <a:txBody>
                    <a:bodyPr/>
                    <a:lstStyle/>
                    <a:p>
                      <a:pPr algn="ctr">
                        <a:buNone/>
                      </a:pPr>
                      <a:r>
                        <a:rPr lang="en-US" sz="1000"/>
                        <a:t> 国家特等奖</a:t>
                      </a:r>
                      <a:endParaRPr lang="en-US" altLang="en-US" sz="1000"/>
                    </a:p>
                  </a:txBody>
                  <a:tcPr marL="68580" marR="68580" marT="0" marB="0" anchor="ctr"/>
                </a:tc>
                <a:tc>
                  <a:txBody>
                    <a:bodyPr/>
                    <a:lstStyle/>
                    <a:p>
                      <a:pPr algn="ctr">
                        <a:buNone/>
                      </a:pPr>
                      <a:r>
                        <a:rPr lang="en-US" sz="1000"/>
                        <a:t>2018.11</a:t>
                      </a:r>
                      <a:endParaRPr lang="en-US" altLang="en-US" sz="1000"/>
                    </a:p>
                  </a:txBody>
                  <a:tcPr marL="68580" marR="68580" marT="0" marB="0" anchor="ctr"/>
                </a:tc>
              </a:tr>
              <a:tr h="503555">
                <a:tc>
                  <a:txBody>
                    <a:bodyPr/>
                    <a:lstStyle/>
                    <a:p>
                      <a:pPr algn="ctr">
                        <a:buNone/>
                      </a:pPr>
                      <a:r>
                        <a:rPr lang="en-US" sz="1000"/>
                        <a:t>6</a:t>
                      </a:r>
                      <a:endParaRPr lang="en-US" altLang="en-US" sz="1000"/>
                    </a:p>
                  </a:txBody>
                  <a:tcPr marL="68580" marR="68580" marT="0" marB="0" anchor="ctr"/>
                </a:tc>
                <a:tc>
                  <a:txBody>
                    <a:bodyPr/>
                    <a:lstStyle/>
                    <a:p>
                      <a:pPr algn="ctr">
                        <a:buNone/>
                      </a:pPr>
                      <a:r>
                        <a:rPr lang="en-US" sz="1000"/>
                        <a:t>2019“创新创业杯”全国管理决策模拟大赛全国总决赛</a:t>
                      </a:r>
                      <a:endParaRPr lang="en-US" altLang="en-US" sz="1000"/>
                    </a:p>
                  </a:txBody>
                  <a:tcPr marL="68580" marR="68580" marT="0" marB="0" anchor="ctr"/>
                </a:tc>
                <a:tc>
                  <a:txBody>
                    <a:bodyPr/>
                    <a:lstStyle/>
                    <a:p>
                      <a:pPr algn="ctr">
                        <a:buNone/>
                      </a:pPr>
                      <a:r>
                        <a:rPr lang="en-US" sz="1000"/>
                        <a:t>谢荣见、王凤莲</a:t>
                      </a:r>
                      <a:endParaRPr lang="en-US" altLang="en-US" sz="1000"/>
                    </a:p>
                  </a:txBody>
                  <a:tcPr marL="68580" marR="68580" marT="0" marB="0" anchor="ctr"/>
                </a:tc>
                <a:tc>
                  <a:txBody>
                    <a:bodyPr/>
                    <a:lstStyle/>
                    <a:p>
                      <a:pPr algn="ctr">
                        <a:buNone/>
                      </a:pPr>
                      <a:r>
                        <a:rPr lang="en-US" sz="1000"/>
                        <a:t>国家一等奖</a:t>
                      </a:r>
                      <a:endParaRPr lang="en-US" altLang="en-US" sz="1000"/>
                    </a:p>
                  </a:txBody>
                  <a:tcPr marL="68580" marR="68580" marT="0" marB="0" anchor="ctr"/>
                </a:tc>
                <a:tc>
                  <a:txBody>
                    <a:bodyPr/>
                    <a:lstStyle/>
                    <a:p>
                      <a:pPr algn="ctr">
                        <a:buNone/>
                      </a:pPr>
                      <a:r>
                        <a:rPr lang="en-US" sz="1000"/>
                        <a:t>2019.07</a:t>
                      </a:r>
                      <a:endParaRPr lang="en-US" altLang="en-US" sz="1000"/>
                    </a:p>
                  </a:txBody>
                  <a:tcPr marL="68580" marR="68580" marT="0" marB="0" anchor="ctr"/>
                </a:tc>
              </a:tr>
              <a:tr h="415290">
                <a:tc>
                  <a:txBody>
                    <a:bodyPr/>
                    <a:lstStyle/>
                    <a:p>
                      <a:pPr algn="ctr">
                        <a:buNone/>
                      </a:pPr>
                      <a:r>
                        <a:rPr lang="en-US" sz="1000"/>
                        <a:t>7</a:t>
                      </a:r>
                      <a:endParaRPr lang="en-US" altLang="en-US" sz="1000"/>
                    </a:p>
                  </a:txBody>
                  <a:tcPr marL="68580" marR="68580" marT="0" marB="0" anchor="ctr"/>
                </a:tc>
                <a:tc>
                  <a:txBody>
                    <a:bodyPr/>
                    <a:lstStyle/>
                    <a:p>
                      <a:pPr algn="ctr">
                        <a:buNone/>
                      </a:pPr>
                      <a:r>
                        <a:rPr lang="en-US" sz="1000"/>
                        <a:t>2017“创新创业杯”全国管理决策模拟大赛全国总决赛</a:t>
                      </a:r>
                      <a:endParaRPr lang="en-US" altLang="en-US" sz="1000"/>
                    </a:p>
                  </a:txBody>
                  <a:tcPr marL="68580" marR="68580" marT="0" marB="0" anchor="ctr"/>
                </a:tc>
                <a:tc>
                  <a:txBody>
                    <a:bodyPr/>
                    <a:lstStyle/>
                    <a:p>
                      <a:pPr algn="ctr">
                        <a:buNone/>
                      </a:pPr>
                      <a:r>
                        <a:rPr lang="en-US" sz="1000"/>
                        <a:t>谢荣见</a:t>
                      </a:r>
                      <a:endParaRPr lang="en-US" altLang="en-US" sz="1000"/>
                    </a:p>
                  </a:txBody>
                  <a:tcPr marL="68580" marR="68580" marT="0" marB="0" anchor="ctr"/>
                </a:tc>
                <a:tc>
                  <a:txBody>
                    <a:bodyPr/>
                    <a:lstStyle/>
                    <a:p>
                      <a:pPr algn="ctr">
                        <a:buNone/>
                      </a:pPr>
                      <a:r>
                        <a:rPr lang="en-US" sz="1000"/>
                        <a:t>国家一等奖</a:t>
                      </a:r>
                      <a:endParaRPr lang="en-US" altLang="en-US" sz="1000"/>
                    </a:p>
                  </a:txBody>
                  <a:tcPr marL="68580" marR="68580" marT="0" marB="0" anchor="ctr"/>
                </a:tc>
                <a:tc>
                  <a:txBody>
                    <a:bodyPr/>
                    <a:lstStyle/>
                    <a:p>
                      <a:pPr algn="ctr">
                        <a:buNone/>
                      </a:pPr>
                      <a:r>
                        <a:rPr lang="en-US" sz="1000"/>
                        <a:t>2017.07</a:t>
                      </a:r>
                      <a:endParaRPr lang="en-US" altLang="en-US" sz="1000"/>
                    </a:p>
                  </a:txBody>
                  <a:tcPr marL="68580" marR="68580" marT="0" marB="0" anchor="ctr"/>
                </a:tc>
              </a:tr>
              <a:tr h="297180">
                <a:tc>
                  <a:txBody>
                    <a:bodyPr/>
                    <a:lstStyle/>
                    <a:p>
                      <a:pPr algn="ctr">
                        <a:buNone/>
                      </a:pPr>
                      <a:r>
                        <a:rPr lang="en-US" sz="1000"/>
                        <a:t>8</a:t>
                      </a:r>
                      <a:endParaRPr lang="en-US" altLang="en-US" sz="1000"/>
                    </a:p>
                  </a:txBody>
                  <a:tcPr marL="68580" marR="68580" marT="0" marB="0" anchor="ctr"/>
                </a:tc>
                <a:tc>
                  <a:txBody>
                    <a:bodyPr/>
                    <a:lstStyle/>
                    <a:p>
                      <a:pPr algn="ctr">
                        <a:buNone/>
                      </a:pPr>
                      <a:r>
                        <a:rPr lang="en-US" sz="1000"/>
                        <a:t>2016“创新创业杯”全国管理决策模拟大赛全国总决赛</a:t>
                      </a:r>
                      <a:endParaRPr lang="en-US" altLang="en-US" sz="1000"/>
                    </a:p>
                  </a:txBody>
                  <a:tcPr marL="68580" marR="68580" marT="0" marB="0" anchor="ctr"/>
                </a:tc>
                <a:tc>
                  <a:txBody>
                    <a:bodyPr/>
                    <a:lstStyle/>
                    <a:p>
                      <a:pPr algn="ctr">
                        <a:buNone/>
                      </a:pPr>
                      <a:r>
                        <a:rPr lang="en-US" sz="1000"/>
                        <a:t>谢荣见</a:t>
                      </a:r>
                      <a:endParaRPr lang="en-US" altLang="en-US" sz="1000"/>
                    </a:p>
                  </a:txBody>
                  <a:tcPr marL="68580" marR="68580" marT="0" marB="0" anchor="ctr"/>
                </a:tc>
                <a:tc>
                  <a:txBody>
                    <a:bodyPr/>
                    <a:lstStyle/>
                    <a:p>
                      <a:pPr algn="ctr">
                        <a:buNone/>
                      </a:pPr>
                      <a:r>
                        <a:rPr lang="en-US" sz="1000"/>
                        <a:t>国家一等奖</a:t>
                      </a:r>
                      <a:endParaRPr lang="en-US" altLang="en-US" sz="1000"/>
                    </a:p>
                  </a:txBody>
                  <a:tcPr marL="68580" marR="68580" marT="0" marB="0" anchor="ctr"/>
                </a:tc>
                <a:tc>
                  <a:txBody>
                    <a:bodyPr/>
                    <a:lstStyle/>
                    <a:p>
                      <a:pPr algn="ctr">
                        <a:buNone/>
                      </a:pPr>
                      <a:r>
                        <a:rPr lang="en-US" sz="1000"/>
                        <a:t>2016.07</a:t>
                      </a:r>
                      <a:endParaRPr lang="en-US" altLang="en-US" sz="1000"/>
                    </a:p>
                  </a:txBody>
                  <a:tcPr marL="68580" marR="68580" marT="0" marB="0" anchor="ctr"/>
                </a:tc>
              </a:tr>
              <a:tr h="297180">
                <a:tc>
                  <a:txBody>
                    <a:bodyPr/>
                    <a:lstStyle/>
                    <a:p>
                      <a:pPr algn="ctr">
                        <a:buNone/>
                      </a:pPr>
                      <a:r>
                        <a:rPr lang="en-US" sz="1000"/>
                        <a:t>9</a:t>
                      </a:r>
                      <a:endParaRPr lang="en-US" altLang="en-US" sz="1000"/>
                    </a:p>
                  </a:txBody>
                  <a:tcPr marL="68580" marR="68580" marT="0" marB="0" anchor="ctr"/>
                </a:tc>
                <a:tc>
                  <a:txBody>
                    <a:bodyPr/>
                    <a:lstStyle/>
                    <a:p>
                      <a:pPr algn="ctr">
                        <a:buNone/>
                      </a:pPr>
                      <a:r>
                        <a:rPr lang="en-US" sz="1000"/>
                        <a:t>2015“创新创业杯”全国管理决策模拟大赛全国总决赛</a:t>
                      </a:r>
                      <a:endParaRPr lang="en-US" altLang="en-US" sz="1000"/>
                    </a:p>
                  </a:txBody>
                  <a:tcPr marL="68580" marR="68580" marT="0" marB="0" anchor="ctr"/>
                </a:tc>
                <a:tc>
                  <a:txBody>
                    <a:bodyPr/>
                    <a:lstStyle/>
                    <a:p>
                      <a:pPr algn="ctr">
                        <a:buNone/>
                      </a:pPr>
                      <a:r>
                        <a:rPr lang="en-US" sz="1000"/>
                        <a:t>谢荣见</a:t>
                      </a:r>
                      <a:endParaRPr lang="en-US" altLang="en-US" sz="1000"/>
                    </a:p>
                  </a:txBody>
                  <a:tcPr marL="68580" marR="68580" marT="0" marB="0" anchor="ctr"/>
                </a:tc>
                <a:tc>
                  <a:txBody>
                    <a:bodyPr/>
                    <a:lstStyle/>
                    <a:p>
                      <a:pPr algn="ctr">
                        <a:buNone/>
                      </a:pPr>
                      <a:r>
                        <a:rPr lang="en-US" sz="1000"/>
                        <a:t>国家一等奖</a:t>
                      </a:r>
                      <a:endParaRPr lang="en-US" altLang="en-US" sz="1000"/>
                    </a:p>
                  </a:txBody>
                  <a:tcPr marL="68580" marR="68580" marT="0" marB="0" anchor="ctr"/>
                </a:tc>
                <a:tc>
                  <a:txBody>
                    <a:bodyPr/>
                    <a:lstStyle/>
                    <a:p>
                      <a:pPr algn="ctr">
                        <a:buNone/>
                      </a:pPr>
                      <a:r>
                        <a:rPr lang="en-US" sz="1000"/>
                        <a:t>2015.09</a:t>
                      </a:r>
                      <a:endParaRPr lang="en-US" altLang="en-US" sz="1000"/>
                    </a:p>
                  </a:txBody>
                  <a:tcPr marL="68580" marR="68580" marT="0" marB="0" anchor="ctr"/>
                </a:tc>
              </a:tr>
              <a:tr h="329565">
                <a:tc>
                  <a:txBody>
                    <a:bodyPr/>
                    <a:lstStyle/>
                    <a:p>
                      <a:pPr algn="ctr">
                        <a:buNone/>
                      </a:pPr>
                      <a:r>
                        <a:rPr lang="en-US" sz="1000"/>
                        <a:t>10</a:t>
                      </a:r>
                      <a:endParaRPr lang="en-US" altLang="en-US" sz="1000"/>
                    </a:p>
                  </a:txBody>
                  <a:tcPr marL="68580" marR="68580" marT="0" marB="0" anchor="ctr"/>
                </a:tc>
                <a:tc>
                  <a:txBody>
                    <a:bodyPr/>
                    <a:lstStyle/>
                    <a:p>
                      <a:pPr algn="ctr">
                        <a:buNone/>
                      </a:pPr>
                      <a:r>
                        <a:rPr lang="en-US" sz="1000"/>
                        <a:t>第八届“正大杯”市场调查与分析大赛暨第七届海峡两岸市场调查与分析大赛       </a:t>
                      </a:r>
                      <a:endParaRPr lang="en-US" altLang="en-US" sz="1000"/>
                    </a:p>
                  </a:txBody>
                  <a:tcPr marL="68580" marR="68580" marT="0" marB="0" anchor="ctr"/>
                </a:tc>
                <a:tc>
                  <a:txBody>
                    <a:bodyPr/>
                    <a:lstStyle/>
                    <a:p>
                      <a:pPr algn="ctr">
                        <a:buNone/>
                      </a:pPr>
                      <a:r>
                        <a:rPr lang="en-US" sz="1000"/>
                        <a:t>谢荣见、姚静静</a:t>
                      </a:r>
                      <a:endParaRPr lang="en-US" altLang="en-US" sz="1000"/>
                    </a:p>
                  </a:txBody>
                  <a:tcPr marL="68580" marR="68580" marT="0" marB="0" anchor="ctr"/>
                </a:tc>
                <a:tc>
                  <a:txBody>
                    <a:bodyPr/>
                    <a:lstStyle/>
                    <a:p>
                      <a:pPr algn="ctr">
                        <a:buNone/>
                      </a:pPr>
                      <a:r>
                        <a:rPr lang="en-US" sz="1000"/>
                        <a:t>国家二等奖</a:t>
                      </a:r>
                      <a:endParaRPr lang="en-US" altLang="en-US" sz="1000"/>
                    </a:p>
                  </a:txBody>
                  <a:tcPr marL="68580" marR="68580" marT="0" marB="0" anchor="ctr"/>
                </a:tc>
                <a:tc>
                  <a:txBody>
                    <a:bodyPr/>
                    <a:lstStyle/>
                    <a:p>
                      <a:pPr algn="ctr">
                        <a:buNone/>
                      </a:pPr>
                      <a:r>
                        <a:rPr lang="en-US" sz="1000"/>
                        <a:t>2018.05</a:t>
                      </a:r>
                      <a:endParaRPr lang="en-US" altLang="en-US" sz="1000"/>
                    </a:p>
                  </a:txBody>
                  <a:tcPr marL="68580" marR="68580" marT="0" marB="0" anchor="ctr"/>
                </a:tc>
              </a:tr>
              <a:tr h="514350">
                <a:tc>
                  <a:txBody>
                    <a:bodyPr/>
                    <a:lstStyle/>
                    <a:p>
                      <a:pPr algn="ctr">
                        <a:buNone/>
                      </a:pPr>
                      <a:r>
                        <a:rPr lang="en-US" sz="1000"/>
                        <a:t>11</a:t>
                      </a:r>
                      <a:endParaRPr lang="en-US" altLang="en-US" sz="1000"/>
                    </a:p>
                  </a:txBody>
                  <a:tcPr marL="68580" marR="68580" marT="0" marB="0" anchor="ctr"/>
                </a:tc>
                <a:tc>
                  <a:txBody>
                    <a:bodyPr/>
                    <a:lstStyle/>
                    <a:p>
                      <a:pPr algn="ctr">
                        <a:buNone/>
                      </a:pPr>
                      <a:r>
                        <a:rPr lang="en-US" sz="1000"/>
                        <a:t>2019“创新创业杯”全国管理决策模拟大赛全国总决赛</a:t>
                      </a:r>
                      <a:endParaRPr lang="en-US" altLang="en-US" sz="1000"/>
                    </a:p>
                  </a:txBody>
                  <a:tcPr marL="68580" marR="68580" marT="0" marB="0" anchor="ctr"/>
                </a:tc>
                <a:tc>
                  <a:txBody>
                    <a:bodyPr/>
                    <a:lstStyle/>
                    <a:p>
                      <a:pPr algn="ctr">
                        <a:buNone/>
                      </a:pPr>
                      <a:r>
                        <a:rPr lang="en-US" sz="1000"/>
                        <a:t>谢荣见、朱敏</a:t>
                      </a:r>
                      <a:endParaRPr lang="en-US" altLang="en-US" sz="1000"/>
                    </a:p>
                  </a:txBody>
                  <a:tcPr marL="68580" marR="68580" marT="0" marB="0" anchor="ctr"/>
                </a:tc>
                <a:tc>
                  <a:txBody>
                    <a:bodyPr/>
                    <a:lstStyle/>
                    <a:p>
                      <a:pPr algn="ctr">
                        <a:buNone/>
                      </a:pPr>
                      <a:r>
                        <a:rPr lang="en-US" sz="1000"/>
                        <a:t>国家二等奖</a:t>
                      </a:r>
                      <a:endParaRPr lang="en-US" altLang="en-US" sz="1000"/>
                    </a:p>
                  </a:txBody>
                  <a:tcPr marL="68580" marR="68580" marT="0" marB="0" anchor="ctr"/>
                </a:tc>
                <a:tc>
                  <a:txBody>
                    <a:bodyPr/>
                    <a:lstStyle/>
                    <a:p>
                      <a:pPr algn="ctr">
                        <a:buNone/>
                      </a:pPr>
                      <a:r>
                        <a:rPr lang="en-US" sz="1000"/>
                        <a:t>2019.07</a:t>
                      </a:r>
                      <a:endParaRPr lang="en-US" altLang="en-US" sz="1000"/>
                    </a:p>
                  </a:txBody>
                  <a:tcPr marL="68580" marR="68580" marT="0" marB="0" anchor="ctr"/>
                </a:tc>
              </a:tr>
            </a:tbl>
          </a:graphicData>
        </a:graphic>
      </p:graphicFrame>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1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20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2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ppt_x</p:attrName>
                                        </p:attrNameLst>
                                      </p:cBhvr>
                                      <p:tavLst>
                                        <p:tav tm="0">
                                          <p:val>
                                            <p:fltVal val="0.5"/>
                                          </p:val>
                                        </p:tav>
                                        <p:tav tm="100000">
                                          <p:val>
                                            <p:strVal val="#ppt_x"/>
                                          </p:val>
                                        </p:tav>
                                      </p:tavLst>
                                    </p:anim>
                                    <p:anim calcmode="lin" valueType="num">
                                      <p:cBhvr>
                                        <p:cTn id="34" dur="500" fill="hold"/>
                                        <p:tgtEl>
                                          <p:spTgt spid="11"/>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3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30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4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 calcmode="lin" valueType="num">
                                      <p:cBhvr>
                                        <p:cTn id="51" dur="500" fill="hold"/>
                                        <p:tgtEl>
                                          <p:spTgt spid="13"/>
                                        </p:tgtEl>
                                        <p:attrNameLst>
                                          <p:attrName>ppt_x</p:attrName>
                                        </p:attrNameLst>
                                      </p:cBhvr>
                                      <p:tavLst>
                                        <p:tav tm="0">
                                          <p:val>
                                            <p:fltVal val="0.5"/>
                                          </p:val>
                                        </p:tav>
                                        <p:tav tm="100000">
                                          <p:val>
                                            <p:strVal val="#ppt_x"/>
                                          </p:val>
                                        </p:tav>
                                      </p:tavLst>
                                    </p:anim>
                                    <p:anim calcmode="lin" valueType="num">
                                      <p:cBhvr>
                                        <p:cTn id="52" dur="500" fill="hold"/>
                                        <p:tgtEl>
                                          <p:spTgt spid="13"/>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40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ppt_x</p:attrName>
                                        </p:attrNameLst>
                                      </p:cBhvr>
                                      <p:tavLst>
                                        <p:tav tm="0">
                                          <p:val>
                                            <p:fltVal val="0.5"/>
                                          </p:val>
                                        </p:tav>
                                        <p:tav tm="100000">
                                          <p:val>
                                            <p:strVal val="#ppt_x"/>
                                          </p:val>
                                        </p:tav>
                                      </p:tavLst>
                                    </p:anim>
                                    <p:anim calcmode="lin" valueType="num">
                                      <p:cBhvr>
                                        <p:cTn id="58" dur="500" fill="hold"/>
                                        <p:tgtEl>
                                          <p:spTgt spid="16"/>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55"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strVal val="#ppt_w*0.7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animEffect transition="in" filter="fade">
                                      <p:cBhvr>
                                        <p:cTn id="64" dur="500"/>
                                        <p:tgtEl>
                                          <p:spTgt spid="27"/>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strVal val="#ppt_w*0.70"/>
                                          </p:val>
                                        </p:tav>
                                        <p:tav tm="100000">
                                          <p:val>
                                            <p:strVal val="#ppt_w"/>
                                          </p:val>
                                        </p:tav>
                                      </p:tavLst>
                                    </p:anim>
                                    <p:anim calcmode="lin" valueType="num">
                                      <p:cBhvr>
                                        <p:cTn id="68" dur="500" fill="hold"/>
                                        <p:tgtEl>
                                          <p:spTgt spid="25"/>
                                        </p:tgtEl>
                                        <p:attrNameLst>
                                          <p:attrName>ppt_h</p:attrName>
                                        </p:attrNameLst>
                                      </p:cBhvr>
                                      <p:tavLst>
                                        <p:tav tm="0">
                                          <p:val>
                                            <p:strVal val="#ppt_h"/>
                                          </p:val>
                                        </p:tav>
                                        <p:tav tm="100000">
                                          <p:val>
                                            <p:strVal val="#ppt_h"/>
                                          </p:val>
                                        </p:tav>
                                      </p:tavLst>
                                    </p:anim>
                                    <p:animEffect transition="in" filter="fade">
                                      <p:cBhvr>
                                        <p:cTn id="69" dur="500"/>
                                        <p:tgtEl>
                                          <p:spTgt spid="25"/>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strVal val="#ppt_w*0.70"/>
                                          </p:val>
                                        </p:tav>
                                        <p:tav tm="100000">
                                          <p:val>
                                            <p:strVal val="#ppt_w"/>
                                          </p:val>
                                        </p:tav>
                                      </p:tavLst>
                                    </p:anim>
                                    <p:anim calcmode="lin" valueType="num">
                                      <p:cBhvr>
                                        <p:cTn id="73" dur="500" fill="hold"/>
                                        <p:tgtEl>
                                          <p:spTgt spid="28"/>
                                        </p:tgtEl>
                                        <p:attrNameLst>
                                          <p:attrName>ppt_h</p:attrName>
                                        </p:attrNameLst>
                                      </p:cBhvr>
                                      <p:tavLst>
                                        <p:tav tm="0">
                                          <p:val>
                                            <p:strVal val="#ppt_h"/>
                                          </p:val>
                                        </p:tav>
                                        <p:tav tm="100000">
                                          <p:val>
                                            <p:strVal val="#ppt_h"/>
                                          </p:val>
                                        </p:tav>
                                      </p:tavLst>
                                    </p:anim>
                                    <p:animEffect transition="in" filter="fade">
                                      <p:cBhvr>
                                        <p:cTn id="74" dur="500"/>
                                        <p:tgtEl>
                                          <p:spTgt spid="28"/>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strVal val="#ppt_w*0.7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animEffect transition="in" filter="fade">
                                      <p:cBhvr>
                                        <p:cTn id="79" dur="500"/>
                                        <p:tgtEl>
                                          <p:spTgt spid="26"/>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p:cTn id="82" dur="500" fill="hold"/>
                                        <p:tgtEl>
                                          <p:spTgt spid="29"/>
                                        </p:tgtEl>
                                        <p:attrNameLst>
                                          <p:attrName>ppt_w</p:attrName>
                                        </p:attrNameLst>
                                      </p:cBhvr>
                                      <p:tavLst>
                                        <p:tav tm="0">
                                          <p:val>
                                            <p:strVal val="#ppt_w*0.70"/>
                                          </p:val>
                                        </p:tav>
                                        <p:tav tm="100000">
                                          <p:val>
                                            <p:strVal val="#ppt_w"/>
                                          </p:val>
                                        </p:tav>
                                      </p:tavLst>
                                    </p:anim>
                                    <p:anim calcmode="lin" valueType="num">
                                      <p:cBhvr>
                                        <p:cTn id="83" dur="500" fill="hold"/>
                                        <p:tgtEl>
                                          <p:spTgt spid="29"/>
                                        </p:tgtEl>
                                        <p:attrNameLst>
                                          <p:attrName>ppt_h</p:attrName>
                                        </p:attrNameLst>
                                      </p:cBhvr>
                                      <p:tavLst>
                                        <p:tav tm="0">
                                          <p:val>
                                            <p:strVal val="#ppt_h"/>
                                          </p:val>
                                        </p:tav>
                                        <p:tav tm="100000">
                                          <p:val>
                                            <p:strVal val="#ppt_h"/>
                                          </p:val>
                                        </p:tav>
                                      </p:tavLst>
                                    </p:anim>
                                    <p:animEffect transition="in" filter="fade">
                                      <p:cBhvr>
                                        <p:cTn id="84" dur="500"/>
                                        <p:tgtEl>
                                          <p:spTgt spid="29"/>
                                        </p:tgtEl>
                                      </p:cBhvr>
                                    </p:animEffect>
                                  </p:childTnLst>
                                </p:cTn>
                              </p:par>
                              <p:par>
                                <p:cTn id="85" presetID="22" presetClass="entr" presetSubtype="1" fill="hold" grpId="0" nodeType="withEffect" nodePh="1">
                                  <p:stCondLst>
                                    <p:cond delay="0"/>
                                  </p:stCondLst>
                                  <p:endCondLst>
                                    <p:cond evt="begin" delay="0">
                                      <p:tn val="85"/>
                                    </p:cond>
                                  </p:endCondLst>
                                  <p:childTnLst>
                                    <p:set>
                                      <p:cBhvr>
                                        <p:cTn id="86" dur="1" fill="hold">
                                          <p:stCondLst>
                                            <p:cond delay="0"/>
                                          </p:stCondLst>
                                        </p:cTn>
                                        <p:tgtEl>
                                          <p:spTgt spid="17"/>
                                        </p:tgtEl>
                                        <p:attrNameLst>
                                          <p:attrName>style.visibility</p:attrName>
                                        </p:attrNameLst>
                                      </p:cBhvr>
                                      <p:to>
                                        <p:strVal val="visible"/>
                                      </p:to>
                                    </p:set>
                                    <p:animEffect transition="in" filter="wipe(up)">
                                      <p:cBhvr>
                                        <p:cTn id="87" dur="500"/>
                                        <p:tgtEl>
                                          <p:spTgt spid="17"/>
                                        </p:tgtEl>
                                      </p:cBhvr>
                                    </p:animEffect>
                                  </p:childTnLst>
                                </p:cTn>
                              </p:par>
                              <p:par>
                                <p:cTn id="88" presetID="22" presetClass="entr" presetSubtype="1" fill="hold" grpId="0" nodeType="withEffect" nodePh="1">
                                  <p:stCondLst>
                                    <p:cond delay="0"/>
                                  </p:stCondLst>
                                  <p:endCondLst>
                                    <p:cond evt="begin" delay="0">
                                      <p:tn val="88"/>
                                    </p:cond>
                                  </p:endCondLst>
                                  <p:childTnLst>
                                    <p:set>
                                      <p:cBhvr>
                                        <p:cTn id="89" dur="1" fill="hold">
                                          <p:stCondLst>
                                            <p:cond delay="0"/>
                                          </p:stCondLst>
                                        </p:cTn>
                                        <p:tgtEl>
                                          <p:spTgt spid="18"/>
                                        </p:tgtEl>
                                        <p:attrNameLst>
                                          <p:attrName>style.visibility</p:attrName>
                                        </p:attrNameLst>
                                      </p:cBhvr>
                                      <p:to>
                                        <p:strVal val="visible"/>
                                      </p:to>
                                    </p:set>
                                    <p:animEffect transition="in" filter="wipe(up)">
                                      <p:cBhvr>
                                        <p:cTn id="90" dur="500"/>
                                        <p:tgtEl>
                                          <p:spTgt spid="18"/>
                                        </p:tgtEl>
                                      </p:cBhvr>
                                    </p:animEffect>
                                  </p:childTnLst>
                                </p:cTn>
                              </p:par>
                              <p:par>
                                <p:cTn id="91" presetID="22" presetClass="entr" presetSubtype="1" fill="hold" grpId="0" nodeType="withEffect" nodePh="1">
                                  <p:stCondLst>
                                    <p:cond delay="0"/>
                                  </p:stCondLst>
                                  <p:endCondLst>
                                    <p:cond evt="begin" delay="0">
                                      <p:tn val="91"/>
                                    </p:cond>
                                  </p:endCondLst>
                                  <p:childTnLst>
                                    <p:set>
                                      <p:cBhvr>
                                        <p:cTn id="92" dur="1" fill="hold">
                                          <p:stCondLst>
                                            <p:cond delay="0"/>
                                          </p:stCondLst>
                                        </p:cTn>
                                        <p:tgtEl>
                                          <p:spTgt spid="19"/>
                                        </p:tgtEl>
                                        <p:attrNameLst>
                                          <p:attrName>style.visibility</p:attrName>
                                        </p:attrNameLst>
                                      </p:cBhvr>
                                      <p:to>
                                        <p:strVal val="visible"/>
                                      </p:to>
                                    </p:set>
                                    <p:animEffect transition="in" filter="wipe(up)">
                                      <p:cBhvr>
                                        <p:cTn id="93" dur="500"/>
                                        <p:tgtEl>
                                          <p:spTgt spid="19"/>
                                        </p:tgtEl>
                                      </p:cBhvr>
                                    </p:animEffect>
                                  </p:childTnLst>
                                </p:cTn>
                              </p:par>
                              <p:par>
                                <p:cTn id="94" presetID="22" presetClass="entr" presetSubtype="1" fill="hold" grpId="0" nodeType="withEffect" nodePh="1">
                                  <p:stCondLst>
                                    <p:cond delay="0"/>
                                  </p:stCondLst>
                                  <p:endCondLst>
                                    <p:cond evt="begin" delay="0">
                                      <p:tn val="94"/>
                                    </p:cond>
                                  </p:endCondLst>
                                  <p:childTnLst>
                                    <p:set>
                                      <p:cBhvr>
                                        <p:cTn id="95" dur="1" fill="hold">
                                          <p:stCondLst>
                                            <p:cond delay="0"/>
                                          </p:stCondLst>
                                        </p:cTn>
                                        <p:tgtEl>
                                          <p:spTgt spid="20"/>
                                        </p:tgtEl>
                                        <p:attrNameLst>
                                          <p:attrName>style.visibility</p:attrName>
                                        </p:attrNameLst>
                                      </p:cBhvr>
                                      <p:to>
                                        <p:strVal val="visible"/>
                                      </p:to>
                                    </p:set>
                                    <p:animEffect transition="in" filter="wipe(up)">
                                      <p:cBhvr>
                                        <p:cTn id="96" dur="500"/>
                                        <p:tgtEl>
                                          <p:spTgt spid="20"/>
                                        </p:tgtEl>
                                      </p:cBhvr>
                                    </p:animEffect>
                                  </p:childTnLst>
                                </p:cTn>
                              </p:par>
                              <p:par>
                                <p:cTn id="97" presetID="22" presetClass="entr" presetSubtype="1" fill="hold" grpId="0" nodeType="withEffect" nodePh="1">
                                  <p:stCondLst>
                                    <p:cond delay="0"/>
                                  </p:stCondLst>
                                  <p:endCondLst>
                                    <p:cond evt="begin" delay="0">
                                      <p:tn val="97"/>
                                    </p:cond>
                                  </p:end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par>
                          <p:cTn id="100" fill="hold">
                            <p:stCondLst>
                              <p:cond delay="10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childTnLst>
                          </p:cTn>
                        </p:par>
                        <p:par>
                          <p:cTn id="107" fill="hold">
                            <p:stCondLst>
                              <p:cond delay="1500"/>
                            </p:stCondLst>
                            <p:childTnLst>
                              <p:par>
                                <p:cTn id="108" presetID="10" presetClass="entr" presetSubtype="0"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fade">
                                      <p:cBhvr>
                                        <p:cTn id="110" dur="500"/>
                                        <p:tgtEl>
                                          <p:spTgt spid="3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childTnLst>
                          </p:cTn>
                        </p:par>
                        <p:par>
                          <p:cTn id="114" fill="hold">
                            <p:stCondLst>
                              <p:cond delay="2000"/>
                            </p:stCondLst>
                            <p:childTnLst>
                              <p:par>
                                <p:cTn id="115" presetID="10"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childTnLst>
                          </p:cTn>
                        </p:par>
                        <p:par>
                          <p:cTn id="121" fill="hold">
                            <p:stCondLst>
                              <p:cond delay="2500"/>
                            </p:stCondLst>
                            <p:childTnLst>
                              <p:par>
                                <p:cTn id="122" presetID="10" presetClass="entr" presetSubtype="0" fill="hold" grpId="0" nodeType="after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fade">
                                      <p:cBhvr>
                                        <p:cTn id="124" dur="500"/>
                                        <p:tgtEl>
                                          <p:spTgt spid="3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par>
                          <p:cTn id="128" fill="hold">
                            <p:stCondLst>
                              <p:cond delay="3000"/>
                            </p:stCondLst>
                            <p:childTnLst>
                              <p:par>
                                <p:cTn id="129" presetID="10" presetClass="entr" presetSubtype="0"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fade">
                                      <p:cBhvr>
                                        <p:cTn id="131" dur="500"/>
                                        <p:tgtEl>
                                          <p:spTgt spid="4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3" grpId="0" animBg="1"/>
      <p:bldP spid="14" grpId="0" animBg="1"/>
      <p:bldP spid="15" grpId="0" animBg="1"/>
      <p:bldP spid="16" grpId="0" animBg="1"/>
      <p:bldP spid="17" grpId="0"/>
      <p:bldP spid="18" grpId="0"/>
      <p:bldP spid="19" grpId="0"/>
      <p:bldP spid="20" grpId="0"/>
      <p:bldP spid="21" grpId="0"/>
      <p:bldP spid="25" grpId="0" animBg="1"/>
      <p:bldP spid="26" grpId="0" animBg="1"/>
      <p:bldP spid="27" grpId="0" animBg="1"/>
      <p:bldP spid="28" grpId="0" animBg="1"/>
      <p:bldP spid="29"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1063312" y="1567669"/>
            <a:ext cx="1059718" cy="1060472"/>
          </a:xfrm>
          <a:prstGeom prst="ellipse">
            <a:avLst/>
          </a:prstGeom>
          <a:solidFill>
            <a:schemeClr val="accent1"/>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5" name="Oval 7"/>
          <p:cNvSpPr>
            <a:spLocks noChangeArrowheads="1"/>
          </p:cNvSpPr>
          <p:nvPr/>
        </p:nvSpPr>
        <p:spPr bwMode="auto">
          <a:xfrm>
            <a:off x="2817186" y="1832504"/>
            <a:ext cx="530425" cy="530048"/>
          </a:xfrm>
          <a:prstGeom prst="ellipse">
            <a:avLst/>
          </a:prstGeom>
          <a:solidFill>
            <a:schemeClr val="accent2"/>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6" name="Oval 8"/>
          <p:cNvSpPr>
            <a:spLocks noChangeArrowheads="1"/>
          </p:cNvSpPr>
          <p:nvPr/>
        </p:nvSpPr>
        <p:spPr bwMode="auto">
          <a:xfrm>
            <a:off x="4041764" y="1567669"/>
            <a:ext cx="1059341" cy="1060472"/>
          </a:xfrm>
          <a:prstGeom prst="ellipse">
            <a:avLst/>
          </a:prstGeom>
          <a:solidFill>
            <a:schemeClr val="accent3"/>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7" name="Oval 9"/>
          <p:cNvSpPr>
            <a:spLocks noChangeArrowheads="1"/>
          </p:cNvSpPr>
          <p:nvPr/>
        </p:nvSpPr>
        <p:spPr bwMode="auto">
          <a:xfrm>
            <a:off x="5796392" y="1832504"/>
            <a:ext cx="529293" cy="530048"/>
          </a:xfrm>
          <a:prstGeom prst="ellipse">
            <a:avLst/>
          </a:prstGeom>
          <a:solidFill>
            <a:schemeClr val="accent4"/>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11" name="Oval 10"/>
          <p:cNvSpPr>
            <a:spLocks noChangeArrowheads="1"/>
          </p:cNvSpPr>
          <p:nvPr/>
        </p:nvSpPr>
        <p:spPr bwMode="auto">
          <a:xfrm>
            <a:off x="7020971" y="1567669"/>
            <a:ext cx="1059718" cy="1060472"/>
          </a:xfrm>
          <a:prstGeom prst="ellipse">
            <a:avLst/>
          </a:prstGeom>
          <a:solidFill>
            <a:schemeClr val="accent1"/>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13" name="Oval 11"/>
          <p:cNvSpPr>
            <a:spLocks noChangeArrowheads="1"/>
          </p:cNvSpPr>
          <p:nvPr/>
        </p:nvSpPr>
        <p:spPr bwMode="auto">
          <a:xfrm>
            <a:off x="2418800" y="2046034"/>
            <a:ext cx="102614" cy="103369"/>
          </a:xfrm>
          <a:prstGeom prst="ellipse">
            <a:avLst/>
          </a:prstGeom>
          <a:solidFill>
            <a:schemeClr val="accent2">
              <a:alpha val="40000"/>
            </a:schemeClr>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14" name="Oval 12"/>
          <p:cNvSpPr>
            <a:spLocks noChangeArrowheads="1"/>
          </p:cNvSpPr>
          <p:nvPr/>
        </p:nvSpPr>
        <p:spPr bwMode="auto">
          <a:xfrm>
            <a:off x="3643380" y="2046034"/>
            <a:ext cx="102237" cy="103369"/>
          </a:xfrm>
          <a:prstGeom prst="ellipse">
            <a:avLst/>
          </a:prstGeom>
          <a:solidFill>
            <a:schemeClr val="accent3"/>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15" name="Oval 13"/>
          <p:cNvSpPr>
            <a:spLocks noChangeArrowheads="1"/>
          </p:cNvSpPr>
          <p:nvPr/>
        </p:nvSpPr>
        <p:spPr bwMode="auto">
          <a:xfrm>
            <a:off x="5397253" y="2046034"/>
            <a:ext cx="103369" cy="103369"/>
          </a:xfrm>
          <a:prstGeom prst="ellipse">
            <a:avLst/>
          </a:prstGeom>
          <a:solidFill>
            <a:schemeClr val="accent3"/>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16" name="Oval 14"/>
          <p:cNvSpPr>
            <a:spLocks noChangeArrowheads="1"/>
          </p:cNvSpPr>
          <p:nvPr/>
        </p:nvSpPr>
        <p:spPr bwMode="auto">
          <a:xfrm>
            <a:off x="6621455" y="2046034"/>
            <a:ext cx="103746" cy="103369"/>
          </a:xfrm>
          <a:prstGeom prst="ellipse">
            <a:avLst/>
          </a:prstGeom>
          <a:solidFill>
            <a:schemeClr val="accent4"/>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17" name="Line 15"/>
          <p:cNvSpPr>
            <a:spLocks noChangeShapeType="1"/>
          </p:cNvSpPr>
          <p:nvPr/>
        </p:nvSpPr>
        <p:spPr bwMode="auto">
          <a:xfrm>
            <a:off x="1592605" y="2702838"/>
            <a:ext cx="0" cy="374618"/>
          </a:xfrm>
          <a:prstGeom prst="line">
            <a:avLst/>
          </a:prstGeom>
          <a:noFill/>
          <a:ln w="4" cap="flat">
            <a:noFill/>
            <a:prstDash val="solid"/>
            <a:miter lim="800000"/>
          </a:ln>
          <a:extLst>
            <a:ext uri="{909E8E84-426E-40DD-AFC4-6F175D3DCCD1}">
              <a14:hiddenFill xmlns:a14="http://schemas.microsoft.com/office/drawing/2010/main" xmlns="">
                <a:noFill/>
              </a14:hiddenFill>
            </a:ext>
          </a:extLst>
        </p:spPr>
        <p:txBody>
          <a:bodyPr vert="horz" wrap="square" lIns="68573" tIns="34287" rIns="68573" bIns="34287" numCol="1" anchor="t" anchorCtr="0" compatLnSpc="1"/>
          <a:lstStyle/>
          <a:p>
            <a:endParaRPr lang="zh-CN" altLang="en-US" sz="1000" dirty="0"/>
          </a:p>
        </p:txBody>
      </p:sp>
      <p:sp>
        <p:nvSpPr>
          <p:cNvPr id="18" name="Line 16"/>
          <p:cNvSpPr>
            <a:spLocks noChangeShapeType="1"/>
          </p:cNvSpPr>
          <p:nvPr/>
        </p:nvSpPr>
        <p:spPr bwMode="auto">
          <a:xfrm>
            <a:off x="3082774" y="2422159"/>
            <a:ext cx="0" cy="228995"/>
          </a:xfrm>
          <a:prstGeom prst="line">
            <a:avLst/>
          </a:prstGeom>
          <a:noFill/>
          <a:ln w="4" cap="flat">
            <a:noFill/>
            <a:prstDash val="solid"/>
            <a:miter lim="800000"/>
          </a:ln>
          <a:extLst>
            <a:ext uri="{909E8E84-426E-40DD-AFC4-6F175D3DCCD1}">
              <a14:hiddenFill xmlns:a14="http://schemas.microsoft.com/office/drawing/2010/main" xmlns="">
                <a:noFill/>
              </a14:hiddenFill>
            </a:ext>
          </a:extLst>
        </p:spPr>
        <p:txBody>
          <a:bodyPr vert="horz" wrap="square" lIns="68573" tIns="34287" rIns="68573" bIns="34287" numCol="1" anchor="t" anchorCtr="0" compatLnSpc="1"/>
          <a:lstStyle/>
          <a:p>
            <a:endParaRPr lang="zh-CN" altLang="en-US" sz="1000" dirty="0"/>
          </a:p>
        </p:txBody>
      </p:sp>
      <p:sp>
        <p:nvSpPr>
          <p:cNvPr id="19" name="Line 17"/>
          <p:cNvSpPr>
            <a:spLocks noChangeShapeType="1"/>
          </p:cNvSpPr>
          <p:nvPr/>
        </p:nvSpPr>
        <p:spPr bwMode="auto">
          <a:xfrm>
            <a:off x="4571811" y="2702838"/>
            <a:ext cx="0" cy="374618"/>
          </a:xfrm>
          <a:prstGeom prst="line">
            <a:avLst/>
          </a:prstGeom>
          <a:noFill/>
          <a:ln w="4" cap="flat">
            <a:noFill/>
            <a:prstDash val="solid"/>
            <a:miter lim="800000"/>
          </a:ln>
          <a:extLst>
            <a:ext uri="{909E8E84-426E-40DD-AFC4-6F175D3DCCD1}">
              <a14:hiddenFill xmlns:a14="http://schemas.microsoft.com/office/drawing/2010/main" xmlns="">
                <a:noFill/>
              </a14:hiddenFill>
            </a:ext>
          </a:extLst>
        </p:spPr>
        <p:txBody>
          <a:bodyPr vert="horz" wrap="square" lIns="68573" tIns="34287" rIns="68573" bIns="34287" numCol="1" anchor="t" anchorCtr="0" compatLnSpc="1"/>
          <a:lstStyle/>
          <a:p>
            <a:endParaRPr lang="zh-CN" altLang="en-US" sz="1000" dirty="0"/>
          </a:p>
        </p:txBody>
      </p:sp>
      <p:sp>
        <p:nvSpPr>
          <p:cNvPr id="20" name="Line 18"/>
          <p:cNvSpPr>
            <a:spLocks noChangeShapeType="1"/>
          </p:cNvSpPr>
          <p:nvPr/>
        </p:nvSpPr>
        <p:spPr bwMode="auto">
          <a:xfrm>
            <a:off x="6061226" y="2422159"/>
            <a:ext cx="0" cy="228995"/>
          </a:xfrm>
          <a:prstGeom prst="line">
            <a:avLst/>
          </a:prstGeom>
          <a:noFill/>
          <a:ln w="4" cap="flat">
            <a:noFill/>
            <a:prstDash val="solid"/>
            <a:miter lim="800000"/>
          </a:ln>
          <a:extLst>
            <a:ext uri="{909E8E84-426E-40DD-AFC4-6F175D3DCCD1}">
              <a14:hiddenFill xmlns:a14="http://schemas.microsoft.com/office/drawing/2010/main" xmlns="">
                <a:noFill/>
              </a14:hiddenFill>
            </a:ext>
          </a:extLst>
        </p:spPr>
        <p:txBody>
          <a:bodyPr vert="horz" wrap="square" lIns="68573" tIns="34287" rIns="68573" bIns="34287" numCol="1" anchor="t" anchorCtr="0" compatLnSpc="1"/>
          <a:lstStyle/>
          <a:p>
            <a:endParaRPr lang="zh-CN" altLang="en-US" sz="1000" dirty="0"/>
          </a:p>
        </p:txBody>
      </p:sp>
      <p:sp>
        <p:nvSpPr>
          <p:cNvPr id="21" name="Line 19"/>
          <p:cNvSpPr>
            <a:spLocks noChangeShapeType="1"/>
          </p:cNvSpPr>
          <p:nvPr/>
        </p:nvSpPr>
        <p:spPr bwMode="auto">
          <a:xfrm>
            <a:off x="7550264" y="2702838"/>
            <a:ext cx="0" cy="374618"/>
          </a:xfrm>
          <a:prstGeom prst="line">
            <a:avLst/>
          </a:prstGeom>
          <a:noFill/>
          <a:ln w="4" cap="flat">
            <a:noFill/>
            <a:prstDash val="solid"/>
            <a:miter lim="800000"/>
          </a:ln>
          <a:extLst>
            <a:ext uri="{909E8E84-426E-40DD-AFC4-6F175D3DCCD1}">
              <a14:hiddenFill xmlns:a14="http://schemas.microsoft.com/office/drawing/2010/main" xmlns="">
                <a:noFill/>
              </a14:hiddenFill>
            </a:ext>
          </a:extLst>
        </p:spPr>
        <p:txBody>
          <a:bodyPr vert="horz" wrap="square" lIns="68573" tIns="34287" rIns="68573" bIns="34287" numCol="1" anchor="t" anchorCtr="0" compatLnSpc="1"/>
          <a:lstStyle/>
          <a:p>
            <a:endParaRPr lang="zh-CN" altLang="en-US" sz="1000" dirty="0"/>
          </a:p>
        </p:txBody>
      </p:sp>
      <p:sp>
        <p:nvSpPr>
          <p:cNvPr id="25" name="Freeform 24"/>
          <p:cNvSpPr>
            <a:spLocks noEditPoints="1"/>
          </p:cNvSpPr>
          <p:nvPr/>
        </p:nvSpPr>
        <p:spPr bwMode="auto">
          <a:xfrm>
            <a:off x="2936783" y="1951916"/>
            <a:ext cx="291227" cy="291227"/>
          </a:xfrm>
          <a:custGeom>
            <a:avLst/>
            <a:gdLst>
              <a:gd name="T0" fmla="*/ 919 w 1838"/>
              <a:gd name="T1" fmla="*/ 0 h 1838"/>
              <a:gd name="T2" fmla="*/ 0 w 1838"/>
              <a:gd name="T3" fmla="*/ 919 h 1838"/>
              <a:gd name="T4" fmla="*/ 919 w 1838"/>
              <a:gd name="T5" fmla="*/ 1838 h 1838"/>
              <a:gd name="T6" fmla="*/ 1838 w 1838"/>
              <a:gd name="T7" fmla="*/ 919 h 1838"/>
              <a:gd name="T8" fmla="*/ 919 w 1838"/>
              <a:gd name="T9" fmla="*/ 0 h 1838"/>
              <a:gd name="T10" fmla="*/ 919 w 1838"/>
              <a:gd name="T11" fmla="*/ 1608 h 1838"/>
              <a:gd name="T12" fmla="*/ 919 w 1838"/>
              <a:gd name="T13" fmla="*/ 1608 h 1838"/>
              <a:gd name="T14" fmla="*/ 230 w 1838"/>
              <a:gd name="T15" fmla="*/ 919 h 1838"/>
              <a:gd name="T16" fmla="*/ 919 w 1838"/>
              <a:gd name="T17" fmla="*/ 230 h 1838"/>
              <a:gd name="T18" fmla="*/ 1608 w 1838"/>
              <a:gd name="T19" fmla="*/ 919 h 1838"/>
              <a:gd name="T20" fmla="*/ 919 w 1838"/>
              <a:gd name="T21" fmla="*/ 1608 h 1838"/>
              <a:gd name="T22" fmla="*/ 1493 w 1838"/>
              <a:gd name="T23" fmla="*/ 919 h 1838"/>
              <a:gd name="T24" fmla="*/ 1493 w 1838"/>
              <a:gd name="T25" fmla="*/ 919 h 1838"/>
              <a:gd name="T26" fmla="*/ 1378 w 1838"/>
              <a:gd name="T27" fmla="*/ 1034 h 1838"/>
              <a:gd name="T28" fmla="*/ 919 w 1838"/>
              <a:gd name="T29" fmla="*/ 1034 h 1838"/>
              <a:gd name="T30" fmla="*/ 804 w 1838"/>
              <a:gd name="T31" fmla="*/ 919 h 1838"/>
              <a:gd name="T32" fmla="*/ 804 w 1838"/>
              <a:gd name="T33" fmla="*/ 460 h 1838"/>
              <a:gd name="T34" fmla="*/ 919 w 1838"/>
              <a:gd name="T35" fmla="*/ 345 h 1838"/>
              <a:gd name="T36" fmla="*/ 1034 w 1838"/>
              <a:gd name="T37" fmla="*/ 460 h 1838"/>
              <a:gd name="T38" fmla="*/ 1034 w 1838"/>
              <a:gd name="T39" fmla="*/ 804 h 1838"/>
              <a:gd name="T40" fmla="*/ 1378 w 1838"/>
              <a:gd name="T41" fmla="*/ 804 h 1838"/>
              <a:gd name="T42" fmla="*/ 1493 w 1838"/>
              <a:gd name="T43" fmla="*/ 919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8" h="1838">
                <a:moveTo>
                  <a:pt x="919" y="0"/>
                </a:moveTo>
                <a:cubicBezTo>
                  <a:pt x="411" y="0"/>
                  <a:pt x="0" y="412"/>
                  <a:pt x="0" y="919"/>
                </a:cubicBezTo>
                <a:cubicBezTo>
                  <a:pt x="0" y="1427"/>
                  <a:pt x="411" y="1838"/>
                  <a:pt x="919" y="1838"/>
                </a:cubicBezTo>
                <a:cubicBezTo>
                  <a:pt x="1426" y="1838"/>
                  <a:pt x="1838" y="1427"/>
                  <a:pt x="1838" y="919"/>
                </a:cubicBezTo>
                <a:cubicBezTo>
                  <a:pt x="1838" y="412"/>
                  <a:pt x="1426" y="0"/>
                  <a:pt x="919" y="0"/>
                </a:cubicBezTo>
                <a:close/>
                <a:moveTo>
                  <a:pt x="919" y="1608"/>
                </a:moveTo>
                <a:cubicBezTo>
                  <a:pt x="919" y="1608"/>
                  <a:pt x="919" y="1608"/>
                  <a:pt x="919" y="1608"/>
                </a:cubicBezTo>
                <a:cubicBezTo>
                  <a:pt x="539" y="1608"/>
                  <a:pt x="230" y="1299"/>
                  <a:pt x="230" y="919"/>
                </a:cubicBezTo>
                <a:cubicBezTo>
                  <a:pt x="230" y="539"/>
                  <a:pt x="539" y="230"/>
                  <a:pt x="919" y="230"/>
                </a:cubicBezTo>
                <a:cubicBezTo>
                  <a:pt x="1299" y="230"/>
                  <a:pt x="1608" y="539"/>
                  <a:pt x="1608" y="919"/>
                </a:cubicBezTo>
                <a:cubicBezTo>
                  <a:pt x="1608" y="1299"/>
                  <a:pt x="1299" y="1608"/>
                  <a:pt x="919" y="1608"/>
                </a:cubicBezTo>
                <a:close/>
                <a:moveTo>
                  <a:pt x="1493" y="919"/>
                </a:moveTo>
                <a:cubicBezTo>
                  <a:pt x="1493" y="919"/>
                  <a:pt x="1493" y="919"/>
                  <a:pt x="1493" y="919"/>
                </a:cubicBezTo>
                <a:cubicBezTo>
                  <a:pt x="1493" y="983"/>
                  <a:pt x="1442" y="1034"/>
                  <a:pt x="1378" y="1034"/>
                </a:cubicBezTo>
                <a:cubicBezTo>
                  <a:pt x="919" y="1034"/>
                  <a:pt x="919" y="1034"/>
                  <a:pt x="919" y="1034"/>
                </a:cubicBezTo>
                <a:cubicBezTo>
                  <a:pt x="856" y="1034"/>
                  <a:pt x="804" y="983"/>
                  <a:pt x="804" y="919"/>
                </a:cubicBezTo>
                <a:cubicBezTo>
                  <a:pt x="804" y="460"/>
                  <a:pt x="804" y="460"/>
                  <a:pt x="804" y="460"/>
                </a:cubicBezTo>
                <a:cubicBezTo>
                  <a:pt x="804" y="396"/>
                  <a:pt x="856" y="345"/>
                  <a:pt x="919" y="345"/>
                </a:cubicBezTo>
                <a:cubicBezTo>
                  <a:pt x="982" y="345"/>
                  <a:pt x="1034" y="396"/>
                  <a:pt x="1034" y="460"/>
                </a:cubicBezTo>
                <a:cubicBezTo>
                  <a:pt x="1034" y="804"/>
                  <a:pt x="1034" y="804"/>
                  <a:pt x="1034" y="804"/>
                </a:cubicBezTo>
                <a:cubicBezTo>
                  <a:pt x="1378" y="804"/>
                  <a:pt x="1378" y="804"/>
                  <a:pt x="1378" y="804"/>
                </a:cubicBezTo>
                <a:cubicBezTo>
                  <a:pt x="1442" y="804"/>
                  <a:pt x="1493" y="856"/>
                  <a:pt x="1493" y="919"/>
                </a:cubicBezTo>
                <a:close/>
              </a:path>
            </a:pathLst>
          </a:custGeom>
          <a:solidFill>
            <a:srgbClr val="FFFFFF"/>
          </a:solidFill>
          <a:ln w="9525">
            <a:noFill/>
            <a:round/>
          </a:ln>
        </p:spPr>
        <p:txBody>
          <a:bodyPr vert="horz" wrap="square" lIns="68573" tIns="34287" rIns="68573" bIns="34287" numCol="1" anchor="t" anchorCtr="0" compatLnSpc="1"/>
          <a:lstStyle/>
          <a:p>
            <a:endParaRPr lang="zh-CN" altLang="en-US" sz="1000" dirty="0"/>
          </a:p>
        </p:txBody>
      </p:sp>
      <p:sp>
        <p:nvSpPr>
          <p:cNvPr id="26" name="Freeform 25"/>
          <p:cNvSpPr/>
          <p:nvPr/>
        </p:nvSpPr>
        <p:spPr bwMode="auto">
          <a:xfrm>
            <a:off x="1423162" y="1791326"/>
            <a:ext cx="340018" cy="613161"/>
          </a:xfrm>
          <a:custGeom>
            <a:avLst/>
            <a:gdLst>
              <a:gd name="T0" fmla="*/ 604 w 637"/>
              <a:gd name="T1" fmla="*/ 610 h 1149"/>
              <a:gd name="T2" fmla="*/ 604 w 637"/>
              <a:gd name="T3" fmla="*/ 610 h 1149"/>
              <a:gd name="T4" fmla="*/ 637 w 637"/>
              <a:gd name="T5" fmla="*/ 739 h 1149"/>
              <a:gd name="T6" fmla="*/ 569 w 637"/>
              <a:gd name="T7" fmla="*/ 929 h 1149"/>
              <a:gd name="T8" fmla="*/ 373 w 637"/>
              <a:gd name="T9" fmla="*/ 1019 h 1149"/>
              <a:gd name="T10" fmla="*/ 373 w 637"/>
              <a:gd name="T11" fmla="*/ 1149 h 1149"/>
              <a:gd name="T12" fmla="*/ 264 w 637"/>
              <a:gd name="T13" fmla="*/ 1149 h 1149"/>
              <a:gd name="T14" fmla="*/ 264 w 637"/>
              <a:gd name="T15" fmla="*/ 1019 h 1149"/>
              <a:gd name="T16" fmla="*/ 0 w 637"/>
              <a:gd name="T17" fmla="*/ 771 h 1149"/>
              <a:gd name="T18" fmla="*/ 168 w 637"/>
              <a:gd name="T19" fmla="*/ 728 h 1149"/>
              <a:gd name="T20" fmla="*/ 323 w 637"/>
              <a:gd name="T21" fmla="*/ 870 h 1149"/>
              <a:gd name="T22" fmla="*/ 413 w 637"/>
              <a:gd name="T23" fmla="*/ 839 h 1149"/>
              <a:gd name="T24" fmla="*/ 442 w 637"/>
              <a:gd name="T25" fmla="*/ 766 h 1149"/>
              <a:gd name="T26" fmla="*/ 413 w 637"/>
              <a:gd name="T27" fmla="*/ 698 h 1149"/>
              <a:gd name="T28" fmla="*/ 284 w 637"/>
              <a:gd name="T29" fmla="*/ 640 h 1149"/>
              <a:gd name="T30" fmla="*/ 144 w 637"/>
              <a:gd name="T31" fmla="*/ 578 h 1149"/>
              <a:gd name="T32" fmla="*/ 62 w 637"/>
              <a:gd name="T33" fmla="*/ 493 h 1149"/>
              <a:gd name="T34" fmla="*/ 31 w 637"/>
              <a:gd name="T35" fmla="*/ 366 h 1149"/>
              <a:gd name="T36" fmla="*/ 87 w 637"/>
              <a:gd name="T37" fmla="*/ 194 h 1149"/>
              <a:gd name="T38" fmla="*/ 264 w 637"/>
              <a:gd name="T39" fmla="*/ 101 h 1149"/>
              <a:gd name="T40" fmla="*/ 264 w 637"/>
              <a:gd name="T41" fmla="*/ 0 h 1149"/>
              <a:gd name="T42" fmla="*/ 373 w 637"/>
              <a:gd name="T43" fmla="*/ 0 h 1149"/>
              <a:gd name="T44" fmla="*/ 373 w 637"/>
              <a:gd name="T45" fmla="*/ 101 h 1149"/>
              <a:gd name="T46" fmla="*/ 609 w 637"/>
              <a:gd name="T47" fmla="*/ 307 h 1149"/>
              <a:gd name="T48" fmla="*/ 459 w 637"/>
              <a:gd name="T49" fmla="*/ 369 h 1149"/>
              <a:gd name="T50" fmla="*/ 323 w 637"/>
              <a:gd name="T51" fmla="*/ 242 h 1149"/>
              <a:gd name="T52" fmla="*/ 250 w 637"/>
              <a:gd name="T53" fmla="*/ 270 h 1149"/>
              <a:gd name="T54" fmla="*/ 222 w 637"/>
              <a:gd name="T55" fmla="*/ 339 h 1149"/>
              <a:gd name="T56" fmla="*/ 249 w 637"/>
              <a:gd name="T57" fmla="*/ 402 h 1149"/>
              <a:gd name="T58" fmla="*/ 364 w 637"/>
              <a:gd name="T59" fmla="*/ 456 h 1149"/>
              <a:gd name="T60" fmla="*/ 516 w 637"/>
              <a:gd name="T61" fmla="*/ 523 h 1149"/>
              <a:gd name="T62" fmla="*/ 604 w 637"/>
              <a:gd name="T63" fmla="*/ 61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7" h="1149">
                <a:moveTo>
                  <a:pt x="604" y="610"/>
                </a:moveTo>
                <a:cubicBezTo>
                  <a:pt x="604" y="610"/>
                  <a:pt x="604" y="610"/>
                  <a:pt x="604" y="610"/>
                </a:cubicBezTo>
                <a:cubicBezTo>
                  <a:pt x="626" y="647"/>
                  <a:pt x="637" y="690"/>
                  <a:pt x="637" y="739"/>
                </a:cubicBezTo>
                <a:cubicBezTo>
                  <a:pt x="637" y="815"/>
                  <a:pt x="614" y="879"/>
                  <a:pt x="569" y="929"/>
                </a:cubicBezTo>
                <a:cubicBezTo>
                  <a:pt x="523" y="980"/>
                  <a:pt x="458" y="1010"/>
                  <a:pt x="373" y="1019"/>
                </a:cubicBezTo>
                <a:cubicBezTo>
                  <a:pt x="373" y="1149"/>
                  <a:pt x="373" y="1149"/>
                  <a:pt x="373" y="1149"/>
                </a:cubicBezTo>
                <a:cubicBezTo>
                  <a:pt x="264" y="1149"/>
                  <a:pt x="264" y="1149"/>
                  <a:pt x="264" y="1149"/>
                </a:cubicBezTo>
                <a:cubicBezTo>
                  <a:pt x="264" y="1019"/>
                  <a:pt x="264" y="1019"/>
                  <a:pt x="264" y="1019"/>
                </a:cubicBezTo>
                <a:cubicBezTo>
                  <a:pt x="122" y="1005"/>
                  <a:pt x="34" y="922"/>
                  <a:pt x="0" y="771"/>
                </a:cubicBezTo>
                <a:cubicBezTo>
                  <a:pt x="168" y="728"/>
                  <a:pt x="168" y="728"/>
                  <a:pt x="168" y="728"/>
                </a:cubicBezTo>
                <a:cubicBezTo>
                  <a:pt x="184" y="822"/>
                  <a:pt x="235" y="870"/>
                  <a:pt x="323" y="870"/>
                </a:cubicBezTo>
                <a:cubicBezTo>
                  <a:pt x="364" y="870"/>
                  <a:pt x="394" y="860"/>
                  <a:pt x="413" y="839"/>
                </a:cubicBezTo>
                <a:cubicBezTo>
                  <a:pt x="432" y="819"/>
                  <a:pt x="442" y="795"/>
                  <a:pt x="442" y="766"/>
                </a:cubicBezTo>
                <a:cubicBezTo>
                  <a:pt x="442" y="736"/>
                  <a:pt x="432" y="714"/>
                  <a:pt x="413" y="698"/>
                </a:cubicBezTo>
                <a:cubicBezTo>
                  <a:pt x="394" y="683"/>
                  <a:pt x="351" y="664"/>
                  <a:pt x="284" y="640"/>
                </a:cubicBezTo>
                <a:cubicBezTo>
                  <a:pt x="225" y="619"/>
                  <a:pt x="178" y="599"/>
                  <a:pt x="144" y="578"/>
                </a:cubicBezTo>
                <a:cubicBezTo>
                  <a:pt x="111" y="558"/>
                  <a:pt x="83" y="530"/>
                  <a:pt x="62" y="493"/>
                </a:cubicBezTo>
                <a:cubicBezTo>
                  <a:pt x="41" y="457"/>
                  <a:pt x="31" y="414"/>
                  <a:pt x="31" y="366"/>
                </a:cubicBezTo>
                <a:cubicBezTo>
                  <a:pt x="31" y="302"/>
                  <a:pt x="50" y="245"/>
                  <a:pt x="87" y="194"/>
                </a:cubicBezTo>
                <a:cubicBezTo>
                  <a:pt x="125" y="143"/>
                  <a:pt x="184" y="112"/>
                  <a:pt x="264" y="101"/>
                </a:cubicBezTo>
                <a:cubicBezTo>
                  <a:pt x="264" y="0"/>
                  <a:pt x="264" y="0"/>
                  <a:pt x="264" y="0"/>
                </a:cubicBezTo>
                <a:cubicBezTo>
                  <a:pt x="373" y="0"/>
                  <a:pt x="373" y="0"/>
                  <a:pt x="373" y="0"/>
                </a:cubicBezTo>
                <a:cubicBezTo>
                  <a:pt x="373" y="101"/>
                  <a:pt x="373" y="101"/>
                  <a:pt x="373" y="101"/>
                </a:cubicBezTo>
                <a:cubicBezTo>
                  <a:pt x="494" y="115"/>
                  <a:pt x="573" y="184"/>
                  <a:pt x="609" y="307"/>
                </a:cubicBezTo>
                <a:cubicBezTo>
                  <a:pt x="459" y="369"/>
                  <a:pt x="459" y="369"/>
                  <a:pt x="459" y="369"/>
                </a:cubicBezTo>
                <a:cubicBezTo>
                  <a:pt x="430" y="284"/>
                  <a:pt x="385" y="242"/>
                  <a:pt x="323" y="242"/>
                </a:cubicBezTo>
                <a:cubicBezTo>
                  <a:pt x="293" y="242"/>
                  <a:pt x="268" y="252"/>
                  <a:pt x="250" y="270"/>
                </a:cubicBezTo>
                <a:cubicBezTo>
                  <a:pt x="231" y="289"/>
                  <a:pt x="222" y="312"/>
                  <a:pt x="222" y="339"/>
                </a:cubicBezTo>
                <a:cubicBezTo>
                  <a:pt x="222" y="366"/>
                  <a:pt x="231" y="387"/>
                  <a:pt x="249" y="402"/>
                </a:cubicBezTo>
                <a:cubicBezTo>
                  <a:pt x="267" y="416"/>
                  <a:pt x="305" y="435"/>
                  <a:pt x="364" y="456"/>
                </a:cubicBezTo>
                <a:cubicBezTo>
                  <a:pt x="428" y="480"/>
                  <a:pt x="479" y="502"/>
                  <a:pt x="516" y="523"/>
                </a:cubicBezTo>
                <a:cubicBezTo>
                  <a:pt x="552" y="544"/>
                  <a:pt x="582" y="573"/>
                  <a:pt x="604" y="610"/>
                </a:cubicBezTo>
                <a:close/>
              </a:path>
            </a:pathLst>
          </a:custGeom>
          <a:solidFill>
            <a:srgbClr val="FFFFFF"/>
          </a:solidFill>
          <a:ln w="9525">
            <a:noFill/>
            <a:round/>
          </a:ln>
        </p:spPr>
        <p:txBody>
          <a:bodyPr vert="horz" wrap="square" lIns="68573" tIns="34287" rIns="68573" bIns="34287" numCol="1" anchor="t" anchorCtr="0" compatLnSpc="1"/>
          <a:lstStyle/>
          <a:p>
            <a:endParaRPr lang="zh-CN" altLang="en-US" sz="1000" dirty="0"/>
          </a:p>
        </p:txBody>
      </p:sp>
      <p:sp>
        <p:nvSpPr>
          <p:cNvPr id="27" name="Freeform 26"/>
          <p:cNvSpPr>
            <a:spLocks noEditPoints="1"/>
          </p:cNvSpPr>
          <p:nvPr/>
        </p:nvSpPr>
        <p:spPr bwMode="auto">
          <a:xfrm>
            <a:off x="4287621" y="1822565"/>
            <a:ext cx="567626" cy="550680"/>
          </a:xfrm>
          <a:custGeom>
            <a:avLst/>
            <a:gdLst>
              <a:gd name="T0" fmla="*/ 1687 w 1687"/>
              <a:gd name="T1" fmla="*/ 89 h 1637"/>
              <a:gd name="T2" fmla="*/ 1598 w 1687"/>
              <a:gd name="T3" fmla="*/ 0 h 1637"/>
              <a:gd name="T4" fmla="*/ 959 w 1687"/>
              <a:gd name="T5" fmla="*/ 0 h 1637"/>
              <a:gd name="T6" fmla="*/ 869 w 1687"/>
              <a:gd name="T7" fmla="*/ 89 h 1637"/>
              <a:gd name="T8" fmla="*/ 869 w 1687"/>
              <a:gd name="T9" fmla="*/ 755 h 1637"/>
              <a:gd name="T10" fmla="*/ 920 w 1687"/>
              <a:gd name="T11" fmla="*/ 755 h 1637"/>
              <a:gd name="T12" fmla="*/ 920 w 1687"/>
              <a:gd name="T13" fmla="*/ 190 h 1637"/>
              <a:gd name="T14" fmla="*/ 1636 w 1687"/>
              <a:gd name="T15" fmla="*/ 190 h 1637"/>
              <a:gd name="T16" fmla="*/ 1636 w 1687"/>
              <a:gd name="T17" fmla="*/ 1214 h 1637"/>
              <a:gd name="T18" fmla="*/ 1535 w 1687"/>
              <a:gd name="T19" fmla="*/ 1214 h 1637"/>
              <a:gd name="T20" fmla="*/ 1535 w 1687"/>
              <a:gd name="T21" fmla="*/ 1469 h 1637"/>
              <a:gd name="T22" fmla="*/ 1598 w 1687"/>
              <a:gd name="T23" fmla="*/ 1469 h 1637"/>
              <a:gd name="T24" fmla="*/ 1687 w 1687"/>
              <a:gd name="T25" fmla="*/ 1380 h 1637"/>
              <a:gd name="T26" fmla="*/ 1687 w 1687"/>
              <a:gd name="T27" fmla="*/ 89 h 1637"/>
              <a:gd name="T28" fmla="*/ 1687 w 1687"/>
              <a:gd name="T29" fmla="*/ 89 h 1637"/>
              <a:gd name="T30" fmla="*/ 1548 w 1687"/>
              <a:gd name="T31" fmla="*/ 108 h 1637"/>
              <a:gd name="T32" fmla="*/ 1548 w 1687"/>
              <a:gd name="T33" fmla="*/ 108 h 1637"/>
              <a:gd name="T34" fmla="*/ 1008 w 1687"/>
              <a:gd name="T35" fmla="*/ 108 h 1637"/>
              <a:gd name="T36" fmla="*/ 990 w 1687"/>
              <a:gd name="T37" fmla="*/ 89 h 1637"/>
              <a:gd name="T38" fmla="*/ 1008 w 1687"/>
              <a:gd name="T39" fmla="*/ 71 h 1637"/>
              <a:gd name="T40" fmla="*/ 1548 w 1687"/>
              <a:gd name="T41" fmla="*/ 71 h 1637"/>
              <a:gd name="T42" fmla="*/ 1567 w 1687"/>
              <a:gd name="T43" fmla="*/ 89 h 1637"/>
              <a:gd name="T44" fmla="*/ 1548 w 1687"/>
              <a:gd name="T45" fmla="*/ 108 h 1637"/>
              <a:gd name="T46" fmla="*/ 1470 w 1687"/>
              <a:gd name="T47" fmla="*/ 1548 h 1637"/>
              <a:gd name="T48" fmla="*/ 1381 w 1687"/>
              <a:gd name="T49" fmla="*/ 1637 h 1637"/>
              <a:gd name="T50" fmla="*/ 89 w 1687"/>
              <a:gd name="T51" fmla="*/ 1637 h 1637"/>
              <a:gd name="T52" fmla="*/ 0 w 1687"/>
              <a:gd name="T53" fmla="*/ 1548 h 1637"/>
              <a:gd name="T54" fmla="*/ 0 w 1687"/>
              <a:gd name="T55" fmla="*/ 908 h 1637"/>
              <a:gd name="T56" fmla="*/ 89 w 1687"/>
              <a:gd name="T57" fmla="*/ 819 h 1637"/>
              <a:gd name="T58" fmla="*/ 1381 w 1687"/>
              <a:gd name="T59" fmla="*/ 819 h 1637"/>
              <a:gd name="T60" fmla="*/ 1470 w 1687"/>
              <a:gd name="T61" fmla="*/ 908 h 1637"/>
              <a:gd name="T62" fmla="*/ 1470 w 1687"/>
              <a:gd name="T63" fmla="*/ 1548 h 1637"/>
              <a:gd name="T64" fmla="*/ 1399 w 1687"/>
              <a:gd name="T65" fmla="*/ 958 h 1637"/>
              <a:gd name="T66" fmla="*/ 1399 w 1687"/>
              <a:gd name="T67" fmla="*/ 958 h 1637"/>
              <a:gd name="T68" fmla="*/ 1399 w 1687"/>
              <a:gd name="T69" fmla="*/ 1498 h 1637"/>
              <a:gd name="T70" fmla="*/ 1380 w 1687"/>
              <a:gd name="T71" fmla="*/ 1517 h 1637"/>
              <a:gd name="T72" fmla="*/ 1362 w 1687"/>
              <a:gd name="T73" fmla="*/ 1498 h 1637"/>
              <a:gd name="T74" fmla="*/ 1362 w 1687"/>
              <a:gd name="T75" fmla="*/ 958 h 1637"/>
              <a:gd name="T76" fmla="*/ 1380 w 1687"/>
              <a:gd name="T77" fmla="*/ 939 h 1637"/>
              <a:gd name="T78" fmla="*/ 1399 w 1687"/>
              <a:gd name="T79" fmla="*/ 958 h 1637"/>
              <a:gd name="T80" fmla="*/ 65 w 1687"/>
              <a:gd name="T81" fmla="*/ 1228 h 1637"/>
              <a:gd name="T82" fmla="*/ 118 w 1687"/>
              <a:gd name="T83" fmla="*/ 1282 h 1637"/>
              <a:gd name="T84" fmla="*/ 172 w 1687"/>
              <a:gd name="T85" fmla="*/ 1228 h 1637"/>
              <a:gd name="T86" fmla="*/ 118 w 1687"/>
              <a:gd name="T87" fmla="*/ 1174 h 1637"/>
              <a:gd name="T88" fmla="*/ 65 w 1687"/>
              <a:gd name="T89" fmla="*/ 1228 h 1637"/>
              <a:gd name="T90" fmla="*/ 65 w 1687"/>
              <a:gd name="T91" fmla="*/ 1228 h 1637"/>
              <a:gd name="T92" fmla="*/ 255 w 1687"/>
              <a:gd name="T93" fmla="*/ 870 h 1637"/>
              <a:gd name="T94" fmla="*/ 255 w 1687"/>
              <a:gd name="T95" fmla="*/ 870 h 1637"/>
              <a:gd name="T96" fmla="*/ 1280 w 1687"/>
              <a:gd name="T97" fmla="*/ 870 h 1637"/>
              <a:gd name="T98" fmla="*/ 1280 w 1687"/>
              <a:gd name="T99" fmla="*/ 1586 h 1637"/>
              <a:gd name="T100" fmla="*/ 255 w 1687"/>
              <a:gd name="T101" fmla="*/ 1586 h 1637"/>
              <a:gd name="T102" fmla="*/ 255 w 1687"/>
              <a:gd name="T103" fmla="*/ 87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7" h="1637">
                <a:moveTo>
                  <a:pt x="1687" y="89"/>
                </a:moveTo>
                <a:cubicBezTo>
                  <a:pt x="1687" y="40"/>
                  <a:pt x="1647" y="0"/>
                  <a:pt x="1598" y="0"/>
                </a:cubicBezTo>
                <a:cubicBezTo>
                  <a:pt x="959" y="0"/>
                  <a:pt x="959" y="0"/>
                  <a:pt x="959" y="0"/>
                </a:cubicBezTo>
                <a:cubicBezTo>
                  <a:pt x="909" y="0"/>
                  <a:pt x="869" y="40"/>
                  <a:pt x="869" y="89"/>
                </a:cubicBezTo>
                <a:cubicBezTo>
                  <a:pt x="869" y="755"/>
                  <a:pt x="869" y="755"/>
                  <a:pt x="869" y="755"/>
                </a:cubicBezTo>
                <a:cubicBezTo>
                  <a:pt x="920" y="755"/>
                  <a:pt x="920" y="755"/>
                  <a:pt x="920" y="755"/>
                </a:cubicBezTo>
                <a:cubicBezTo>
                  <a:pt x="920" y="190"/>
                  <a:pt x="920" y="190"/>
                  <a:pt x="920" y="190"/>
                </a:cubicBezTo>
                <a:cubicBezTo>
                  <a:pt x="1636" y="190"/>
                  <a:pt x="1636" y="190"/>
                  <a:pt x="1636" y="190"/>
                </a:cubicBezTo>
                <a:cubicBezTo>
                  <a:pt x="1636" y="1214"/>
                  <a:pt x="1636" y="1214"/>
                  <a:pt x="1636" y="1214"/>
                </a:cubicBezTo>
                <a:cubicBezTo>
                  <a:pt x="1535" y="1214"/>
                  <a:pt x="1535" y="1214"/>
                  <a:pt x="1535" y="1214"/>
                </a:cubicBezTo>
                <a:cubicBezTo>
                  <a:pt x="1535" y="1469"/>
                  <a:pt x="1535" y="1469"/>
                  <a:pt x="1535" y="1469"/>
                </a:cubicBezTo>
                <a:cubicBezTo>
                  <a:pt x="1598" y="1469"/>
                  <a:pt x="1598" y="1469"/>
                  <a:pt x="1598" y="1469"/>
                </a:cubicBezTo>
                <a:cubicBezTo>
                  <a:pt x="1647" y="1469"/>
                  <a:pt x="1687" y="1430"/>
                  <a:pt x="1687" y="1380"/>
                </a:cubicBezTo>
                <a:cubicBezTo>
                  <a:pt x="1687" y="89"/>
                  <a:pt x="1687" y="89"/>
                  <a:pt x="1687" y="89"/>
                </a:cubicBezTo>
                <a:cubicBezTo>
                  <a:pt x="1687" y="89"/>
                  <a:pt x="1687" y="89"/>
                  <a:pt x="1687" y="89"/>
                </a:cubicBezTo>
                <a:close/>
                <a:moveTo>
                  <a:pt x="1548" y="108"/>
                </a:moveTo>
                <a:cubicBezTo>
                  <a:pt x="1548" y="108"/>
                  <a:pt x="1548" y="108"/>
                  <a:pt x="1548" y="108"/>
                </a:cubicBezTo>
                <a:cubicBezTo>
                  <a:pt x="1008" y="108"/>
                  <a:pt x="1008" y="108"/>
                  <a:pt x="1008" y="108"/>
                </a:cubicBezTo>
                <a:cubicBezTo>
                  <a:pt x="998" y="108"/>
                  <a:pt x="990" y="100"/>
                  <a:pt x="990" y="89"/>
                </a:cubicBezTo>
                <a:cubicBezTo>
                  <a:pt x="990" y="79"/>
                  <a:pt x="998" y="71"/>
                  <a:pt x="1008" y="71"/>
                </a:cubicBezTo>
                <a:cubicBezTo>
                  <a:pt x="1548" y="71"/>
                  <a:pt x="1548" y="71"/>
                  <a:pt x="1548" y="71"/>
                </a:cubicBezTo>
                <a:cubicBezTo>
                  <a:pt x="1558" y="71"/>
                  <a:pt x="1567" y="79"/>
                  <a:pt x="1567" y="89"/>
                </a:cubicBezTo>
                <a:cubicBezTo>
                  <a:pt x="1567" y="100"/>
                  <a:pt x="1558" y="108"/>
                  <a:pt x="1548" y="108"/>
                </a:cubicBezTo>
                <a:close/>
                <a:moveTo>
                  <a:pt x="1470" y="1548"/>
                </a:moveTo>
                <a:cubicBezTo>
                  <a:pt x="1470" y="1597"/>
                  <a:pt x="1430" y="1637"/>
                  <a:pt x="1381" y="1637"/>
                </a:cubicBezTo>
                <a:cubicBezTo>
                  <a:pt x="89" y="1637"/>
                  <a:pt x="89" y="1637"/>
                  <a:pt x="89" y="1637"/>
                </a:cubicBezTo>
                <a:cubicBezTo>
                  <a:pt x="40" y="1637"/>
                  <a:pt x="0" y="1597"/>
                  <a:pt x="0" y="1548"/>
                </a:cubicBezTo>
                <a:cubicBezTo>
                  <a:pt x="0" y="908"/>
                  <a:pt x="0" y="908"/>
                  <a:pt x="0" y="908"/>
                </a:cubicBezTo>
                <a:cubicBezTo>
                  <a:pt x="0" y="859"/>
                  <a:pt x="40" y="819"/>
                  <a:pt x="89" y="819"/>
                </a:cubicBezTo>
                <a:cubicBezTo>
                  <a:pt x="1381" y="819"/>
                  <a:pt x="1381" y="819"/>
                  <a:pt x="1381" y="819"/>
                </a:cubicBezTo>
                <a:cubicBezTo>
                  <a:pt x="1430" y="819"/>
                  <a:pt x="1470" y="859"/>
                  <a:pt x="1470" y="908"/>
                </a:cubicBezTo>
                <a:cubicBezTo>
                  <a:pt x="1470" y="1548"/>
                  <a:pt x="1470" y="1548"/>
                  <a:pt x="1470" y="1548"/>
                </a:cubicBezTo>
                <a:close/>
                <a:moveTo>
                  <a:pt x="1399" y="958"/>
                </a:moveTo>
                <a:cubicBezTo>
                  <a:pt x="1399" y="958"/>
                  <a:pt x="1399" y="958"/>
                  <a:pt x="1399" y="958"/>
                </a:cubicBezTo>
                <a:cubicBezTo>
                  <a:pt x="1399" y="1498"/>
                  <a:pt x="1399" y="1498"/>
                  <a:pt x="1399" y="1498"/>
                </a:cubicBezTo>
                <a:cubicBezTo>
                  <a:pt x="1399" y="1508"/>
                  <a:pt x="1391" y="1517"/>
                  <a:pt x="1380" y="1517"/>
                </a:cubicBezTo>
                <a:cubicBezTo>
                  <a:pt x="1370" y="1517"/>
                  <a:pt x="1362" y="1508"/>
                  <a:pt x="1362" y="1498"/>
                </a:cubicBezTo>
                <a:cubicBezTo>
                  <a:pt x="1362" y="958"/>
                  <a:pt x="1362" y="958"/>
                  <a:pt x="1362" y="958"/>
                </a:cubicBezTo>
                <a:cubicBezTo>
                  <a:pt x="1362" y="948"/>
                  <a:pt x="1370" y="939"/>
                  <a:pt x="1380" y="939"/>
                </a:cubicBezTo>
                <a:cubicBezTo>
                  <a:pt x="1391" y="939"/>
                  <a:pt x="1399" y="948"/>
                  <a:pt x="1399" y="958"/>
                </a:cubicBezTo>
                <a:close/>
                <a:moveTo>
                  <a:pt x="65" y="1228"/>
                </a:moveTo>
                <a:cubicBezTo>
                  <a:pt x="65" y="1258"/>
                  <a:pt x="88" y="1282"/>
                  <a:pt x="118" y="1282"/>
                </a:cubicBezTo>
                <a:cubicBezTo>
                  <a:pt x="148" y="1282"/>
                  <a:pt x="172" y="1258"/>
                  <a:pt x="172" y="1228"/>
                </a:cubicBezTo>
                <a:cubicBezTo>
                  <a:pt x="172" y="1198"/>
                  <a:pt x="148" y="1174"/>
                  <a:pt x="118" y="1174"/>
                </a:cubicBezTo>
                <a:cubicBezTo>
                  <a:pt x="88" y="1174"/>
                  <a:pt x="65" y="1198"/>
                  <a:pt x="65" y="1228"/>
                </a:cubicBezTo>
                <a:cubicBezTo>
                  <a:pt x="65" y="1228"/>
                  <a:pt x="65" y="1228"/>
                  <a:pt x="65" y="1228"/>
                </a:cubicBezTo>
                <a:close/>
                <a:moveTo>
                  <a:pt x="255" y="870"/>
                </a:moveTo>
                <a:cubicBezTo>
                  <a:pt x="255" y="870"/>
                  <a:pt x="255" y="870"/>
                  <a:pt x="255" y="870"/>
                </a:cubicBezTo>
                <a:cubicBezTo>
                  <a:pt x="1280" y="870"/>
                  <a:pt x="1280" y="870"/>
                  <a:pt x="1280" y="870"/>
                </a:cubicBezTo>
                <a:cubicBezTo>
                  <a:pt x="1280" y="1586"/>
                  <a:pt x="1280" y="1586"/>
                  <a:pt x="1280" y="1586"/>
                </a:cubicBezTo>
                <a:cubicBezTo>
                  <a:pt x="255" y="1586"/>
                  <a:pt x="255" y="1586"/>
                  <a:pt x="255" y="1586"/>
                </a:cubicBezTo>
                <a:lnTo>
                  <a:pt x="255" y="870"/>
                </a:lnTo>
                <a:close/>
              </a:path>
            </a:pathLst>
          </a:custGeom>
          <a:solidFill>
            <a:srgbClr val="FFFFFF"/>
          </a:solidFill>
          <a:ln w="9525">
            <a:noFill/>
            <a:round/>
          </a:ln>
        </p:spPr>
        <p:txBody>
          <a:bodyPr vert="horz" wrap="square" lIns="68573" tIns="34287" rIns="68573" bIns="34287" numCol="1" anchor="t" anchorCtr="0" compatLnSpc="1"/>
          <a:lstStyle/>
          <a:p>
            <a:endParaRPr lang="zh-CN" altLang="en-US" sz="1000" dirty="0"/>
          </a:p>
        </p:txBody>
      </p:sp>
      <p:sp>
        <p:nvSpPr>
          <p:cNvPr id="28" name="Freeform 27"/>
          <p:cNvSpPr>
            <a:spLocks noEditPoints="1"/>
          </p:cNvSpPr>
          <p:nvPr/>
        </p:nvSpPr>
        <p:spPr bwMode="auto">
          <a:xfrm>
            <a:off x="5919754" y="1956244"/>
            <a:ext cx="282571" cy="282571"/>
          </a:xfrm>
          <a:custGeom>
            <a:avLst/>
            <a:gdLst>
              <a:gd name="T0" fmla="*/ 1723 w 1838"/>
              <a:gd name="T1" fmla="*/ 0 h 1838"/>
              <a:gd name="T2" fmla="*/ 115 w 1838"/>
              <a:gd name="T3" fmla="*/ 0 h 1838"/>
              <a:gd name="T4" fmla="*/ 0 w 1838"/>
              <a:gd name="T5" fmla="*/ 115 h 1838"/>
              <a:gd name="T6" fmla="*/ 0 w 1838"/>
              <a:gd name="T7" fmla="*/ 1321 h 1838"/>
              <a:gd name="T8" fmla="*/ 115 w 1838"/>
              <a:gd name="T9" fmla="*/ 1436 h 1838"/>
              <a:gd name="T10" fmla="*/ 1723 w 1838"/>
              <a:gd name="T11" fmla="*/ 1436 h 1838"/>
              <a:gd name="T12" fmla="*/ 1838 w 1838"/>
              <a:gd name="T13" fmla="*/ 1321 h 1838"/>
              <a:gd name="T14" fmla="*/ 1838 w 1838"/>
              <a:gd name="T15" fmla="*/ 115 h 1838"/>
              <a:gd name="T16" fmla="*/ 1723 w 1838"/>
              <a:gd name="T17" fmla="*/ 0 h 1838"/>
              <a:gd name="T18" fmla="*/ 1723 w 1838"/>
              <a:gd name="T19" fmla="*/ 1034 h 1838"/>
              <a:gd name="T20" fmla="*/ 1723 w 1838"/>
              <a:gd name="T21" fmla="*/ 1034 h 1838"/>
              <a:gd name="T22" fmla="*/ 1608 w 1838"/>
              <a:gd name="T23" fmla="*/ 1149 h 1838"/>
              <a:gd name="T24" fmla="*/ 230 w 1838"/>
              <a:gd name="T25" fmla="*/ 1149 h 1838"/>
              <a:gd name="T26" fmla="*/ 115 w 1838"/>
              <a:gd name="T27" fmla="*/ 1034 h 1838"/>
              <a:gd name="T28" fmla="*/ 115 w 1838"/>
              <a:gd name="T29" fmla="*/ 230 h 1838"/>
              <a:gd name="T30" fmla="*/ 230 w 1838"/>
              <a:gd name="T31" fmla="*/ 115 h 1838"/>
              <a:gd name="T32" fmla="*/ 1608 w 1838"/>
              <a:gd name="T33" fmla="*/ 115 h 1838"/>
              <a:gd name="T34" fmla="*/ 1723 w 1838"/>
              <a:gd name="T35" fmla="*/ 230 h 1838"/>
              <a:gd name="T36" fmla="*/ 1723 w 1838"/>
              <a:gd name="T37" fmla="*/ 1034 h 1838"/>
              <a:gd name="T38" fmla="*/ 1034 w 1838"/>
              <a:gd name="T39" fmla="*/ 1493 h 1838"/>
              <a:gd name="T40" fmla="*/ 1034 w 1838"/>
              <a:gd name="T41" fmla="*/ 1493 h 1838"/>
              <a:gd name="T42" fmla="*/ 1091 w 1838"/>
              <a:gd name="T43" fmla="*/ 1551 h 1838"/>
              <a:gd name="T44" fmla="*/ 1091 w 1838"/>
              <a:gd name="T45" fmla="*/ 1608 h 1838"/>
              <a:gd name="T46" fmla="*/ 1137 w 1838"/>
              <a:gd name="T47" fmla="*/ 1700 h 1838"/>
              <a:gd name="T48" fmla="*/ 1275 w 1838"/>
              <a:gd name="T49" fmla="*/ 1804 h 1838"/>
              <a:gd name="T50" fmla="*/ 1264 w 1838"/>
              <a:gd name="T51" fmla="*/ 1838 h 1838"/>
              <a:gd name="T52" fmla="*/ 574 w 1838"/>
              <a:gd name="T53" fmla="*/ 1838 h 1838"/>
              <a:gd name="T54" fmla="*/ 563 w 1838"/>
              <a:gd name="T55" fmla="*/ 1804 h 1838"/>
              <a:gd name="T56" fmla="*/ 701 w 1838"/>
              <a:gd name="T57" fmla="*/ 1700 h 1838"/>
              <a:gd name="T58" fmla="*/ 747 w 1838"/>
              <a:gd name="T59" fmla="*/ 1608 h 1838"/>
              <a:gd name="T60" fmla="*/ 747 w 1838"/>
              <a:gd name="T61" fmla="*/ 1551 h 1838"/>
              <a:gd name="T62" fmla="*/ 804 w 1838"/>
              <a:gd name="T63" fmla="*/ 1493 h 1838"/>
              <a:gd name="T64" fmla="*/ 1034 w 1838"/>
              <a:gd name="T65" fmla="*/ 1493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8" h="1838">
                <a:moveTo>
                  <a:pt x="1723" y="0"/>
                </a:moveTo>
                <a:cubicBezTo>
                  <a:pt x="115" y="0"/>
                  <a:pt x="115" y="0"/>
                  <a:pt x="115" y="0"/>
                </a:cubicBezTo>
                <a:cubicBezTo>
                  <a:pt x="52" y="0"/>
                  <a:pt x="0" y="52"/>
                  <a:pt x="0" y="115"/>
                </a:cubicBezTo>
                <a:cubicBezTo>
                  <a:pt x="0" y="1321"/>
                  <a:pt x="0" y="1321"/>
                  <a:pt x="0" y="1321"/>
                </a:cubicBezTo>
                <a:cubicBezTo>
                  <a:pt x="0" y="1385"/>
                  <a:pt x="52" y="1436"/>
                  <a:pt x="115" y="1436"/>
                </a:cubicBezTo>
                <a:cubicBezTo>
                  <a:pt x="1723" y="1436"/>
                  <a:pt x="1723" y="1436"/>
                  <a:pt x="1723" y="1436"/>
                </a:cubicBezTo>
                <a:cubicBezTo>
                  <a:pt x="1786" y="1436"/>
                  <a:pt x="1838" y="1385"/>
                  <a:pt x="1838" y="1321"/>
                </a:cubicBezTo>
                <a:cubicBezTo>
                  <a:pt x="1838" y="115"/>
                  <a:pt x="1838" y="115"/>
                  <a:pt x="1838" y="115"/>
                </a:cubicBezTo>
                <a:cubicBezTo>
                  <a:pt x="1838" y="52"/>
                  <a:pt x="1786" y="0"/>
                  <a:pt x="1723" y="0"/>
                </a:cubicBezTo>
                <a:close/>
                <a:moveTo>
                  <a:pt x="1723" y="1034"/>
                </a:moveTo>
                <a:cubicBezTo>
                  <a:pt x="1723" y="1034"/>
                  <a:pt x="1723" y="1034"/>
                  <a:pt x="1723" y="1034"/>
                </a:cubicBezTo>
                <a:cubicBezTo>
                  <a:pt x="1723" y="1098"/>
                  <a:pt x="1671" y="1149"/>
                  <a:pt x="1608" y="1149"/>
                </a:cubicBezTo>
                <a:cubicBezTo>
                  <a:pt x="230" y="1149"/>
                  <a:pt x="230" y="1149"/>
                  <a:pt x="230" y="1149"/>
                </a:cubicBezTo>
                <a:cubicBezTo>
                  <a:pt x="166" y="1149"/>
                  <a:pt x="115" y="1098"/>
                  <a:pt x="115" y="1034"/>
                </a:cubicBezTo>
                <a:cubicBezTo>
                  <a:pt x="115" y="230"/>
                  <a:pt x="115" y="230"/>
                  <a:pt x="115" y="230"/>
                </a:cubicBezTo>
                <a:cubicBezTo>
                  <a:pt x="115" y="167"/>
                  <a:pt x="167" y="115"/>
                  <a:pt x="230" y="115"/>
                </a:cubicBezTo>
                <a:cubicBezTo>
                  <a:pt x="1608" y="115"/>
                  <a:pt x="1608" y="115"/>
                  <a:pt x="1608" y="115"/>
                </a:cubicBezTo>
                <a:cubicBezTo>
                  <a:pt x="1671" y="115"/>
                  <a:pt x="1723" y="167"/>
                  <a:pt x="1723" y="230"/>
                </a:cubicBezTo>
                <a:cubicBezTo>
                  <a:pt x="1723" y="1034"/>
                  <a:pt x="1723" y="1034"/>
                  <a:pt x="1723" y="1034"/>
                </a:cubicBezTo>
                <a:close/>
                <a:moveTo>
                  <a:pt x="1034" y="1493"/>
                </a:moveTo>
                <a:cubicBezTo>
                  <a:pt x="1034" y="1493"/>
                  <a:pt x="1034" y="1493"/>
                  <a:pt x="1034" y="1493"/>
                </a:cubicBezTo>
                <a:cubicBezTo>
                  <a:pt x="1065" y="1493"/>
                  <a:pt x="1091" y="1519"/>
                  <a:pt x="1091" y="1551"/>
                </a:cubicBezTo>
                <a:cubicBezTo>
                  <a:pt x="1091" y="1608"/>
                  <a:pt x="1091" y="1608"/>
                  <a:pt x="1091" y="1608"/>
                </a:cubicBezTo>
                <a:cubicBezTo>
                  <a:pt x="1091" y="1640"/>
                  <a:pt x="1112" y="1681"/>
                  <a:pt x="1137" y="1700"/>
                </a:cubicBezTo>
                <a:cubicBezTo>
                  <a:pt x="1275" y="1804"/>
                  <a:pt x="1275" y="1804"/>
                  <a:pt x="1275" y="1804"/>
                </a:cubicBezTo>
                <a:cubicBezTo>
                  <a:pt x="1300" y="1823"/>
                  <a:pt x="1295" y="1838"/>
                  <a:pt x="1264" y="1838"/>
                </a:cubicBezTo>
                <a:cubicBezTo>
                  <a:pt x="574" y="1838"/>
                  <a:pt x="574" y="1838"/>
                  <a:pt x="574" y="1838"/>
                </a:cubicBezTo>
                <a:cubicBezTo>
                  <a:pt x="543" y="1838"/>
                  <a:pt x="538" y="1823"/>
                  <a:pt x="563" y="1804"/>
                </a:cubicBezTo>
                <a:cubicBezTo>
                  <a:pt x="701" y="1700"/>
                  <a:pt x="701" y="1700"/>
                  <a:pt x="701" y="1700"/>
                </a:cubicBezTo>
                <a:cubicBezTo>
                  <a:pt x="726" y="1681"/>
                  <a:pt x="747" y="1640"/>
                  <a:pt x="747" y="1608"/>
                </a:cubicBezTo>
                <a:cubicBezTo>
                  <a:pt x="747" y="1551"/>
                  <a:pt x="747" y="1551"/>
                  <a:pt x="747" y="1551"/>
                </a:cubicBezTo>
                <a:cubicBezTo>
                  <a:pt x="747" y="1519"/>
                  <a:pt x="773" y="1493"/>
                  <a:pt x="804" y="1493"/>
                </a:cubicBezTo>
                <a:lnTo>
                  <a:pt x="1034" y="1493"/>
                </a:lnTo>
                <a:close/>
              </a:path>
            </a:pathLst>
          </a:custGeom>
          <a:solidFill>
            <a:srgbClr val="FFFFFF"/>
          </a:solidFill>
          <a:ln w="9525">
            <a:noFill/>
            <a:round/>
          </a:ln>
        </p:spPr>
        <p:txBody>
          <a:bodyPr vert="horz" wrap="square" lIns="68573" tIns="34287" rIns="68573" bIns="34287" numCol="1" anchor="t" anchorCtr="0" compatLnSpc="1"/>
          <a:lstStyle/>
          <a:p>
            <a:endParaRPr lang="zh-CN" altLang="en-US" sz="1000" dirty="0"/>
          </a:p>
        </p:txBody>
      </p:sp>
      <p:sp>
        <p:nvSpPr>
          <p:cNvPr id="29" name="Freeform 28"/>
          <p:cNvSpPr>
            <a:spLocks noEditPoints="1"/>
          </p:cNvSpPr>
          <p:nvPr/>
        </p:nvSpPr>
        <p:spPr bwMode="auto">
          <a:xfrm>
            <a:off x="7352935" y="1780952"/>
            <a:ext cx="395790" cy="633906"/>
          </a:xfrm>
          <a:custGeom>
            <a:avLst/>
            <a:gdLst>
              <a:gd name="T0" fmla="*/ 804 w 1148"/>
              <a:gd name="T1" fmla="*/ 1493 h 1838"/>
              <a:gd name="T2" fmla="*/ 746 w 1148"/>
              <a:gd name="T3" fmla="*/ 1551 h 1838"/>
              <a:gd name="T4" fmla="*/ 402 w 1148"/>
              <a:gd name="T5" fmla="*/ 1551 h 1838"/>
              <a:gd name="T6" fmla="*/ 344 w 1148"/>
              <a:gd name="T7" fmla="*/ 1493 h 1838"/>
              <a:gd name="T8" fmla="*/ 402 w 1148"/>
              <a:gd name="T9" fmla="*/ 1436 h 1838"/>
              <a:gd name="T10" fmla="*/ 746 w 1148"/>
              <a:gd name="T11" fmla="*/ 1436 h 1838"/>
              <a:gd name="T12" fmla="*/ 804 w 1148"/>
              <a:gd name="T13" fmla="*/ 1493 h 1838"/>
              <a:gd name="T14" fmla="*/ 746 w 1148"/>
              <a:gd name="T15" fmla="*/ 1608 h 1838"/>
              <a:gd name="T16" fmla="*/ 746 w 1148"/>
              <a:gd name="T17" fmla="*/ 1608 h 1838"/>
              <a:gd name="T18" fmla="*/ 402 w 1148"/>
              <a:gd name="T19" fmla="*/ 1608 h 1838"/>
              <a:gd name="T20" fmla="*/ 344 w 1148"/>
              <a:gd name="T21" fmla="*/ 1666 h 1838"/>
              <a:gd name="T22" fmla="*/ 402 w 1148"/>
              <a:gd name="T23" fmla="*/ 1723 h 1838"/>
              <a:gd name="T24" fmla="*/ 516 w 1148"/>
              <a:gd name="T25" fmla="*/ 1838 h 1838"/>
              <a:gd name="T26" fmla="*/ 631 w 1148"/>
              <a:gd name="T27" fmla="*/ 1838 h 1838"/>
              <a:gd name="T28" fmla="*/ 746 w 1148"/>
              <a:gd name="T29" fmla="*/ 1723 h 1838"/>
              <a:gd name="T30" fmla="*/ 804 w 1148"/>
              <a:gd name="T31" fmla="*/ 1666 h 1838"/>
              <a:gd name="T32" fmla="*/ 746 w 1148"/>
              <a:gd name="T33" fmla="*/ 1608 h 1838"/>
              <a:gd name="T34" fmla="*/ 574 w 1148"/>
              <a:gd name="T35" fmla="*/ 115 h 1838"/>
              <a:gd name="T36" fmla="*/ 574 w 1148"/>
              <a:gd name="T37" fmla="*/ 115 h 1838"/>
              <a:gd name="T38" fmla="*/ 1033 w 1148"/>
              <a:gd name="T39" fmla="*/ 575 h 1838"/>
              <a:gd name="T40" fmla="*/ 803 w 1148"/>
              <a:gd name="T41" fmla="*/ 970 h 1838"/>
              <a:gd name="T42" fmla="*/ 746 w 1148"/>
              <a:gd name="T43" fmla="*/ 1003 h 1838"/>
              <a:gd name="T44" fmla="*/ 746 w 1148"/>
              <a:gd name="T45" fmla="*/ 1264 h 1838"/>
              <a:gd name="T46" fmla="*/ 402 w 1148"/>
              <a:gd name="T47" fmla="*/ 1264 h 1838"/>
              <a:gd name="T48" fmla="*/ 402 w 1148"/>
              <a:gd name="T49" fmla="*/ 1003 h 1838"/>
              <a:gd name="T50" fmla="*/ 345 w 1148"/>
              <a:gd name="T51" fmla="*/ 970 h 1838"/>
              <a:gd name="T52" fmla="*/ 115 w 1148"/>
              <a:gd name="T53" fmla="*/ 575 h 1838"/>
              <a:gd name="T54" fmla="*/ 574 w 1148"/>
              <a:gd name="T55" fmla="*/ 115 h 1838"/>
              <a:gd name="T56" fmla="*/ 574 w 1148"/>
              <a:gd name="T57" fmla="*/ 0 h 1838"/>
              <a:gd name="T58" fmla="*/ 574 w 1148"/>
              <a:gd name="T59" fmla="*/ 0 h 1838"/>
              <a:gd name="T60" fmla="*/ 0 w 1148"/>
              <a:gd name="T61" fmla="*/ 575 h 1838"/>
              <a:gd name="T62" fmla="*/ 287 w 1148"/>
              <a:gd name="T63" fmla="*/ 1069 h 1838"/>
              <a:gd name="T64" fmla="*/ 287 w 1148"/>
              <a:gd name="T65" fmla="*/ 1264 h 1838"/>
              <a:gd name="T66" fmla="*/ 402 w 1148"/>
              <a:gd name="T67" fmla="*/ 1379 h 1838"/>
              <a:gd name="T68" fmla="*/ 746 w 1148"/>
              <a:gd name="T69" fmla="*/ 1379 h 1838"/>
              <a:gd name="T70" fmla="*/ 861 w 1148"/>
              <a:gd name="T71" fmla="*/ 1264 h 1838"/>
              <a:gd name="T72" fmla="*/ 861 w 1148"/>
              <a:gd name="T73" fmla="*/ 1069 h 1838"/>
              <a:gd name="T74" fmla="*/ 1148 w 1148"/>
              <a:gd name="T75" fmla="*/ 575 h 1838"/>
              <a:gd name="T76" fmla="*/ 574 w 1148"/>
              <a:gd name="T77" fmla="*/ 0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8" h="1838">
                <a:moveTo>
                  <a:pt x="804" y="1493"/>
                </a:moveTo>
                <a:cubicBezTo>
                  <a:pt x="804" y="1525"/>
                  <a:pt x="778" y="1551"/>
                  <a:pt x="746" y="1551"/>
                </a:cubicBezTo>
                <a:cubicBezTo>
                  <a:pt x="402" y="1551"/>
                  <a:pt x="402" y="1551"/>
                  <a:pt x="402" y="1551"/>
                </a:cubicBezTo>
                <a:cubicBezTo>
                  <a:pt x="370" y="1551"/>
                  <a:pt x="344" y="1525"/>
                  <a:pt x="344" y="1493"/>
                </a:cubicBezTo>
                <a:cubicBezTo>
                  <a:pt x="344" y="1462"/>
                  <a:pt x="370" y="1436"/>
                  <a:pt x="402" y="1436"/>
                </a:cubicBezTo>
                <a:cubicBezTo>
                  <a:pt x="746" y="1436"/>
                  <a:pt x="746" y="1436"/>
                  <a:pt x="746" y="1436"/>
                </a:cubicBezTo>
                <a:cubicBezTo>
                  <a:pt x="778" y="1436"/>
                  <a:pt x="804" y="1462"/>
                  <a:pt x="804" y="1493"/>
                </a:cubicBezTo>
                <a:close/>
                <a:moveTo>
                  <a:pt x="746" y="1608"/>
                </a:moveTo>
                <a:cubicBezTo>
                  <a:pt x="746" y="1608"/>
                  <a:pt x="746" y="1608"/>
                  <a:pt x="746" y="1608"/>
                </a:cubicBezTo>
                <a:cubicBezTo>
                  <a:pt x="402" y="1608"/>
                  <a:pt x="402" y="1608"/>
                  <a:pt x="402" y="1608"/>
                </a:cubicBezTo>
                <a:cubicBezTo>
                  <a:pt x="370" y="1608"/>
                  <a:pt x="344" y="1634"/>
                  <a:pt x="344" y="1666"/>
                </a:cubicBezTo>
                <a:cubicBezTo>
                  <a:pt x="344" y="1697"/>
                  <a:pt x="370" y="1723"/>
                  <a:pt x="402" y="1723"/>
                </a:cubicBezTo>
                <a:cubicBezTo>
                  <a:pt x="402" y="1787"/>
                  <a:pt x="453" y="1838"/>
                  <a:pt x="516" y="1838"/>
                </a:cubicBezTo>
                <a:cubicBezTo>
                  <a:pt x="631" y="1838"/>
                  <a:pt x="631" y="1838"/>
                  <a:pt x="631" y="1838"/>
                </a:cubicBezTo>
                <a:cubicBezTo>
                  <a:pt x="695" y="1838"/>
                  <a:pt x="746" y="1787"/>
                  <a:pt x="746" y="1723"/>
                </a:cubicBezTo>
                <a:cubicBezTo>
                  <a:pt x="778" y="1723"/>
                  <a:pt x="804" y="1697"/>
                  <a:pt x="804" y="1666"/>
                </a:cubicBezTo>
                <a:cubicBezTo>
                  <a:pt x="804" y="1634"/>
                  <a:pt x="778" y="1608"/>
                  <a:pt x="746" y="1608"/>
                </a:cubicBezTo>
                <a:close/>
                <a:moveTo>
                  <a:pt x="574" y="115"/>
                </a:moveTo>
                <a:cubicBezTo>
                  <a:pt x="574" y="115"/>
                  <a:pt x="574" y="115"/>
                  <a:pt x="574" y="115"/>
                </a:cubicBezTo>
                <a:cubicBezTo>
                  <a:pt x="827" y="115"/>
                  <a:pt x="1033" y="321"/>
                  <a:pt x="1033" y="575"/>
                </a:cubicBezTo>
                <a:cubicBezTo>
                  <a:pt x="1033" y="738"/>
                  <a:pt x="947" y="886"/>
                  <a:pt x="803" y="970"/>
                </a:cubicBezTo>
                <a:cubicBezTo>
                  <a:pt x="746" y="1003"/>
                  <a:pt x="746" y="1003"/>
                  <a:pt x="746" y="1003"/>
                </a:cubicBezTo>
                <a:cubicBezTo>
                  <a:pt x="746" y="1264"/>
                  <a:pt x="746" y="1264"/>
                  <a:pt x="746" y="1264"/>
                </a:cubicBezTo>
                <a:cubicBezTo>
                  <a:pt x="402" y="1264"/>
                  <a:pt x="402" y="1264"/>
                  <a:pt x="402" y="1264"/>
                </a:cubicBezTo>
                <a:cubicBezTo>
                  <a:pt x="402" y="1003"/>
                  <a:pt x="402" y="1003"/>
                  <a:pt x="402" y="1003"/>
                </a:cubicBezTo>
                <a:cubicBezTo>
                  <a:pt x="345" y="970"/>
                  <a:pt x="345" y="970"/>
                  <a:pt x="345" y="970"/>
                </a:cubicBezTo>
                <a:cubicBezTo>
                  <a:pt x="200" y="886"/>
                  <a:pt x="115" y="738"/>
                  <a:pt x="115" y="575"/>
                </a:cubicBezTo>
                <a:cubicBezTo>
                  <a:pt x="115" y="321"/>
                  <a:pt x="321" y="115"/>
                  <a:pt x="574" y="115"/>
                </a:cubicBezTo>
                <a:close/>
                <a:moveTo>
                  <a:pt x="574" y="0"/>
                </a:moveTo>
                <a:cubicBezTo>
                  <a:pt x="574" y="0"/>
                  <a:pt x="574" y="0"/>
                  <a:pt x="574" y="0"/>
                </a:cubicBezTo>
                <a:cubicBezTo>
                  <a:pt x="257" y="0"/>
                  <a:pt x="0" y="258"/>
                  <a:pt x="0" y="575"/>
                </a:cubicBezTo>
                <a:cubicBezTo>
                  <a:pt x="0" y="787"/>
                  <a:pt x="116" y="970"/>
                  <a:pt x="287" y="1069"/>
                </a:cubicBezTo>
                <a:cubicBezTo>
                  <a:pt x="287" y="1264"/>
                  <a:pt x="287" y="1264"/>
                  <a:pt x="287" y="1264"/>
                </a:cubicBezTo>
                <a:cubicBezTo>
                  <a:pt x="287" y="1327"/>
                  <a:pt x="338" y="1379"/>
                  <a:pt x="402" y="1379"/>
                </a:cubicBezTo>
                <a:cubicBezTo>
                  <a:pt x="746" y="1379"/>
                  <a:pt x="746" y="1379"/>
                  <a:pt x="746" y="1379"/>
                </a:cubicBezTo>
                <a:cubicBezTo>
                  <a:pt x="810" y="1379"/>
                  <a:pt x="861" y="1327"/>
                  <a:pt x="861" y="1264"/>
                </a:cubicBezTo>
                <a:cubicBezTo>
                  <a:pt x="861" y="1069"/>
                  <a:pt x="861" y="1069"/>
                  <a:pt x="861" y="1069"/>
                </a:cubicBezTo>
                <a:cubicBezTo>
                  <a:pt x="1032" y="970"/>
                  <a:pt x="1148" y="787"/>
                  <a:pt x="1148" y="575"/>
                </a:cubicBezTo>
                <a:cubicBezTo>
                  <a:pt x="1148" y="258"/>
                  <a:pt x="891" y="0"/>
                  <a:pt x="574" y="0"/>
                </a:cubicBezTo>
                <a:close/>
              </a:path>
            </a:pathLst>
          </a:custGeom>
          <a:solidFill>
            <a:srgbClr val="FFFFFF"/>
          </a:solidFill>
          <a:ln w="9525">
            <a:noFill/>
            <a:round/>
          </a:ln>
        </p:spPr>
        <p:txBody>
          <a:bodyPr vert="horz" wrap="square" lIns="68573" tIns="34287" rIns="68573" bIns="34287" numCol="1" anchor="t" anchorCtr="0" compatLnSpc="1"/>
          <a:lstStyle/>
          <a:p>
            <a:endParaRPr lang="zh-CN" altLang="en-US" sz="1000" dirty="0"/>
          </a:p>
        </p:txBody>
      </p:sp>
      <p:sp>
        <p:nvSpPr>
          <p:cNvPr id="33" name="矩形 32"/>
          <p:cNvSpPr/>
          <p:nvPr/>
        </p:nvSpPr>
        <p:spPr>
          <a:xfrm>
            <a:off x="979599" y="3172900"/>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979599" y="3545165"/>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2467357" y="2700822"/>
            <a:ext cx="1227142" cy="369322"/>
          </a:xfrm>
          <a:prstGeom prst="rect">
            <a:avLst/>
          </a:prstGeom>
          <a:ln>
            <a:noFill/>
          </a:ln>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2467355" y="3073086"/>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3958240" y="3172900"/>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3958240" y="3545165"/>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5446187" y="2700822"/>
            <a:ext cx="1227142" cy="369322"/>
          </a:xfrm>
          <a:prstGeom prst="rect">
            <a:avLst/>
          </a:prstGeom>
          <a:ln>
            <a:noFill/>
          </a:ln>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5446185" y="3073086"/>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6966094" y="3172900"/>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6966091" y="3545165"/>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3" name="内容占位符 2"/>
          <p:cNvGraphicFramePr>
            <a:graphicFrameLocks noGrp="1"/>
          </p:cNvGraphicFramePr>
          <p:nvPr>
            <p:ph idx="1"/>
            <p:custDataLst>
              <p:tags r:id="rId1"/>
            </p:custDataLst>
          </p:nvPr>
        </p:nvGraphicFramePr>
        <p:xfrm>
          <a:off x="316865" y="29210"/>
          <a:ext cx="8660130" cy="4990465"/>
        </p:xfrm>
        <a:graphic>
          <a:graphicData uri="http://schemas.openxmlformats.org/drawingml/2006/table">
            <a:tbl>
              <a:tblPr firstRow="1" firstCol="1" bandRow="1">
                <a:tableStyleId>{10A1B5D5-9B99-4C35-A422-299274C87663}</a:tableStyleId>
              </a:tblPr>
              <a:tblGrid>
                <a:gridCol w="657225"/>
                <a:gridCol w="4334510"/>
                <a:gridCol w="1538605"/>
                <a:gridCol w="1388110"/>
                <a:gridCol w="741680"/>
              </a:tblGrid>
              <a:tr h="254000">
                <a:tc gridSpan="5">
                  <a:txBody>
                    <a:bodyPr/>
                    <a:lstStyle/>
                    <a:p>
                      <a:pPr algn="ctr">
                        <a:lnSpc>
                          <a:spcPts val="2000"/>
                        </a:lnSpc>
                        <a:spcAft>
                          <a:spcPts val="0"/>
                        </a:spcAft>
                      </a:pPr>
                      <a:r>
                        <a:rPr lang="zh-CN" sz="1800" kern="0" dirty="0">
                          <a:effectLst/>
                        </a:rPr>
                        <a:t>近年</a:t>
                      </a:r>
                      <a:r>
                        <a:rPr lang="en-US" sz="1800" kern="0" dirty="0">
                          <a:effectLst/>
                        </a:rPr>
                        <a:t>A B</a:t>
                      </a:r>
                      <a:r>
                        <a:rPr lang="zh-CN" sz="1800" kern="0" dirty="0">
                          <a:effectLst/>
                        </a:rPr>
                        <a:t>类学科与技能竞赛省级一等奖以上奖励统计表</a:t>
                      </a:r>
                      <a:endParaRPr lang="zh-CN" altLang="zh-CN" sz="1800" kern="0" dirty="0">
                        <a:effectLst/>
                      </a:endParaRPr>
                    </a:p>
                  </a:txBody>
                  <a:tcPr marL="19401" marR="19401"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54000">
                <a:tc>
                  <a:txBody>
                    <a:bodyPr/>
                    <a:lstStyle/>
                    <a:p>
                      <a:pPr algn="ctr">
                        <a:lnSpc>
                          <a:spcPts val="2000"/>
                        </a:lnSpc>
                        <a:spcAft>
                          <a:spcPts val="0"/>
                        </a:spcAft>
                      </a:pPr>
                      <a:r>
                        <a:rPr lang="zh-CN" sz="1200" kern="0">
                          <a:effectLst/>
                        </a:rPr>
                        <a:t>序号</a:t>
                      </a:r>
                    </a:p>
                  </a:txBody>
                  <a:tcPr marL="19401" marR="19401" marT="0" marB="0" anchor="ctr"/>
                </a:tc>
                <a:tc>
                  <a:txBody>
                    <a:bodyPr/>
                    <a:lstStyle/>
                    <a:p>
                      <a:pPr algn="ctr">
                        <a:lnSpc>
                          <a:spcPts val="2000"/>
                        </a:lnSpc>
                        <a:spcAft>
                          <a:spcPts val="0"/>
                        </a:spcAft>
                      </a:pPr>
                      <a:r>
                        <a:rPr lang="zh-CN" sz="1200" kern="0">
                          <a:effectLst/>
                        </a:rPr>
                        <a:t>项目名称</a:t>
                      </a:r>
                    </a:p>
                  </a:txBody>
                  <a:tcPr marL="19401" marR="19401" marT="0" marB="0" anchor="ctr"/>
                </a:tc>
                <a:tc>
                  <a:txBody>
                    <a:bodyPr/>
                    <a:lstStyle/>
                    <a:p>
                      <a:pPr algn="ctr">
                        <a:lnSpc>
                          <a:spcPts val="2000"/>
                        </a:lnSpc>
                        <a:spcAft>
                          <a:spcPts val="0"/>
                        </a:spcAft>
                      </a:pPr>
                      <a:r>
                        <a:rPr lang="zh-CN" sz="1200" kern="0">
                          <a:effectLst/>
                        </a:rPr>
                        <a:t>指导老师</a:t>
                      </a:r>
                    </a:p>
                  </a:txBody>
                  <a:tcPr marL="19401" marR="19401" marT="0" marB="0" anchor="ctr"/>
                </a:tc>
                <a:tc>
                  <a:txBody>
                    <a:bodyPr/>
                    <a:lstStyle/>
                    <a:p>
                      <a:pPr algn="ctr">
                        <a:lnSpc>
                          <a:spcPts val="2000"/>
                        </a:lnSpc>
                        <a:spcAft>
                          <a:spcPts val="0"/>
                        </a:spcAft>
                      </a:pPr>
                      <a:r>
                        <a:rPr lang="zh-CN" sz="1200" kern="0">
                          <a:effectLst/>
                        </a:rPr>
                        <a:t>奖项名称</a:t>
                      </a:r>
                    </a:p>
                  </a:txBody>
                  <a:tcPr marL="19401" marR="19401" marT="0" marB="0" anchor="ctr"/>
                </a:tc>
                <a:tc>
                  <a:txBody>
                    <a:bodyPr/>
                    <a:lstStyle/>
                    <a:p>
                      <a:pPr algn="ctr">
                        <a:lnSpc>
                          <a:spcPts val="2000"/>
                        </a:lnSpc>
                        <a:spcAft>
                          <a:spcPts val="0"/>
                        </a:spcAft>
                      </a:pPr>
                      <a:r>
                        <a:rPr lang="zh-CN" sz="1200" kern="0">
                          <a:effectLst/>
                        </a:rPr>
                        <a:t>获奖年份</a:t>
                      </a:r>
                    </a:p>
                  </a:txBody>
                  <a:tcPr marL="19401" marR="19401" marT="0" marB="0" anchor="ctr"/>
                </a:tc>
              </a:tr>
              <a:tr h="206375">
                <a:tc>
                  <a:txBody>
                    <a:bodyPr/>
                    <a:lstStyle/>
                    <a:p>
                      <a:pPr algn="ctr">
                        <a:buNone/>
                      </a:pPr>
                      <a:r>
                        <a:rPr lang="en-US" sz="1000"/>
                        <a:t>12</a:t>
                      </a:r>
                      <a:endParaRPr lang="en-US" altLang="en-US" sz="1000"/>
                    </a:p>
                  </a:txBody>
                  <a:tcPr marL="68580" marR="68580" marT="0" marB="0" anchor="ctr"/>
                </a:tc>
                <a:tc>
                  <a:txBody>
                    <a:bodyPr/>
                    <a:lstStyle/>
                    <a:p>
                      <a:pPr algn="ctr">
                        <a:buNone/>
                      </a:pPr>
                      <a:r>
                        <a:rPr lang="en-US" sz="1000"/>
                        <a:t>2019“创新创业杯”全国管理决策模拟大赛全国总决赛</a:t>
                      </a:r>
                      <a:endParaRPr lang="en-US" altLang="en-US" sz="1000"/>
                    </a:p>
                  </a:txBody>
                  <a:tcPr marL="68580" marR="68580" marT="0" marB="0" anchor="ctr"/>
                </a:tc>
                <a:tc>
                  <a:txBody>
                    <a:bodyPr/>
                    <a:lstStyle/>
                    <a:p>
                      <a:pPr algn="ctr">
                        <a:buNone/>
                      </a:pPr>
                      <a:r>
                        <a:rPr lang="en-US" sz="1000"/>
                        <a:t>王凤莲、李继</a:t>
                      </a:r>
                      <a:endParaRPr lang="en-US" altLang="en-US" sz="1000"/>
                    </a:p>
                  </a:txBody>
                  <a:tcPr marL="68580" marR="68580" marT="0" marB="0" anchor="ctr"/>
                </a:tc>
                <a:tc>
                  <a:txBody>
                    <a:bodyPr/>
                    <a:lstStyle/>
                    <a:p>
                      <a:pPr algn="ctr">
                        <a:buNone/>
                      </a:pPr>
                      <a:r>
                        <a:rPr lang="en-US" sz="1000"/>
                        <a:t>国家二等奖</a:t>
                      </a:r>
                      <a:endParaRPr lang="en-US" altLang="en-US" sz="1000"/>
                    </a:p>
                  </a:txBody>
                  <a:tcPr marL="68580" marR="68580" marT="0" marB="0" anchor="ctr"/>
                </a:tc>
                <a:tc>
                  <a:txBody>
                    <a:bodyPr/>
                    <a:lstStyle/>
                    <a:p>
                      <a:pPr algn="ctr">
                        <a:buNone/>
                      </a:pPr>
                      <a:r>
                        <a:rPr lang="en-US" sz="1000"/>
                        <a:t>2019.07</a:t>
                      </a:r>
                      <a:endParaRPr lang="en-US" altLang="en-US" sz="1000"/>
                    </a:p>
                  </a:txBody>
                  <a:tcPr marL="68580" marR="68580" marT="0" marB="0" anchor="ctr"/>
                </a:tc>
              </a:tr>
              <a:tr h="286385">
                <a:tc>
                  <a:txBody>
                    <a:bodyPr/>
                    <a:lstStyle/>
                    <a:p>
                      <a:pPr algn="ctr">
                        <a:buNone/>
                      </a:pPr>
                      <a:r>
                        <a:rPr lang="en-US" sz="1000"/>
                        <a:t>13</a:t>
                      </a:r>
                      <a:endParaRPr lang="en-US" altLang="en-US" sz="1000"/>
                    </a:p>
                  </a:txBody>
                  <a:tcPr marL="68580" marR="68580" marT="0" marB="0" anchor="ctr"/>
                </a:tc>
                <a:tc>
                  <a:txBody>
                    <a:bodyPr/>
                    <a:lstStyle/>
                    <a:p>
                      <a:pPr algn="ctr">
                        <a:buNone/>
                      </a:pPr>
                      <a:r>
                        <a:rPr lang="en-US" sz="1000"/>
                        <a:t>2019“创新创业杯”全国管理决策模拟大赛全国总决赛</a:t>
                      </a:r>
                      <a:endParaRPr lang="en-US" altLang="en-US" sz="1000"/>
                    </a:p>
                  </a:txBody>
                  <a:tcPr marL="68580" marR="68580" marT="0" marB="0" anchor="ctr"/>
                </a:tc>
                <a:tc>
                  <a:txBody>
                    <a:bodyPr/>
                    <a:lstStyle/>
                    <a:p>
                      <a:pPr algn="ctr">
                        <a:buNone/>
                      </a:pPr>
                      <a:r>
                        <a:rPr lang="en-US" sz="1000"/>
                        <a:t>徐斌秀、陈倩</a:t>
                      </a:r>
                      <a:endParaRPr lang="en-US" altLang="en-US" sz="1000"/>
                    </a:p>
                  </a:txBody>
                  <a:tcPr marL="68580" marR="68580" marT="0" marB="0" anchor="ctr"/>
                </a:tc>
                <a:tc>
                  <a:txBody>
                    <a:bodyPr/>
                    <a:lstStyle/>
                    <a:p>
                      <a:pPr algn="ctr">
                        <a:buNone/>
                      </a:pPr>
                      <a:r>
                        <a:rPr lang="en-US" sz="1000"/>
                        <a:t>国家二等奖</a:t>
                      </a:r>
                      <a:endParaRPr lang="en-US" altLang="en-US" sz="1000"/>
                    </a:p>
                  </a:txBody>
                  <a:tcPr marL="68580" marR="68580" marT="0" marB="0" anchor="ctr"/>
                </a:tc>
                <a:tc>
                  <a:txBody>
                    <a:bodyPr/>
                    <a:lstStyle/>
                    <a:p>
                      <a:pPr algn="ctr">
                        <a:buNone/>
                      </a:pPr>
                      <a:r>
                        <a:rPr lang="en-US" sz="1000"/>
                        <a:t>2019.07</a:t>
                      </a:r>
                      <a:endParaRPr lang="en-US" altLang="en-US" sz="1000"/>
                    </a:p>
                  </a:txBody>
                  <a:tcPr marL="68580" marR="68580" marT="0" marB="0" anchor="ctr"/>
                </a:tc>
              </a:tr>
              <a:tr h="288290">
                <a:tc>
                  <a:txBody>
                    <a:bodyPr/>
                    <a:lstStyle/>
                    <a:p>
                      <a:pPr algn="ctr">
                        <a:buNone/>
                      </a:pPr>
                      <a:r>
                        <a:rPr lang="en-US" sz="1000"/>
                        <a:t>14</a:t>
                      </a:r>
                      <a:endParaRPr lang="en-US" altLang="en-US" sz="1000"/>
                    </a:p>
                  </a:txBody>
                  <a:tcPr marL="68580" marR="68580" marT="0" marB="0" anchor="ctr"/>
                </a:tc>
                <a:tc>
                  <a:txBody>
                    <a:bodyPr/>
                    <a:lstStyle/>
                    <a:p>
                      <a:pPr algn="ctr">
                        <a:buNone/>
                      </a:pPr>
                      <a:r>
                        <a:rPr lang="en-US" sz="1000"/>
                        <a:t>2019“创新创业杯”全国管理决策模拟大赛全国总决赛</a:t>
                      </a:r>
                      <a:endParaRPr lang="en-US" altLang="en-US" sz="1000"/>
                    </a:p>
                  </a:txBody>
                  <a:tcPr marL="68580" marR="68580" marT="0" marB="0" anchor="ctr"/>
                </a:tc>
                <a:tc>
                  <a:txBody>
                    <a:bodyPr/>
                    <a:lstStyle/>
                    <a:p>
                      <a:pPr algn="ctr">
                        <a:buNone/>
                      </a:pPr>
                      <a:r>
                        <a:rPr lang="en-US" sz="1000"/>
                        <a:t>龚本刚、李小东</a:t>
                      </a:r>
                      <a:endParaRPr lang="en-US" altLang="en-US" sz="1000"/>
                    </a:p>
                  </a:txBody>
                  <a:tcPr marL="68580" marR="68580" marT="0" marB="0" anchor="ctr"/>
                </a:tc>
                <a:tc>
                  <a:txBody>
                    <a:bodyPr/>
                    <a:lstStyle/>
                    <a:p>
                      <a:pPr algn="ctr">
                        <a:buNone/>
                      </a:pPr>
                      <a:r>
                        <a:rPr lang="en-US" sz="1000"/>
                        <a:t>国家二等奖</a:t>
                      </a:r>
                      <a:endParaRPr lang="en-US" altLang="en-US" sz="1000"/>
                    </a:p>
                  </a:txBody>
                  <a:tcPr marL="68580" marR="68580" marT="0" marB="0" anchor="ctr"/>
                </a:tc>
                <a:tc>
                  <a:txBody>
                    <a:bodyPr/>
                    <a:lstStyle/>
                    <a:p>
                      <a:pPr algn="ctr">
                        <a:buNone/>
                      </a:pPr>
                      <a:r>
                        <a:rPr lang="en-US" sz="1000"/>
                        <a:t>2019.07</a:t>
                      </a:r>
                      <a:endParaRPr lang="en-US" altLang="en-US" sz="1000"/>
                    </a:p>
                  </a:txBody>
                  <a:tcPr marL="68580" marR="68580" marT="0" marB="0" anchor="ctr"/>
                </a:tc>
              </a:tr>
              <a:tr h="356235">
                <a:tc>
                  <a:txBody>
                    <a:bodyPr/>
                    <a:lstStyle/>
                    <a:p>
                      <a:pPr algn="ctr">
                        <a:buNone/>
                      </a:pPr>
                      <a:r>
                        <a:rPr lang="en-US" sz="1000"/>
                        <a:t>15</a:t>
                      </a:r>
                      <a:endParaRPr lang="en-US" altLang="en-US" sz="1000"/>
                    </a:p>
                  </a:txBody>
                  <a:tcPr marL="68580" marR="68580" marT="0" marB="0" anchor="ctr"/>
                </a:tc>
                <a:tc>
                  <a:txBody>
                    <a:bodyPr/>
                    <a:lstStyle/>
                    <a:p>
                      <a:pPr algn="ctr">
                        <a:buNone/>
                      </a:pPr>
                      <a:r>
                        <a:rPr lang="en-US" sz="1000"/>
                        <a:t>2017“创新创业杯”全国管理决策模拟大赛全国总决赛</a:t>
                      </a:r>
                      <a:endParaRPr lang="en-US" altLang="en-US" sz="1000"/>
                    </a:p>
                  </a:txBody>
                  <a:tcPr marL="68580" marR="68580" marT="0" marB="0" anchor="ctr"/>
                </a:tc>
                <a:tc>
                  <a:txBody>
                    <a:bodyPr/>
                    <a:lstStyle/>
                    <a:p>
                      <a:pPr algn="ctr">
                        <a:buNone/>
                      </a:pPr>
                      <a:r>
                        <a:rPr lang="en-US" sz="1000"/>
                        <a:t>王凤莲、谢荣见</a:t>
                      </a:r>
                      <a:endParaRPr lang="en-US" altLang="en-US" sz="1000"/>
                    </a:p>
                  </a:txBody>
                  <a:tcPr marL="68580" marR="68580" marT="0" marB="0" anchor="ctr"/>
                </a:tc>
                <a:tc>
                  <a:txBody>
                    <a:bodyPr/>
                    <a:lstStyle/>
                    <a:p>
                      <a:pPr algn="ctr">
                        <a:buNone/>
                      </a:pPr>
                      <a:r>
                        <a:rPr lang="en-US" sz="1000"/>
                        <a:t>国家二等奖</a:t>
                      </a:r>
                      <a:endParaRPr lang="en-US" altLang="en-US" sz="1000"/>
                    </a:p>
                  </a:txBody>
                  <a:tcPr marL="68580" marR="68580" marT="0" marB="0" anchor="ctr"/>
                </a:tc>
                <a:tc>
                  <a:txBody>
                    <a:bodyPr/>
                    <a:lstStyle/>
                    <a:p>
                      <a:pPr algn="ctr">
                        <a:buNone/>
                      </a:pPr>
                      <a:r>
                        <a:rPr lang="en-US" sz="1000"/>
                        <a:t>2017.07</a:t>
                      </a:r>
                      <a:endParaRPr lang="en-US" altLang="en-US" sz="1000"/>
                    </a:p>
                  </a:txBody>
                  <a:tcPr marL="68580" marR="68580" marT="0" marB="0" anchor="ctr"/>
                </a:tc>
              </a:tr>
              <a:tr h="288290">
                <a:tc>
                  <a:txBody>
                    <a:bodyPr/>
                    <a:lstStyle/>
                    <a:p>
                      <a:pPr algn="ctr">
                        <a:buNone/>
                      </a:pPr>
                      <a:r>
                        <a:rPr lang="en-US" sz="1000"/>
                        <a:t>16</a:t>
                      </a:r>
                      <a:endParaRPr lang="en-US" altLang="en-US" sz="1000"/>
                    </a:p>
                  </a:txBody>
                  <a:tcPr marL="68580" marR="68580" marT="0" marB="0" anchor="ctr"/>
                </a:tc>
                <a:tc>
                  <a:txBody>
                    <a:bodyPr/>
                    <a:lstStyle/>
                    <a:p>
                      <a:pPr algn="ctr">
                        <a:buNone/>
                      </a:pPr>
                      <a:r>
                        <a:rPr lang="en-US" sz="1000"/>
                        <a:t>2017“创新创业杯”全国管理决策模拟大赛全国总决赛</a:t>
                      </a:r>
                      <a:endParaRPr lang="en-US" altLang="en-US" sz="1000"/>
                    </a:p>
                  </a:txBody>
                  <a:tcPr marL="68580" marR="68580" marT="0" marB="0" anchor="ctr"/>
                </a:tc>
                <a:tc>
                  <a:txBody>
                    <a:bodyPr/>
                    <a:lstStyle/>
                    <a:p>
                      <a:pPr algn="ctr">
                        <a:buNone/>
                      </a:pPr>
                      <a:r>
                        <a:rPr lang="en-US" sz="1000"/>
                        <a:t>李小东</a:t>
                      </a:r>
                      <a:endParaRPr lang="en-US" altLang="en-US" sz="1000"/>
                    </a:p>
                  </a:txBody>
                  <a:tcPr marL="68580" marR="68580" marT="0" marB="0" anchor="ctr"/>
                </a:tc>
                <a:tc>
                  <a:txBody>
                    <a:bodyPr/>
                    <a:lstStyle/>
                    <a:p>
                      <a:pPr algn="ctr">
                        <a:buNone/>
                      </a:pPr>
                      <a:r>
                        <a:rPr lang="en-US" sz="1000"/>
                        <a:t>国家二等奖</a:t>
                      </a:r>
                      <a:endParaRPr lang="en-US" altLang="en-US" sz="1000"/>
                    </a:p>
                  </a:txBody>
                  <a:tcPr marL="68580" marR="68580" marT="0" marB="0" anchor="ctr"/>
                </a:tc>
                <a:tc>
                  <a:txBody>
                    <a:bodyPr/>
                    <a:lstStyle/>
                    <a:p>
                      <a:pPr algn="ctr">
                        <a:buNone/>
                      </a:pPr>
                      <a:r>
                        <a:rPr lang="en-US" sz="1000"/>
                        <a:t>2017.07</a:t>
                      </a:r>
                      <a:endParaRPr lang="en-US" altLang="en-US" sz="1000"/>
                    </a:p>
                  </a:txBody>
                  <a:tcPr marL="68580" marR="68580" marT="0" marB="0" anchor="ctr"/>
                </a:tc>
              </a:tr>
              <a:tr h="348615">
                <a:tc>
                  <a:txBody>
                    <a:bodyPr/>
                    <a:lstStyle/>
                    <a:p>
                      <a:pPr algn="ctr">
                        <a:buNone/>
                      </a:pPr>
                      <a:r>
                        <a:rPr lang="en-US" sz="1000"/>
                        <a:t>17</a:t>
                      </a:r>
                      <a:endParaRPr lang="en-US" altLang="en-US" sz="1000"/>
                    </a:p>
                  </a:txBody>
                  <a:tcPr marL="68580" marR="68580" marT="0" marB="0" anchor="ctr"/>
                </a:tc>
                <a:tc>
                  <a:txBody>
                    <a:bodyPr/>
                    <a:lstStyle/>
                    <a:p>
                      <a:pPr algn="ctr">
                        <a:buNone/>
                      </a:pPr>
                      <a:r>
                        <a:rPr lang="en-US" sz="1000"/>
                        <a:t>2017“创新创业杯”全国管理决策模拟大赛全国总决赛</a:t>
                      </a:r>
                      <a:endParaRPr lang="en-US" altLang="en-US" sz="1000"/>
                    </a:p>
                  </a:txBody>
                  <a:tcPr marL="68580" marR="68580" marT="0" marB="0" anchor="ctr"/>
                </a:tc>
                <a:tc>
                  <a:txBody>
                    <a:bodyPr/>
                    <a:lstStyle/>
                    <a:p>
                      <a:pPr algn="ctr">
                        <a:buNone/>
                      </a:pPr>
                      <a:r>
                        <a:rPr lang="en-US" sz="1000"/>
                        <a:t>周晓宏</a:t>
                      </a:r>
                      <a:endParaRPr lang="en-US" altLang="en-US" sz="1000"/>
                    </a:p>
                  </a:txBody>
                  <a:tcPr marL="68580" marR="68580" marT="0" marB="0" anchor="ctr"/>
                </a:tc>
                <a:tc>
                  <a:txBody>
                    <a:bodyPr/>
                    <a:lstStyle/>
                    <a:p>
                      <a:pPr algn="ctr">
                        <a:buNone/>
                      </a:pPr>
                      <a:r>
                        <a:rPr lang="en-US" sz="1000"/>
                        <a:t>国家二等奖</a:t>
                      </a:r>
                      <a:endParaRPr lang="en-US" altLang="en-US" sz="1000"/>
                    </a:p>
                  </a:txBody>
                  <a:tcPr marL="68580" marR="68580" marT="0" marB="0" anchor="ctr"/>
                </a:tc>
                <a:tc>
                  <a:txBody>
                    <a:bodyPr/>
                    <a:lstStyle/>
                    <a:p>
                      <a:pPr algn="ctr">
                        <a:buNone/>
                      </a:pPr>
                      <a:r>
                        <a:rPr lang="en-US" sz="1000"/>
                        <a:t>2017.07</a:t>
                      </a:r>
                      <a:endParaRPr lang="en-US" altLang="en-US" sz="1000"/>
                    </a:p>
                  </a:txBody>
                  <a:tcPr marL="68580" marR="68580" marT="0" marB="0" anchor="ctr"/>
                </a:tc>
              </a:tr>
              <a:tr h="287655">
                <a:tc>
                  <a:txBody>
                    <a:bodyPr/>
                    <a:lstStyle/>
                    <a:p>
                      <a:pPr algn="ctr">
                        <a:buNone/>
                      </a:pPr>
                      <a:r>
                        <a:rPr lang="en-US" sz="1000"/>
                        <a:t>18</a:t>
                      </a:r>
                      <a:endParaRPr lang="en-US" altLang="en-US" sz="1000"/>
                    </a:p>
                  </a:txBody>
                  <a:tcPr marL="68580" marR="68580" marT="0" marB="0" anchor="ctr"/>
                </a:tc>
                <a:tc>
                  <a:txBody>
                    <a:bodyPr/>
                    <a:lstStyle/>
                    <a:p>
                      <a:pPr algn="ctr">
                        <a:buNone/>
                      </a:pPr>
                      <a:r>
                        <a:rPr lang="en-US" sz="1000"/>
                        <a:t>2016“创新创业杯”全国管理决策模拟大赛全国总决赛</a:t>
                      </a:r>
                      <a:endParaRPr lang="en-US" altLang="en-US" sz="1000"/>
                    </a:p>
                  </a:txBody>
                  <a:tcPr marL="68580" marR="68580" marT="0" marB="0" anchor="ctr"/>
                </a:tc>
                <a:tc>
                  <a:txBody>
                    <a:bodyPr/>
                    <a:lstStyle/>
                    <a:p>
                      <a:pPr algn="ctr">
                        <a:buNone/>
                      </a:pPr>
                      <a:r>
                        <a:rPr lang="en-US" sz="1000"/>
                        <a:t>王凤莲、何惠妍、何晓蕙</a:t>
                      </a:r>
                      <a:endParaRPr lang="en-US" altLang="en-US" sz="1000"/>
                    </a:p>
                  </a:txBody>
                  <a:tcPr marL="68580" marR="68580" marT="0" marB="0" anchor="ctr"/>
                </a:tc>
                <a:tc>
                  <a:txBody>
                    <a:bodyPr/>
                    <a:lstStyle/>
                    <a:p>
                      <a:pPr algn="ctr">
                        <a:buNone/>
                      </a:pPr>
                      <a:r>
                        <a:rPr lang="en-US" sz="1000"/>
                        <a:t>国家二等奖</a:t>
                      </a:r>
                      <a:endParaRPr lang="en-US" altLang="en-US" sz="1000"/>
                    </a:p>
                  </a:txBody>
                  <a:tcPr marL="68580" marR="68580" marT="0" marB="0" anchor="ctr"/>
                </a:tc>
                <a:tc>
                  <a:txBody>
                    <a:bodyPr/>
                    <a:lstStyle/>
                    <a:p>
                      <a:pPr algn="ctr">
                        <a:buNone/>
                      </a:pPr>
                      <a:r>
                        <a:rPr lang="en-US" sz="1000"/>
                        <a:t>2016.07</a:t>
                      </a:r>
                      <a:endParaRPr lang="en-US" altLang="en-US" sz="1000"/>
                    </a:p>
                  </a:txBody>
                  <a:tcPr marL="68580" marR="68580" marT="0" marB="0" anchor="ctr"/>
                </a:tc>
              </a:tr>
              <a:tr h="205740">
                <a:tc>
                  <a:txBody>
                    <a:bodyPr/>
                    <a:lstStyle/>
                    <a:p>
                      <a:pPr algn="ctr">
                        <a:buNone/>
                      </a:pPr>
                      <a:r>
                        <a:rPr lang="en-US" sz="1000"/>
                        <a:t>19</a:t>
                      </a:r>
                      <a:endParaRPr lang="en-US" altLang="en-US" sz="1000"/>
                    </a:p>
                  </a:txBody>
                  <a:tcPr marL="68580" marR="68580" marT="0" marB="0" anchor="ctr"/>
                </a:tc>
                <a:tc>
                  <a:txBody>
                    <a:bodyPr/>
                    <a:lstStyle/>
                    <a:p>
                      <a:pPr algn="ctr">
                        <a:buNone/>
                      </a:pPr>
                      <a:r>
                        <a:rPr lang="en-US" sz="1000"/>
                        <a:t>2015“创新创业杯”全国管理决策模拟大赛全国总决赛</a:t>
                      </a:r>
                      <a:endParaRPr lang="en-US" altLang="en-US" sz="1000"/>
                    </a:p>
                  </a:txBody>
                  <a:tcPr marL="68580" marR="68580" marT="0" marB="0" anchor="ctr"/>
                </a:tc>
                <a:tc>
                  <a:txBody>
                    <a:bodyPr/>
                    <a:lstStyle/>
                    <a:p>
                      <a:pPr algn="ctr">
                        <a:buNone/>
                      </a:pPr>
                      <a:r>
                        <a:rPr lang="en-US" sz="1000"/>
                        <a:t>谢荣见、何惠妍</a:t>
                      </a:r>
                      <a:endParaRPr lang="en-US" altLang="en-US" sz="1000"/>
                    </a:p>
                  </a:txBody>
                  <a:tcPr marL="68580" marR="68580" marT="0" marB="0" anchor="ctr"/>
                </a:tc>
                <a:tc>
                  <a:txBody>
                    <a:bodyPr/>
                    <a:lstStyle/>
                    <a:p>
                      <a:pPr algn="ctr">
                        <a:buNone/>
                      </a:pPr>
                      <a:r>
                        <a:rPr lang="en-US" sz="1000"/>
                        <a:t>国家二等奖</a:t>
                      </a:r>
                      <a:endParaRPr lang="en-US" altLang="en-US" sz="1000"/>
                    </a:p>
                  </a:txBody>
                  <a:tcPr marL="68580" marR="68580" marT="0" marB="0" anchor="ctr"/>
                </a:tc>
                <a:tc>
                  <a:txBody>
                    <a:bodyPr/>
                    <a:lstStyle/>
                    <a:p>
                      <a:pPr algn="ctr">
                        <a:buNone/>
                      </a:pPr>
                      <a:r>
                        <a:rPr lang="en-US" sz="1000"/>
                        <a:t>2015.07</a:t>
                      </a:r>
                      <a:endParaRPr lang="en-US" altLang="en-US" sz="1000"/>
                    </a:p>
                  </a:txBody>
                  <a:tcPr marL="68580" marR="68580" marT="0" marB="0" anchor="ctr"/>
                </a:tc>
              </a:tr>
              <a:tr h="205740">
                <a:tc>
                  <a:txBody>
                    <a:bodyPr/>
                    <a:lstStyle/>
                    <a:p>
                      <a:pPr algn="ctr">
                        <a:buNone/>
                      </a:pPr>
                      <a:r>
                        <a:rPr lang="en-US" sz="1000"/>
                        <a:t>20</a:t>
                      </a:r>
                      <a:endParaRPr lang="en-US" altLang="en-US" sz="1000"/>
                    </a:p>
                  </a:txBody>
                  <a:tcPr marL="68580" marR="68580" marT="0" marB="0" anchor="ctr"/>
                </a:tc>
                <a:tc>
                  <a:txBody>
                    <a:bodyPr/>
                    <a:lstStyle/>
                    <a:p>
                      <a:pPr algn="ctr">
                        <a:buNone/>
                      </a:pPr>
                      <a:r>
                        <a:rPr lang="en-US" sz="1000"/>
                        <a:t>2015“创新创业杯”全国管理决策模拟大赛全国总决赛</a:t>
                      </a:r>
                      <a:endParaRPr lang="en-US" altLang="en-US" sz="1000"/>
                    </a:p>
                  </a:txBody>
                  <a:tcPr marL="68580" marR="68580" marT="0" marB="0" anchor="ctr"/>
                </a:tc>
                <a:tc>
                  <a:txBody>
                    <a:bodyPr/>
                    <a:lstStyle/>
                    <a:p>
                      <a:pPr algn="ctr">
                        <a:buNone/>
                      </a:pPr>
                      <a:r>
                        <a:rPr lang="en-US" sz="1000"/>
                        <a:t>周晓宏、王凤莲</a:t>
                      </a:r>
                      <a:endParaRPr lang="en-US" altLang="en-US" sz="1000"/>
                    </a:p>
                  </a:txBody>
                  <a:tcPr marL="68580" marR="68580" marT="0" marB="0" anchor="ctr"/>
                </a:tc>
                <a:tc>
                  <a:txBody>
                    <a:bodyPr/>
                    <a:lstStyle/>
                    <a:p>
                      <a:pPr algn="ctr">
                        <a:buNone/>
                      </a:pPr>
                      <a:r>
                        <a:rPr lang="en-US" sz="1000"/>
                        <a:t>国家二等奖</a:t>
                      </a:r>
                      <a:endParaRPr lang="en-US" altLang="en-US" sz="1000"/>
                    </a:p>
                  </a:txBody>
                  <a:tcPr marL="68580" marR="68580" marT="0" marB="0" anchor="ctr"/>
                </a:tc>
                <a:tc>
                  <a:txBody>
                    <a:bodyPr/>
                    <a:lstStyle/>
                    <a:p>
                      <a:pPr algn="ctr">
                        <a:buNone/>
                      </a:pPr>
                      <a:r>
                        <a:rPr lang="en-US" sz="1000"/>
                        <a:t>2015.07</a:t>
                      </a:r>
                      <a:endParaRPr lang="en-US" altLang="en-US" sz="1000"/>
                    </a:p>
                  </a:txBody>
                  <a:tcPr marL="68580" marR="68580" marT="0" marB="0" anchor="ctr"/>
                </a:tc>
              </a:tr>
              <a:tr h="228600">
                <a:tc>
                  <a:txBody>
                    <a:bodyPr/>
                    <a:lstStyle/>
                    <a:p>
                      <a:pPr algn="ctr">
                        <a:buNone/>
                      </a:pPr>
                      <a:r>
                        <a:rPr lang="en-US" sz="1000"/>
                        <a:t>21</a:t>
                      </a:r>
                      <a:endParaRPr lang="en-US" altLang="en-US" sz="1000"/>
                    </a:p>
                  </a:txBody>
                  <a:tcPr marL="68580" marR="68580" marT="0" marB="0" anchor="ctr"/>
                </a:tc>
                <a:tc>
                  <a:txBody>
                    <a:bodyPr/>
                    <a:lstStyle/>
                    <a:p>
                      <a:pPr algn="ctr">
                        <a:buNone/>
                      </a:pPr>
                      <a:r>
                        <a:rPr lang="en-US" sz="1000"/>
                        <a:t>2018年“创新创业”全国管理决策模拟大赛全国总决赛</a:t>
                      </a:r>
                      <a:endParaRPr lang="en-US" altLang="en-US" sz="1000"/>
                    </a:p>
                  </a:txBody>
                  <a:tcPr marL="68580" marR="68580" marT="0" marB="0" anchor="ctr"/>
                </a:tc>
                <a:tc>
                  <a:txBody>
                    <a:bodyPr/>
                    <a:lstStyle/>
                    <a:p>
                      <a:pPr algn="ctr">
                        <a:buNone/>
                      </a:pPr>
                      <a:r>
                        <a:rPr lang="en-US" sz="1000"/>
                        <a:t>谢荣见、朱钰</a:t>
                      </a:r>
                      <a:endParaRPr lang="en-US" altLang="en-US" sz="1000"/>
                    </a:p>
                  </a:txBody>
                  <a:tcPr marL="68580" marR="68580" marT="0" marB="0" anchor="ctr"/>
                </a:tc>
                <a:tc>
                  <a:txBody>
                    <a:bodyPr/>
                    <a:lstStyle/>
                    <a:p>
                      <a:pPr algn="ctr">
                        <a:buNone/>
                      </a:pPr>
                      <a:r>
                        <a:rPr lang="en-US" sz="1000"/>
                        <a:t>国家二等奖</a:t>
                      </a:r>
                      <a:endParaRPr lang="en-US" altLang="en-US" sz="1000"/>
                    </a:p>
                  </a:txBody>
                  <a:tcPr marL="68580" marR="68580" marT="0" marB="0" anchor="ctr"/>
                </a:tc>
                <a:tc>
                  <a:txBody>
                    <a:bodyPr/>
                    <a:lstStyle/>
                    <a:p>
                      <a:pPr algn="ctr">
                        <a:buNone/>
                      </a:pPr>
                      <a:r>
                        <a:rPr lang="en-US" sz="1000"/>
                        <a:t>2018.11</a:t>
                      </a:r>
                      <a:endParaRPr lang="en-US" altLang="en-US" sz="1000"/>
                    </a:p>
                  </a:txBody>
                  <a:tcPr marL="68580" marR="68580" marT="0" marB="0" anchor="ctr"/>
                </a:tc>
              </a:tr>
              <a:tr h="355600">
                <a:tc>
                  <a:txBody>
                    <a:bodyPr/>
                    <a:lstStyle/>
                    <a:p>
                      <a:pPr algn="ctr">
                        <a:buNone/>
                      </a:pPr>
                      <a:r>
                        <a:rPr lang="en-US" sz="1000"/>
                        <a:t>22</a:t>
                      </a:r>
                      <a:endParaRPr lang="en-US" altLang="en-US" sz="1000"/>
                    </a:p>
                  </a:txBody>
                  <a:tcPr marL="68580" marR="68580" marT="0" marB="0" anchor="ctr"/>
                </a:tc>
                <a:tc>
                  <a:txBody>
                    <a:bodyPr/>
                    <a:lstStyle/>
                    <a:p>
                      <a:pPr algn="ctr">
                        <a:buNone/>
                      </a:pPr>
                      <a:r>
                        <a:rPr lang="en-US" sz="1000"/>
                        <a:t>2018年“创新创业”全国管理决策模拟大赛全国总决赛</a:t>
                      </a:r>
                      <a:endParaRPr lang="en-US" altLang="en-US" sz="1000"/>
                    </a:p>
                  </a:txBody>
                  <a:tcPr marL="68580" marR="68580" marT="0" marB="0" anchor="ctr"/>
                </a:tc>
                <a:tc>
                  <a:txBody>
                    <a:bodyPr/>
                    <a:lstStyle/>
                    <a:p>
                      <a:pPr algn="ctr">
                        <a:buNone/>
                      </a:pPr>
                      <a:r>
                        <a:rPr lang="en-US" sz="1000"/>
                        <a:t>王凤莲、赵静云</a:t>
                      </a:r>
                      <a:endParaRPr lang="en-US" altLang="en-US" sz="1000"/>
                    </a:p>
                  </a:txBody>
                  <a:tcPr marL="68580" marR="68580" marT="0" marB="0" anchor="ctr"/>
                </a:tc>
                <a:tc>
                  <a:txBody>
                    <a:bodyPr/>
                    <a:lstStyle/>
                    <a:p>
                      <a:pPr algn="ctr">
                        <a:buNone/>
                      </a:pPr>
                      <a:r>
                        <a:rPr lang="en-US" sz="1000"/>
                        <a:t>国家二等奖</a:t>
                      </a:r>
                      <a:endParaRPr lang="en-US" altLang="en-US" sz="1000"/>
                    </a:p>
                  </a:txBody>
                  <a:tcPr marL="68580" marR="68580" marT="0" marB="0" anchor="ctr"/>
                </a:tc>
                <a:tc>
                  <a:txBody>
                    <a:bodyPr/>
                    <a:lstStyle/>
                    <a:p>
                      <a:pPr algn="ctr">
                        <a:buNone/>
                      </a:pPr>
                      <a:r>
                        <a:rPr lang="en-US" sz="1000"/>
                        <a:t>2018.11</a:t>
                      </a:r>
                      <a:endParaRPr lang="en-US" altLang="en-US" sz="1000"/>
                    </a:p>
                  </a:txBody>
                  <a:tcPr marL="68580" marR="68580" marT="0" marB="0" anchor="ctr"/>
                </a:tc>
              </a:tr>
              <a:tr h="356870">
                <a:tc>
                  <a:txBody>
                    <a:bodyPr/>
                    <a:lstStyle/>
                    <a:p>
                      <a:pPr algn="ctr">
                        <a:buNone/>
                      </a:pPr>
                      <a:r>
                        <a:rPr lang="en-US" sz="1000"/>
                        <a:t>23</a:t>
                      </a:r>
                      <a:endParaRPr lang="en-US" altLang="en-US" sz="1000"/>
                    </a:p>
                  </a:txBody>
                  <a:tcPr marL="68580" marR="68580" marT="0" marB="0" anchor="ctr"/>
                </a:tc>
                <a:tc>
                  <a:txBody>
                    <a:bodyPr/>
                    <a:lstStyle/>
                    <a:p>
                      <a:pPr algn="ctr">
                        <a:buNone/>
                      </a:pPr>
                      <a:r>
                        <a:rPr lang="en-US" sz="1000"/>
                        <a:t>第九届全国大学生市场调查与分析大赛</a:t>
                      </a:r>
                      <a:endParaRPr lang="en-US" altLang="en-US" sz="1000"/>
                    </a:p>
                  </a:txBody>
                  <a:tcPr marL="68580" marR="68580" marT="0" marB="0" anchor="ctr"/>
                </a:tc>
                <a:tc>
                  <a:txBody>
                    <a:bodyPr/>
                    <a:lstStyle/>
                    <a:p>
                      <a:pPr algn="ctr">
                        <a:buNone/>
                      </a:pPr>
                      <a:r>
                        <a:rPr lang="en-US" sz="1000"/>
                        <a:t>王凤莲、刘芳、朱敏</a:t>
                      </a:r>
                      <a:endParaRPr lang="en-US" altLang="en-US" sz="1000"/>
                    </a:p>
                  </a:txBody>
                  <a:tcPr marL="68580" marR="68580" marT="0" marB="0" anchor="ctr"/>
                </a:tc>
                <a:tc>
                  <a:txBody>
                    <a:bodyPr/>
                    <a:lstStyle/>
                    <a:p>
                      <a:pPr algn="ctr">
                        <a:buNone/>
                      </a:pPr>
                      <a:r>
                        <a:rPr lang="en-US" sz="1000"/>
                        <a:t>国家三等奖</a:t>
                      </a:r>
                      <a:endParaRPr lang="en-US" altLang="en-US" sz="1000"/>
                    </a:p>
                  </a:txBody>
                  <a:tcPr marL="68580" marR="68580" marT="0" marB="0" anchor="ctr"/>
                </a:tc>
                <a:tc>
                  <a:txBody>
                    <a:bodyPr/>
                    <a:lstStyle/>
                    <a:p>
                      <a:pPr algn="ctr">
                        <a:buNone/>
                      </a:pPr>
                      <a:r>
                        <a:rPr lang="en-US" sz="1000"/>
                        <a:t>2019.05</a:t>
                      </a:r>
                      <a:endParaRPr lang="en-US" altLang="en-US" sz="1000"/>
                    </a:p>
                  </a:txBody>
                  <a:tcPr marL="68580" marR="68580" marT="0" marB="0" anchor="ctr"/>
                </a:tc>
              </a:tr>
              <a:tr h="356235">
                <a:tc>
                  <a:txBody>
                    <a:bodyPr/>
                    <a:lstStyle/>
                    <a:p>
                      <a:pPr algn="ctr">
                        <a:buNone/>
                      </a:pPr>
                      <a:r>
                        <a:rPr lang="en-US" sz="1000"/>
                        <a:t>24</a:t>
                      </a:r>
                      <a:endParaRPr lang="en-US" altLang="en-US" sz="1000"/>
                    </a:p>
                  </a:txBody>
                  <a:tcPr marL="68580" marR="68580" marT="0" marB="0" anchor="ctr"/>
                </a:tc>
                <a:tc>
                  <a:txBody>
                    <a:bodyPr/>
                    <a:lstStyle/>
                    <a:p>
                      <a:pPr algn="ctr">
                        <a:buNone/>
                      </a:pPr>
                      <a:r>
                        <a:rPr lang="en-US" sz="1000"/>
                        <a:t>第七届全国大学生市场调查与分析大赛</a:t>
                      </a:r>
                      <a:endParaRPr lang="en-US" altLang="en-US" sz="1000"/>
                    </a:p>
                  </a:txBody>
                  <a:tcPr marL="68580" marR="68580" marT="0" marB="0" anchor="ctr"/>
                </a:tc>
                <a:tc>
                  <a:txBody>
                    <a:bodyPr/>
                    <a:lstStyle/>
                    <a:p>
                      <a:pPr algn="ctr">
                        <a:buNone/>
                      </a:pPr>
                      <a:r>
                        <a:rPr lang="en-US" sz="1000"/>
                        <a:t>谢荣见、李小东</a:t>
                      </a:r>
                      <a:endParaRPr lang="en-US" altLang="en-US" sz="1000"/>
                    </a:p>
                  </a:txBody>
                  <a:tcPr marL="68580" marR="68580" marT="0" marB="0" anchor="ctr"/>
                </a:tc>
                <a:tc>
                  <a:txBody>
                    <a:bodyPr/>
                    <a:lstStyle/>
                    <a:p>
                      <a:pPr algn="ctr">
                        <a:buNone/>
                      </a:pPr>
                      <a:r>
                        <a:rPr lang="en-US" sz="1000"/>
                        <a:t>国家三等奖</a:t>
                      </a:r>
                      <a:endParaRPr lang="en-US" altLang="en-US" sz="1000"/>
                    </a:p>
                  </a:txBody>
                  <a:tcPr marL="68580" marR="68580" marT="0" marB="0" anchor="ctr"/>
                </a:tc>
                <a:tc>
                  <a:txBody>
                    <a:bodyPr/>
                    <a:lstStyle/>
                    <a:p>
                      <a:pPr algn="ctr">
                        <a:buNone/>
                      </a:pPr>
                      <a:r>
                        <a:rPr lang="en-US" sz="1000"/>
                        <a:t>2017.05</a:t>
                      </a:r>
                      <a:endParaRPr lang="en-US" altLang="en-US" sz="1000"/>
                    </a:p>
                  </a:txBody>
                  <a:tcPr marL="68580" marR="68580" marT="0" marB="0" anchor="ctr"/>
                </a:tc>
              </a:tr>
              <a:tr h="355600">
                <a:tc>
                  <a:txBody>
                    <a:bodyPr/>
                    <a:lstStyle/>
                    <a:p>
                      <a:pPr algn="ctr">
                        <a:buNone/>
                      </a:pPr>
                      <a:r>
                        <a:rPr lang="en-US" sz="1000"/>
                        <a:t>25</a:t>
                      </a:r>
                      <a:endParaRPr lang="en-US" altLang="en-US" sz="1000"/>
                    </a:p>
                  </a:txBody>
                  <a:tcPr marL="68580" marR="68580" marT="0" marB="0" anchor="ctr"/>
                </a:tc>
                <a:tc>
                  <a:txBody>
                    <a:bodyPr/>
                    <a:lstStyle/>
                    <a:p>
                      <a:pPr algn="ctr">
                        <a:buNone/>
                      </a:pPr>
                      <a:r>
                        <a:rPr lang="en-US" sz="1000"/>
                        <a:t>第七届全国大学生市场调查与分析大赛</a:t>
                      </a:r>
                      <a:endParaRPr lang="en-US" altLang="en-US" sz="1000"/>
                    </a:p>
                  </a:txBody>
                  <a:tcPr marL="68580" marR="68580" marT="0" marB="0" anchor="ctr"/>
                </a:tc>
                <a:tc>
                  <a:txBody>
                    <a:bodyPr/>
                    <a:lstStyle/>
                    <a:p>
                      <a:pPr algn="ctr">
                        <a:buNone/>
                      </a:pPr>
                      <a:r>
                        <a:rPr lang="en-US" sz="1000"/>
                        <a:t>谢荣见、李小东</a:t>
                      </a:r>
                      <a:endParaRPr lang="en-US" altLang="en-US" sz="1000"/>
                    </a:p>
                  </a:txBody>
                  <a:tcPr marL="68580" marR="68580" marT="0" marB="0" anchor="ctr"/>
                </a:tc>
                <a:tc>
                  <a:txBody>
                    <a:bodyPr/>
                    <a:lstStyle/>
                    <a:p>
                      <a:pPr algn="ctr">
                        <a:buNone/>
                      </a:pPr>
                      <a:r>
                        <a:rPr lang="en-US" sz="1000"/>
                        <a:t>国家三等奖</a:t>
                      </a:r>
                      <a:endParaRPr lang="en-US" altLang="en-US" sz="1000"/>
                    </a:p>
                  </a:txBody>
                  <a:tcPr marL="68580" marR="68580" marT="0" marB="0" anchor="ctr"/>
                </a:tc>
                <a:tc>
                  <a:txBody>
                    <a:bodyPr/>
                    <a:lstStyle/>
                    <a:p>
                      <a:pPr algn="ctr">
                        <a:buNone/>
                      </a:pPr>
                      <a:r>
                        <a:rPr lang="en-US" sz="1000"/>
                        <a:t>2017.05</a:t>
                      </a:r>
                      <a:endParaRPr lang="en-US" altLang="en-US" sz="1000"/>
                    </a:p>
                  </a:txBody>
                  <a:tcPr marL="68580" marR="68580" marT="0" marB="0" anchor="ctr"/>
                </a:tc>
              </a:tr>
              <a:tr h="356235">
                <a:tc>
                  <a:txBody>
                    <a:bodyPr/>
                    <a:lstStyle/>
                    <a:p>
                      <a:pPr algn="ctr">
                        <a:buNone/>
                      </a:pPr>
                      <a:r>
                        <a:rPr lang="en-US" sz="1000"/>
                        <a:t>26</a:t>
                      </a:r>
                      <a:endParaRPr lang="en-US" altLang="en-US" sz="1000"/>
                    </a:p>
                  </a:txBody>
                  <a:tcPr marL="68580" marR="68580" marT="0" marB="0" anchor="ctr"/>
                </a:tc>
                <a:tc>
                  <a:txBody>
                    <a:bodyPr/>
                    <a:lstStyle/>
                    <a:p>
                      <a:pPr algn="ctr">
                        <a:buNone/>
                      </a:pPr>
                      <a:r>
                        <a:rPr lang="en-US" sz="1000"/>
                        <a:t>第七届全国大学生市场调查与分析大赛</a:t>
                      </a:r>
                      <a:endParaRPr lang="en-US" altLang="en-US" sz="1000"/>
                    </a:p>
                  </a:txBody>
                  <a:tcPr marL="68580" marR="68580" marT="0" marB="0" anchor="ctr"/>
                </a:tc>
                <a:tc>
                  <a:txBody>
                    <a:bodyPr/>
                    <a:lstStyle/>
                    <a:p>
                      <a:pPr algn="ctr">
                        <a:buNone/>
                      </a:pPr>
                      <a:r>
                        <a:rPr lang="en-US" sz="1000"/>
                        <a:t>王凤莲、徐斌秀</a:t>
                      </a:r>
                      <a:endParaRPr lang="en-US" altLang="en-US" sz="1000"/>
                    </a:p>
                  </a:txBody>
                  <a:tcPr marL="68580" marR="68580" marT="0" marB="0" anchor="ctr"/>
                </a:tc>
                <a:tc>
                  <a:txBody>
                    <a:bodyPr/>
                    <a:lstStyle/>
                    <a:p>
                      <a:pPr algn="ctr">
                        <a:buNone/>
                      </a:pPr>
                      <a:r>
                        <a:rPr lang="en-US" sz="1000"/>
                        <a:t>国家三等奖</a:t>
                      </a:r>
                      <a:endParaRPr lang="en-US" altLang="en-US" sz="1000"/>
                    </a:p>
                  </a:txBody>
                  <a:tcPr marL="68580" marR="68580" marT="0" marB="0" anchor="ctr"/>
                </a:tc>
                <a:tc>
                  <a:txBody>
                    <a:bodyPr/>
                    <a:lstStyle/>
                    <a:p>
                      <a:pPr algn="ctr">
                        <a:buNone/>
                      </a:pPr>
                      <a:r>
                        <a:rPr lang="en-US" sz="1000"/>
                        <a:t>2017.05</a:t>
                      </a:r>
                      <a:endParaRPr lang="en-US" altLang="en-US" sz="1000"/>
                    </a:p>
                  </a:txBody>
                  <a:tcPr marL="68580" marR="68580" marT="0" marB="0" anchor="ctr"/>
                </a:tc>
              </a:tr>
            </a:tbl>
          </a:graphicData>
        </a:graphic>
      </p:graphicFrame>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1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20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2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ppt_x</p:attrName>
                                        </p:attrNameLst>
                                      </p:cBhvr>
                                      <p:tavLst>
                                        <p:tav tm="0">
                                          <p:val>
                                            <p:fltVal val="0.5"/>
                                          </p:val>
                                        </p:tav>
                                        <p:tav tm="100000">
                                          <p:val>
                                            <p:strVal val="#ppt_x"/>
                                          </p:val>
                                        </p:tav>
                                      </p:tavLst>
                                    </p:anim>
                                    <p:anim calcmode="lin" valueType="num">
                                      <p:cBhvr>
                                        <p:cTn id="34" dur="500" fill="hold"/>
                                        <p:tgtEl>
                                          <p:spTgt spid="11"/>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3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30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4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 calcmode="lin" valueType="num">
                                      <p:cBhvr>
                                        <p:cTn id="51" dur="500" fill="hold"/>
                                        <p:tgtEl>
                                          <p:spTgt spid="13"/>
                                        </p:tgtEl>
                                        <p:attrNameLst>
                                          <p:attrName>ppt_x</p:attrName>
                                        </p:attrNameLst>
                                      </p:cBhvr>
                                      <p:tavLst>
                                        <p:tav tm="0">
                                          <p:val>
                                            <p:fltVal val="0.5"/>
                                          </p:val>
                                        </p:tav>
                                        <p:tav tm="100000">
                                          <p:val>
                                            <p:strVal val="#ppt_x"/>
                                          </p:val>
                                        </p:tav>
                                      </p:tavLst>
                                    </p:anim>
                                    <p:anim calcmode="lin" valueType="num">
                                      <p:cBhvr>
                                        <p:cTn id="52" dur="500" fill="hold"/>
                                        <p:tgtEl>
                                          <p:spTgt spid="13"/>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40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ppt_x</p:attrName>
                                        </p:attrNameLst>
                                      </p:cBhvr>
                                      <p:tavLst>
                                        <p:tav tm="0">
                                          <p:val>
                                            <p:fltVal val="0.5"/>
                                          </p:val>
                                        </p:tav>
                                        <p:tav tm="100000">
                                          <p:val>
                                            <p:strVal val="#ppt_x"/>
                                          </p:val>
                                        </p:tav>
                                      </p:tavLst>
                                    </p:anim>
                                    <p:anim calcmode="lin" valueType="num">
                                      <p:cBhvr>
                                        <p:cTn id="58" dur="500" fill="hold"/>
                                        <p:tgtEl>
                                          <p:spTgt spid="16"/>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55"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strVal val="#ppt_w*0.7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animEffect transition="in" filter="fade">
                                      <p:cBhvr>
                                        <p:cTn id="64" dur="500"/>
                                        <p:tgtEl>
                                          <p:spTgt spid="27"/>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strVal val="#ppt_w*0.70"/>
                                          </p:val>
                                        </p:tav>
                                        <p:tav tm="100000">
                                          <p:val>
                                            <p:strVal val="#ppt_w"/>
                                          </p:val>
                                        </p:tav>
                                      </p:tavLst>
                                    </p:anim>
                                    <p:anim calcmode="lin" valueType="num">
                                      <p:cBhvr>
                                        <p:cTn id="68" dur="500" fill="hold"/>
                                        <p:tgtEl>
                                          <p:spTgt spid="25"/>
                                        </p:tgtEl>
                                        <p:attrNameLst>
                                          <p:attrName>ppt_h</p:attrName>
                                        </p:attrNameLst>
                                      </p:cBhvr>
                                      <p:tavLst>
                                        <p:tav tm="0">
                                          <p:val>
                                            <p:strVal val="#ppt_h"/>
                                          </p:val>
                                        </p:tav>
                                        <p:tav tm="100000">
                                          <p:val>
                                            <p:strVal val="#ppt_h"/>
                                          </p:val>
                                        </p:tav>
                                      </p:tavLst>
                                    </p:anim>
                                    <p:animEffect transition="in" filter="fade">
                                      <p:cBhvr>
                                        <p:cTn id="69" dur="500"/>
                                        <p:tgtEl>
                                          <p:spTgt spid="25"/>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strVal val="#ppt_w*0.70"/>
                                          </p:val>
                                        </p:tav>
                                        <p:tav tm="100000">
                                          <p:val>
                                            <p:strVal val="#ppt_w"/>
                                          </p:val>
                                        </p:tav>
                                      </p:tavLst>
                                    </p:anim>
                                    <p:anim calcmode="lin" valueType="num">
                                      <p:cBhvr>
                                        <p:cTn id="73" dur="500" fill="hold"/>
                                        <p:tgtEl>
                                          <p:spTgt spid="28"/>
                                        </p:tgtEl>
                                        <p:attrNameLst>
                                          <p:attrName>ppt_h</p:attrName>
                                        </p:attrNameLst>
                                      </p:cBhvr>
                                      <p:tavLst>
                                        <p:tav tm="0">
                                          <p:val>
                                            <p:strVal val="#ppt_h"/>
                                          </p:val>
                                        </p:tav>
                                        <p:tav tm="100000">
                                          <p:val>
                                            <p:strVal val="#ppt_h"/>
                                          </p:val>
                                        </p:tav>
                                      </p:tavLst>
                                    </p:anim>
                                    <p:animEffect transition="in" filter="fade">
                                      <p:cBhvr>
                                        <p:cTn id="74" dur="500"/>
                                        <p:tgtEl>
                                          <p:spTgt spid="28"/>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strVal val="#ppt_w*0.7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animEffect transition="in" filter="fade">
                                      <p:cBhvr>
                                        <p:cTn id="79" dur="500"/>
                                        <p:tgtEl>
                                          <p:spTgt spid="26"/>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p:cTn id="82" dur="500" fill="hold"/>
                                        <p:tgtEl>
                                          <p:spTgt spid="29"/>
                                        </p:tgtEl>
                                        <p:attrNameLst>
                                          <p:attrName>ppt_w</p:attrName>
                                        </p:attrNameLst>
                                      </p:cBhvr>
                                      <p:tavLst>
                                        <p:tav tm="0">
                                          <p:val>
                                            <p:strVal val="#ppt_w*0.70"/>
                                          </p:val>
                                        </p:tav>
                                        <p:tav tm="100000">
                                          <p:val>
                                            <p:strVal val="#ppt_w"/>
                                          </p:val>
                                        </p:tav>
                                      </p:tavLst>
                                    </p:anim>
                                    <p:anim calcmode="lin" valueType="num">
                                      <p:cBhvr>
                                        <p:cTn id="83" dur="500" fill="hold"/>
                                        <p:tgtEl>
                                          <p:spTgt spid="29"/>
                                        </p:tgtEl>
                                        <p:attrNameLst>
                                          <p:attrName>ppt_h</p:attrName>
                                        </p:attrNameLst>
                                      </p:cBhvr>
                                      <p:tavLst>
                                        <p:tav tm="0">
                                          <p:val>
                                            <p:strVal val="#ppt_h"/>
                                          </p:val>
                                        </p:tav>
                                        <p:tav tm="100000">
                                          <p:val>
                                            <p:strVal val="#ppt_h"/>
                                          </p:val>
                                        </p:tav>
                                      </p:tavLst>
                                    </p:anim>
                                    <p:animEffect transition="in" filter="fade">
                                      <p:cBhvr>
                                        <p:cTn id="84" dur="500"/>
                                        <p:tgtEl>
                                          <p:spTgt spid="29"/>
                                        </p:tgtEl>
                                      </p:cBhvr>
                                    </p:animEffect>
                                  </p:childTnLst>
                                </p:cTn>
                              </p:par>
                              <p:par>
                                <p:cTn id="85" presetID="22" presetClass="entr" presetSubtype="1" fill="hold" grpId="0" nodeType="withEffect" nodePh="1">
                                  <p:stCondLst>
                                    <p:cond delay="0"/>
                                  </p:stCondLst>
                                  <p:endCondLst>
                                    <p:cond evt="begin" delay="0">
                                      <p:tn val="85"/>
                                    </p:cond>
                                  </p:endCondLst>
                                  <p:childTnLst>
                                    <p:set>
                                      <p:cBhvr>
                                        <p:cTn id="86" dur="1" fill="hold">
                                          <p:stCondLst>
                                            <p:cond delay="0"/>
                                          </p:stCondLst>
                                        </p:cTn>
                                        <p:tgtEl>
                                          <p:spTgt spid="17"/>
                                        </p:tgtEl>
                                        <p:attrNameLst>
                                          <p:attrName>style.visibility</p:attrName>
                                        </p:attrNameLst>
                                      </p:cBhvr>
                                      <p:to>
                                        <p:strVal val="visible"/>
                                      </p:to>
                                    </p:set>
                                    <p:animEffect transition="in" filter="wipe(up)">
                                      <p:cBhvr>
                                        <p:cTn id="87" dur="500"/>
                                        <p:tgtEl>
                                          <p:spTgt spid="17"/>
                                        </p:tgtEl>
                                      </p:cBhvr>
                                    </p:animEffect>
                                  </p:childTnLst>
                                </p:cTn>
                              </p:par>
                              <p:par>
                                <p:cTn id="88" presetID="22" presetClass="entr" presetSubtype="1" fill="hold" grpId="0" nodeType="withEffect" nodePh="1">
                                  <p:stCondLst>
                                    <p:cond delay="0"/>
                                  </p:stCondLst>
                                  <p:endCondLst>
                                    <p:cond evt="begin" delay="0">
                                      <p:tn val="88"/>
                                    </p:cond>
                                  </p:endCondLst>
                                  <p:childTnLst>
                                    <p:set>
                                      <p:cBhvr>
                                        <p:cTn id="89" dur="1" fill="hold">
                                          <p:stCondLst>
                                            <p:cond delay="0"/>
                                          </p:stCondLst>
                                        </p:cTn>
                                        <p:tgtEl>
                                          <p:spTgt spid="18"/>
                                        </p:tgtEl>
                                        <p:attrNameLst>
                                          <p:attrName>style.visibility</p:attrName>
                                        </p:attrNameLst>
                                      </p:cBhvr>
                                      <p:to>
                                        <p:strVal val="visible"/>
                                      </p:to>
                                    </p:set>
                                    <p:animEffect transition="in" filter="wipe(up)">
                                      <p:cBhvr>
                                        <p:cTn id="90" dur="500"/>
                                        <p:tgtEl>
                                          <p:spTgt spid="18"/>
                                        </p:tgtEl>
                                      </p:cBhvr>
                                    </p:animEffect>
                                  </p:childTnLst>
                                </p:cTn>
                              </p:par>
                              <p:par>
                                <p:cTn id="91" presetID="22" presetClass="entr" presetSubtype="1" fill="hold" grpId="0" nodeType="withEffect" nodePh="1">
                                  <p:stCondLst>
                                    <p:cond delay="0"/>
                                  </p:stCondLst>
                                  <p:endCondLst>
                                    <p:cond evt="begin" delay="0">
                                      <p:tn val="91"/>
                                    </p:cond>
                                  </p:endCondLst>
                                  <p:childTnLst>
                                    <p:set>
                                      <p:cBhvr>
                                        <p:cTn id="92" dur="1" fill="hold">
                                          <p:stCondLst>
                                            <p:cond delay="0"/>
                                          </p:stCondLst>
                                        </p:cTn>
                                        <p:tgtEl>
                                          <p:spTgt spid="19"/>
                                        </p:tgtEl>
                                        <p:attrNameLst>
                                          <p:attrName>style.visibility</p:attrName>
                                        </p:attrNameLst>
                                      </p:cBhvr>
                                      <p:to>
                                        <p:strVal val="visible"/>
                                      </p:to>
                                    </p:set>
                                    <p:animEffect transition="in" filter="wipe(up)">
                                      <p:cBhvr>
                                        <p:cTn id="93" dur="500"/>
                                        <p:tgtEl>
                                          <p:spTgt spid="19"/>
                                        </p:tgtEl>
                                      </p:cBhvr>
                                    </p:animEffect>
                                  </p:childTnLst>
                                </p:cTn>
                              </p:par>
                              <p:par>
                                <p:cTn id="94" presetID="22" presetClass="entr" presetSubtype="1" fill="hold" grpId="0" nodeType="withEffect" nodePh="1">
                                  <p:stCondLst>
                                    <p:cond delay="0"/>
                                  </p:stCondLst>
                                  <p:endCondLst>
                                    <p:cond evt="begin" delay="0">
                                      <p:tn val="94"/>
                                    </p:cond>
                                  </p:endCondLst>
                                  <p:childTnLst>
                                    <p:set>
                                      <p:cBhvr>
                                        <p:cTn id="95" dur="1" fill="hold">
                                          <p:stCondLst>
                                            <p:cond delay="0"/>
                                          </p:stCondLst>
                                        </p:cTn>
                                        <p:tgtEl>
                                          <p:spTgt spid="20"/>
                                        </p:tgtEl>
                                        <p:attrNameLst>
                                          <p:attrName>style.visibility</p:attrName>
                                        </p:attrNameLst>
                                      </p:cBhvr>
                                      <p:to>
                                        <p:strVal val="visible"/>
                                      </p:to>
                                    </p:set>
                                    <p:animEffect transition="in" filter="wipe(up)">
                                      <p:cBhvr>
                                        <p:cTn id="96" dur="500"/>
                                        <p:tgtEl>
                                          <p:spTgt spid="20"/>
                                        </p:tgtEl>
                                      </p:cBhvr>
                                    </p:animEffect>
                                  </p:childTnLst>
                                </p:cTn>
                              </p:par>
                              <p:par>
                                <p:cTn id="97" presetID="22" presetClass="entr" presetSubtype="1" fill="hold" grpId="0" nodeType="withEffect" nodePh="1">
                                  <p:stCondLst>
                                    <p:cond delay="0"/>
                                  </p:stCondLst>
                                  <p:endCondLst>
                                    <p:cond evt="begin" delay="0">
                                      <p:tn val="97"/>
                                    </p:cond>
                                  </p:end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par>
                          <p:cTn id="100" fill="hold">
                            <p:stCondLst>
                              <p:cond delay="10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childTnLst>
                          </p:cTn>
                        </p:par>
                        <p:par>
                          <p:cTn id="107" fill="hold">
                            <p:stCondLst>
                              <p:cond delay="1500"/>
                            </p:stCondLst>
                            <p:childTnLst>
                              <p:par>
                                <p:cTn id="108" presetID="10" presetClass="entr" presetSubtype="0"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fade">
                                      <p:cBhvr>
                                        <p:cTn id="110" dur="500"/>
                                        <p:tgtEl>
                                          <p:spTgt spid="3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childTnLst>
                          </p:cTn>
                        </p:par>
                        <p:par>
                          <p:cTn id="114" fill="hold">
                            <p:stCondLst>
                              <p:cond delay="2000"/>
                            </p:stCondLst>
                            <p:childTnLst>
                              <p:par>
                                <p:cTn id="115" presetID="10"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childTnLst>
                          </p:cTn>
                        </p:par>
                        <p:par>
                          <p:cTn id="121" fill="hold">
                            <p:stCondLst>
                              <p:cond delay="2500"/>
                            </p:stCondLst>
                            <p:childTnLst>
                              <p:par>
                                <p:cTn id="122" presetID="10" presetClass="entr" presetSubtype="0" fill="hold" grpId="0" nodeType="after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fade">
                                      <p:cBhvr>
                                        <p:cTn id="124" dur="500"/>
                                        <p:tgtEl>
                                          <p:spTgt spid="3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par>
                          <p:cTn id="128" fill="hold">
                            <p:stCondLst>
                              <p:cond delay="3000"/>
                            </p:stCondLst>
                            <p:childTnLst>
                              <p:par>
                                <p:cTn id="129" presetID="10" presetClass="entr" presetSubtype="0"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fade">
                                      <p:cBhvr>
                                        <p:cTn id="131" dur="500"/>
                                        <p:tgtEl>
                                          <p:spTgt spid="4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11" grpId="0" bldLvl="0" animBg="1"/>
      <p:bldP spid="13" grpId="0" bldLvl="0" animBg="1"/>
      <p:bldP spid="14" grpId="0" bldLvl="0" animBg="1"/>
      <p:bldP spid="15" grpId="0" bldLvl="0" animBg="1"/>
      <p:bldP spid="16" grpId="0" bldLvl="0" animBg="1"/>
      <p:bldP spid="17" grpId="0"/>
      <p:bldP spid="18" grpId="0"/>
      <p:bldP spid="19" grpId="0"/>
      <p:bldP spid="20" grpId="0"/>
      <p:bldP spid="21" grpId="0"/>
      <p:bldP spid="25" grpId="0" bldLvl="0" animBg="1"/>
      <p:bldP spid="26" grpId="0" bldLvl="0" animBg="1"/>
      <p:bldP spid="27" grpId="0" bldLvl="0" animBg="1"/>
      <p:bldP spid="28" grpId="0" bldLvl="0" animBg="1"/>
      <p:bldP spid="29" grpId="0" bldLvl="0" animBg="1"/>
      <p:bldP spid="33" grpId="0"/>
      <p:bldP spid="34" grpId="0"/>
      <p:bldP spid="35" grpId="0"/>
      <p:bldP spid="36" grpId="0"/>
      <p:bldP spid="37" grpId="0"/>
      <p:bldP spid="38"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1063312" y="1567669"/>
            <a:ext cx="1059718" cy="1060472"/>
          </a:xfrm>
          <a:prstGeom prst="ellipse">
            <a:avLst/>
          </a:prstGeom>
          <a:solidFill>
            <a:schemeClr val="accent1"/>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5" name="Oval 7"/>
          <p:cNvSpPr>
            <a:spLocks noChangeArrowheads="1"/>
          </p:cNvSpPr>
          <p:nvPr/>
        </p:nvSpPr>
        <p:spPr bwMode="auto">
          <a:xfrm>
            <a:off x="2817186" y="1832504"/>
            <a:ext cx="530425" cy="530048"/>
          </a:xfrm>
          <a:prstGeom prst="ellipse">
            <a:avLst/>
          </a:prstGeom>
          <a:solidFill>
            <a:schemeClr val="accent2"/>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6" name="Oval 8"/>
          <p:cNvSpPr>
            <a:spLocks noChangeArrowheads="1"/>
          </p:cNvSpPr>
          <p:nvPr/>
        </p:nvSpPr>
        <p:spPr bwMode="auto">
          <a:xfrm>
            <a:off x="4041764" y="1567669"/>
            <a:ext cx="1059341" cy="1060472"/>
          </a:xfrm>
          <a:prstGeom prst="ellipse">
            <a:avLst/>
          </a:prstGeom>
          <a:solidFill>
            <a:schemeClr val="accent3"/>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7" name="Oval 9"/>
          <p:cNvSpPr>
            <a:spLocks noChangeArrowheads="1"/>
          </p:cNvSpPr>
          <p:nvPr/>
        </p:nvSpPr>
        <p:spPr bwMode="auto">
          <a:xfrm>
            <a:off x="5796392" y="1832504"/>
            <a:ext cx="529293" cy="530048"/>
          </a:xfrm>
          <a:prstGeom prst="ellipse">
            <a:avLst/>
          </a:prstGeom>
          <a:solidFill>
            <a:schemeClr val="accent4"/>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11" name="Oval 10"/>
          <p:cNvSpPr>
            <a:spLocks noChangeArrowheads="1"/>
          </p:cNvSpPr>
          <p:nvPr/>
        </p:nvSpPr>
        <p:spPr bwMode="auto">
          <a:xfrm>
            <a:off x="7020971" y="1567669"/>
            <a:ext cx="1059718" cy="1060472"/>
          </a:xfrm>
          <a:prstGeom prst="ellipse">
            <a:avLst/>
          </a:prstGeom>
          <a:solidFill>
            <a:schemeClr val="accent1"/>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13" name="Oval 11"/>
          <p:cNvSpPr>
            <a:spLocks noChangeArrowheads="1"/>
          </p:cNvSpPr>
          <p:nvPr/>
        </p:nvSpPr>
        <p:spPr bwMode="auto">
          <a:xfrm>
            <a:off x="2418800" y="2046034"/>
            <a:ext cx="102614" cy="103369"/>
          </a:xfrm>
          <a:prstGeom prst="ellipse">
            <a:avLst/>
          </a:prstGeom>
          <a:solidFill>
            <a:schemeClr val="accent2">
              <a:alpha val="40000"/>
            </a:schemeClr>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14" name="Oval 12"/>
          <p:cNvSpPr>
            <a:spLocks noChangeArrowheads="1"/>
          </p:cNvSpPr>
          <p:nvPr/>
        </p:nvSpPr>
        <p:spPr bwMode="auto">
          <a:xfrm>
            <a:off x="3643380" y="2046034"/>
            <a:ext cx="102237" cy="103369"/>
          </a:xfrm>
          <a:prstGeom prst="ellipse">
            <a:avLst/>
          </a:prstGeom>
          <a:solidFill>
            <a:schemeClr val="accent3"/>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15" name="Oval 13"/>
          <p:cNvSpPr>
            <a:spLocks noChangeArrowheads="1"/>
          </p:cNvSpPr>
          <p:nvPr/>
        </p:nvSpPr>
        <p:spPr bwMode="auto">
          <a:xfrm>
            <a:off x="5397253" y="2046034"/>
            <a:ext cx="103369" cy="103369"/>
          </a:xfrm>
          <a:prstGeom prst="ellipse">
            <a:avLst/>
          </a:prstGeom>
          <a:solidFill>
            <a:schemeClr val="accent3"/>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16" name="Oval 14"/>
          <p:cNvSpPr>
            <a:spLocks noChangeArrowheads="1"/>
          </p:cNvSpPr>
          <p:nvPr/>
        </p:nvSpPr>
        <p:spPr bwMode="auto">
          <a:xfrm>
            <a:off x="6621455" y="2046034"/>
            <a:ext cx="103746" cy="103369"/>
          </a:xfrm>
          <a:prstGeom prst="ellipse">
            <a:avLst/>
          </a:prstGeom>
          <a:solidFill>
            <a:schemeClr val="accent4"/>
          </a:solidFill>
          <a:ln w="4" cap="flat">
            <a:noFill/>
            <a:prstDash val="solid"/>
            <a:miter lim="800000"/>
          </a:ln>
        </p:spPr>
        <p:txBody>
          <a:bodyPr vert="horz" wrap="square" lIns="68573" tIns="34287" rIns="68573" bIns="34287" numCol="1" anchor="t" anchorCtr="0" compatLnSpc="1"/>
          <a:lstStyle/>
          <a:p>
            <a:endParaRPr lang="zh-CN" altLang="en-US" sz="1000" dirty="0"/>
          </a:p>
        </p:txBody>
      </p:sp>
      <p:sp>
        <p:nvSpPr>
          <p:cNvPr id="17" name="Line 15"/>
          <p:cNvSpPr>
            <a:spLocks noChangeShapeType="1"/>
          </p:cNvSpPr>
          <p:nvPr/>
        </p:nvSpPr>
        <p:spPr bwMode="auto">
          <a:xfrm>
            <a:off x="1592605" y="2702838"/>
            <a:ext cx="0" cy="374618"/>
          </a:xfrm>
          <a:prstGeom prst="line">
            <a:avLst/>
          </a:prstGeom>
          <a:noFill/>
          <a:ln w="4" cap="flat">
            <a:noFill/>
            <a:prstDash val="solid"/>
            <a:miter lim="800000"/>
          </a:ln>
          <a:extLst>
            <a:ext uri="{909E8E84-426E-40DD-AFC4-6F175D3DCCD1}">
              <a14:hiddenFill xmlns:a14="http://schemas.microsoft.com/office/drawing/2010/main" xmlns="">
                <a:noFill/>
              </a14:hiddenFill>
            </a:ext>
          </a:extLst>
        </p:spPr>
        <p:txBody>
          <a:bodyPr vert="horz" wrap="square" lIns="68573" tIns="34287" rIns="68573" bIns="34287" numCol="1" anchor="t" anchorCtr="0" compatLnSpc="1"/>
          <a:lstStyle/>
          <a:p>
            <a:endParaRPr lang="zh-CN" altLang="en-US" sz="1000" dirty="0"/>
          </a:p>
        </p:txBody>
      </p:sp>
      <p:sp>
        <p:nvSpPr>
          <p:cNvPr id="18" name="Line 16"/>
          <p:cNvSpPr>
            <a:spLocks noChangeShapeType="1"/>
          </p:cNvSpPr>
          <p:nvPr/>
        </p:nvSpPr>
        <p:spPr bwMode="auto">
          <a:xfrm>
            <a:off x="3082774" y="2422159"/>
            <a:ext cx="0" cy="228995"/>
          </a:xfrm>
          <a:prstGeom prst="line">
            <a:avLst/>
          </a:prstGeom>
          <a:noFill/>
          <a:ln w="4" cap="flat">
            <a:noFill/>
            <a:prstDash val="solid"/>
            <a:miter lim="800000"/>
          </a:ln>
          <a:extLst>
            <a:ext uri="{909E8E84-426E-40DD-AFC4-6F175D3DCCD1}">
              <a14:hiddenFill xmlns:a14="http://schemas.microsoft.com/office/drawing/2010/main" xmlns="">
                <a:noFill/>
              </a14:hiddenFill>
            </a:ext>
          </a:extLst>
        </p:spPr>
        <p:txBody>
          <a:bodyPr vert="horz" wrap="square" lIns="68573" tIns="34287" rIns="68573" bIns="34287" numCol="1" anchor="t" anchorCtr="0" compatLnSpc="1"/>
          <a:lstStyle/>
          <a:p>
            <a:endParaRPr lang="zh-CN" altLang="en-US" sz="1000" dirty="0"/>
          </a:p>
        </p:txBody>
      </p:sp>
      <p:sp>
        <p:nvSpPr>
          <p:cNvPr id="19" name="Line 17"/>
          <p:cNvSpPr>
            <a:spLocks noChangeShapeType="1"/>
          </p:cNvSpPr>
          <p:nvPr/>
        </p:nvSpPr>
        <p:spPr bwMode="auto">
          <a:xfrm>
            <a:off x="4571811" y="2702838"/>
            <a:ext cx="0" cy="374618"/>
          </a:xfrm>
          <a:prstGeom prst="line">
            <a:avLst/>
          </a:prstGeom>
          <a:noFill/>
          <a:ln w="4" cap="flat">
            <a:noFill/>
            <a:prstDash val="solid"/>
            <a:miter lim="800000"/>
          </a:ln>
          <a:extLst>
            <a:ext uri="{909E8E84-426E-40DD-AFC4-6F175D3DCCD1}">
              <a14:hiddenFill xmlns:a14="http://schemas.microsoft.com/office/drawing/2010/main" xmlns="">
                <a:noFill/>
              </a14:hiddenFill>
            </a:ext>
          </a:extLst>
        </p:spPr>
        <p:txBody>
          <a:bodyPr vert="horz" wrap="square" lIns="68573" tIns="34287" rIns="68573" bIns="34287" numCol="1" anchor="t" anchorCtr="0" compatLnSpc="1"/>
          <a:lstStyle/>
          <a:p>
            <a:endParaRPr lang="zh-CN" altLang="en-US" sz="1000" dirty="0"/>
          </a:p>
        </p:txBody>
      </p:sp>
      <p:sp>
        <p:nvSpPr>
          <p:cNvPr id="20" name="Line 18"/>
          <p:cNvSpPr>
            <a:spLocks noChangeShapeType="1"/>
          </p:cNvSpPr>
          <p:nvPr/>
        </p:nvSpPr>
        <p:spPr bwMode="auto">
          <a:xfrm>
            <a:off x="6061226" y="2422159"/>
            <a:ext cx="0" cy="228995"/>
          </a:xfrm>
          <a:prstGeom prst="line">
            <a:avLst/>
          </a:prstGeom>
          <a:noFill/>
          <a:ln w="4" cap="flat">
            <a:noFill/>
            <a:prstDash val="solid"/>
            <a:miter lim="800000"/>
          </a:ln>
          <a:extLst>
            <a:ext uri="{909E8E84-426E-40DD-AFC4-6F175D3DCCD1}">
              <a14:hiddenFill xmlns:a14="http://schemas.microsoft.com/office/drawing/2010/main" xmlns="">
                <a:noFill/>
              </a14:hiddenFill>
            </a:ext>
          </a:extLst>
        </p:spPr>
        <p:txBody>
          <a:bodyPr vert="horz" wrap="square" lIns="68573" tIns="34287" rIns="68573" bIns="34287" numCol="1" anchor="t" anchorCtr="0" compatLnSpc="1"/>
          <a:lstStyle/>
          <a:p>
            <a:endParaRPr lang="zh-CN" altLang="en-US" sz="1000" dirty="0"/>
          </a:p>
        </p:txBody>
      </p:sp>
      <p:sp>
        <p:nvSpPr>
          <p:cNvPr id="21" name="Line 19"/>
          <p:cNvSpPr>
            <a:spLocks noChangeShapeType="1"/>
          </p:cNvSpPr>
          <p:nvPr/>
        </p:nvSpPr>
        <p:spPr bwMode="auto">
          <a:xfrm>
            <a:off x="7550264" y="2702838"/>
            <a:ext cx="0" cy="374618"/>
          </a:xfrm>
          <a:prstGeom prst="line">
            <a:avLst/>
          </a:prstGeom>
          <a:noFill/>
          <a:ln w="4" cap="flat">
            <a:noFill/>
            <a:prstDash val="solid"/>
            <a:miter lim="800000"/>
          </a:ln>
          <a:extLst>
            <a:ext uri="{909E8E84-426E-40DD-AFC4-6F175D3DCCD1}">
              <a14:hiddenFill xmlns:a14="http://schemas.microsoft.com/office/drawing/2010/main" xmlns="">
                <a:noFill/>
              </a14:hiddenFill>
            </a:ext>
          </a:extLst>
        </p:spPr>
        <p:txBody>
          <a:bodyPr vert="horz" wrap="square" lIns="68573" tIns="34287" rIns="68573" bIns="34287" numCol="1" anchor="t" anchorCtr="0" compatLnSpc="1"/>
          <a:lstStyle/>
          <a:p>
            <a:endParaRPr lang="zh-CN" altLang="en-US" sz="1000" dirty="0"/>
          </a:p>
        </p:txBody>
      </p:sp>
      <p:sp>
        <p:nvSpPr>
          <p:cNvPr id="25" name="Freeform 24"/>
          <p:cNvSpPr>
            <a:spLocks noEditPoints="1"/>
          </p:cNvSpPr>
          <p:nvPr/>
        </p:nvSpPr>
        <p:spPr bwMode="auto">
          <a:xfrm>
            <a:off x="2936783" y="1951916"/>
            <a:ext cx="291227" cy="291227"/>
          </a:xfrm>
          <a:custGeom>
            <a:avLst/>
            <a:gdLst>
              <a:gd name="T0" fmla="*/ 919 w 1838"/>
              <a:gd name="T1" fmla="*/ 0 h 1838"/>
              <a:gd name="T2" fmla="*/ 0 w 1838"/>
              <a:gd name="T3" fmla="*/ 919 h 1838"/>
              <a:gd name="T4" fmla="*/ 919 w 1838"/>
              <a:gd name="T5" fmla="*/ 1838 h 1838"/>
              <a:gd name="T6" fmla="*/ 1838 w 1838"/>
              <a:gd name="T7" fmla="*/ 919 h 1838"/>
              <a:gd name="T8" fmla="*/ 919 w 1838"/>
              <a:gd name="T9" fmla="*/ 0 h 1838"/>
              <a:gd name="T10" fmla="*/ 919 w 1838"/>
              <a:gd name="T11" fmla="*/ 1608 h 1838"/>
              <a:gd name="T12" fmla="*/ 919 w 1838"/>
              <a:gd name="T13" fmla="*/ 1608 h 1838"/>
              <a:gd name="T14" fmla="*/ 230 w 1838"/>
              <a:gd name="T15" fmla="*/ 919 h 1838"/>
              <a:gd name="T16" fmla="*/ 919 w 1838"/>
              <a:gd name="T17" fmla="*/ 230 h 1838"/>
              <a:gd name="T18" fmla="*/ 1608 w 1838"/>
              <a:gd name="T19" fmla="*/ 919 h 1838"/>
              <a:gd name="T20" fmla="*/ 919 w 1838"/>
              <a:gd name="T21" fmla="*/ 1608 h 1838"/>
              <a:gd name="T22" fmla="*/ 1493 w 1838"/>
              <a:gd name="T23" fmla="*/ 919 h 1838"/>
              <a:gd name="T24" fmla="*/ 1493 w 1838"/>
              <a:gd name="T25" fmla="*/ 919 h 1838"/>
              <a:gd name="T26" fmla="*/ 1378 w 1838"/>
              <a:gd name="T27" fmla="*/ 1034 h 1838"/>
              <a:gd name="T28" fmla="*/ 919 w 1838"/>
              <a:gd name="T29" fmla="*/ 1034 h 1838"/>
              <a:gd name="T30" fmla="*/ 804 w 1838"/>
              <a:gd name="T31" fmla="*/ 919 h 1838"/>
              <a:gd name="T32" fmla="*/ 804 w 1838"/>
              <a:gd name="T33" fmla="*/ 460 h 1838"/>
              <a:gd name="T34" fmla="*/ 919 w 1838"/>
              <a:gd name="T35" fmla="*/ 345 h 1838"/>
              <a:gd name="T36" fmla="*/ 1034 w 1838"/>
              <a:gd name="T37" fmla="*/ 460 h 1838"/>
              <a:gd name="T38" fmla="*/ 1034 w 1838"/>
              <a:gd name="T39" fmla="*/ 804 h 1838"/>
              <a:gd name="T40" fmla="*/ 1378 w 1838"/>
              <a:gd name="T41" fmla="*/ 804 h 1838"/>
              <a:gd name="T42" fmla="*/ 1493 w 1838"/>
              <a:gd name="T43" fmla="*/ 919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8" h="1838">
                <a:moveTo>
                  <a:pt x="919" y="0"/>
                </a:moveTo>
                <a:cubicBezTo>
                  <a:pt x="411" y="0"/>
                  <a:pt x="0" y="412"/>
                  <a:pt x="0" y="919"/>
                </a:cubicBezTo>
                <a:cubicBezTo>
                  <a:pt x="0" y="1427"/>
                  <a:pt x="411" y="1838"/>
                  <a:pt x="919" y="1838"/>
                </a:cubicBezTo>
                <a:cubicBezTo>
                  <a:pt x="1426" y="1838"/>
                  <a:pt x="1838" y="1427"/>
                  <a:pt x="1838" y="919"/>
                </a:cubicBezTo>
                <a:cubicBezTo>
                  <a:pt x="1838" y="412"/>
                  <a:pt x="1426" y="0"/>
                  <a:pt x="919" y="0"/>
                </a:cubicBezTo>
                <a:close/>
                <a:moveTo>
                  <a:pt x="919" y="1608"/>
                </a:moveTo>
                <a:cubicBezTo>
                  <a:pt x="919" y="1608"/>
                  <a:pt x="919" y="1608"/>
                  <a:pt x="919" y="1608"/>
                </a:cubicBezTo>
                <a:cubicBezTo>
                  <a:pt x="539" y="1608"/>
                  <a:pt x="230" y="1299"/>
                  <a:pt x="230" y="919"/>
                </a:cubicBezTo>
                <a:cubicBezTo>
                  <a:pt x="230" y="539"/>
                  <a:pt x="539" y="230"/>
                  <a:pt x="919" y="230"/>
                </a:cubicBezTo>
                <a:cubicBezTo>
                  <a:pt x="1299" y="230"/>
                  <a:pt x="1608" y="539"/>
                  <a:pt x="1608" y="919"/>
                </a:cubicBezTo>
                <a:cubicBezTo>
                  <a:pt x="1608" y="1299"/>
                  <a:pt x="1299" y="1608"/>
                  <a:pt x="919" y="1608"/>
                </a:cubicBezTo>
                <a:close/>
                <a:moveTo>
                  <a:pt x="1493" y="919"/>
                </a:moveTo>
                <a:cubicBezTo>
                  <a:pt x="1493" y="919"/>
                  <a:pt x="1493" y="919"/>
                  <a:pt x="1493" y="919"/>
                </a:cubicBezTo>
                <a:cubicBezTo>
                  <a:pt x="1493" y="983"/>
                  <a:pt x="1442" y="1034"/>
                  <a:pt x="1378" y="1034"/>
                </a:cubicBezTo>
                <a:cubicBezTo>
                  <a:pt x="919" y="1034"/>
                  <a:pt x="919" y="1034"/>
                  <a:pt x="919" y="1034"/>
                </a:cubicBezTo>
                <a:cubicBezTo>
                  <a:pt x="856" y="1034"/>
                  <a:pt x="804" y="983"/>
                  <a:pt x="804" y="919"/>
                </a:cubicBezTo>
                <a:cubicBezTo>
                  <a:pt x="804" y="460"/>
                  <a:pt x="804" y="460"/>
                  <a:pt x="804" y="460"/>
                </a:cubicBezTo>
                <a:cubicBezTo>
                  <a:pt x="804" y="396"/>
                  <a:pt x="856" y="345"/>
                  <a:pt x="919" y="345"/>
                </a:cubicBezTo>
                <a:cubicBezTo>
                  <a:pt x="982" y="345"/>
                  <a:pt x="1034" y="396"/>
                  <a:pt x="1034" y="460"/>
                </a:cubicBezTo>
                <a:cubicBezTo>
                  <a:pt x="1034" y="804"/>
                  <a:pt x="1034" y="804"/>
                  <a:pt x="1034" y="804"/>
                </a:cubicBezTo>
                <a:cubicBezTo>
                  <a:pt x="1378" y="804"/>
                  <a:pt x="1378" y="804"/>
                  <a:pt x="1378" y="804"/>
                </a:cubicBezTo>
                <a:cubicBezTo>
                  <a:pt x="1442" y="804"/>
                  <a:pt x="1493" y="856"/>
                  <a:pt x="1493" y="919"/>
                </a:cubicBezTo>
                <a:close/>
              </a:path>
            </a:pathLst>
          </a:custGeom>
          <a:solidFill>
            <a:srgbClr val="FFFFFF"/>
          </a:solidFill>
          <a:ln w="9525">
            <a:noFill/>
            <a:round/>
          </a:ln>
        </p:spPr>
        <p:txBody>
          <a:bodyPr vert="horz" wrap="square" lIns="68573" tIns="34287" rIns="68573" bIns="34287" numCol="1" anchor="t" anchorCtr="0" compatLnSpc="1"/>
          <a:lstStyle/>
          <a:p>
            <a:endParaRPr lang="zh-CN" altLang="en-US" sz="1000" dirty="0"/>
          </a:p>
        </p:txBody>
      </p:sp>
      <p:sp>
        <p:nvSpPr>
          <p:cNvPr id="26" name="Freeform 25"/>
          <p:cNvSpPr/>
          <p:nvPr/>
        </p:nvSpPr>
        <p:spPr bwMode="auto">
          <a:xfrm>
            <a:off x="1423162" y="1791326"/>
            <a:ext cx="340018" cy="613161"/>
          </a:xfrm>
          <a:custGeom>
            <a:avLst/>
            <a:gdLst>
              <a:gd name="T0" fmla="*/ 604 w 637"/>
              <a:gd name="T1" fmla="*/ 610 h 1149"/>
              <a:gd name="T2" fmla="*/ 604 w 637"/>
              <a:gd name="T3" fmla="*/ 610 h 1149"/>
              <a:gd name="T4" fmla="*/ 637 w 637"/>
              <a:gd name="T5" fmla="*/ 739 h 1149"/>
              <a:gd name="T6" fmla="*/ 569 w 637"/>
              <a:gd name="T7" fmla="*/ 929 h 1149"/>
              <a:gd name="T8" fmla="*/ 373 w 637"/>
              <a:gd name="T9" fmla="*/ 1019 h 1149"/>
              <a:gd name="T10" fmla="*/ 373 w 637"/>
              <a:gd name="T11" fmla="*/ 1149 h 1149"/>
              <a:gd name="T12" fmla="*/ 264 w 637"/>
              <a:gd name="T13" fmla="*/ 1149 h 1149"/>
              <a:gd name="T14" fmla="*/ 264 w 637"/>
              <a:gd name="T15" fmla="*/ 1019 h 1149"/>
              <a:gd name="T16" fmla="*/ 0 w 637"/>
              <a:gd name="T17" fmla="*/ 771 h 1149"/>
              <a:gd name="T18" fmla="*/ 168 w 637"/>
              <a:gd name="T19" fmla="*/ 728 h 1149"/>
              <a:gd name="T20" fmla="*/ 323 w 637"/>
              <a:gd name="T21" fmla="*/ 870 h 1149"/>
              <a:gd name="T22" fmla="*/ 413 w 637"/>
              <a:gd name="T23" fmla="*/ 839 h 1149"/>
              <a:gd name="T24" fmla="*/ 442 w 637"/>
              <a:gd name="T25" fmla="*/ 766 h 1149"/>
              <a:gd name="T26" fmla="*/ 413 w 637"/>
              <a:gd name="T27" fmla="*/ 698 h 1149"/>
              <a:gd name="T28" fmla="*/ 284 w 637"/>
              <a:gd name="T29" fmla="*/ 640 h 1149"/>
              <a:gd name="T30" fmla="*/ 144 w 637"/>
              <a:gd name="T31" fmla="*/ 578 h 1149"/>
              <a:gd name="T32" fmla="*/ 62 w 637"/>
              <a:gd name="T33" fmla="*/ 493 h 1149"/>
              <a:gd name="T34" fmla="*/ 31 w 637"/>
              <a:gd name="T35" fmla="*/ 366 h 1149"/>
              <a:gd name="T36" fmla="*/ 87 w 637"/>
              <a:gd name="T37" fmla="*/ 194 h 1149"/>
              <a:gd name="T38" fmla="*/ 264 w 637"/>
              <a:gd name="T39" fmla="*/ 101 h 1149"/>
              <a:gd name="T40" fmla="*/ 264 w 637"/>
              <a:gd name="T41" fmla="*/ 0 h 1149"/>
              <a:gd name="T42" fmla="*/ 373 w 637"/>
              <a:gd name="T43" fmla="*/ 0 h 1149"/>
              <a:gd name="T44" fmla="*/ 373 w 637"/>
              <a:gd name="T45" fmla="*/ 101 h 1149"/>
              <a:gd name="T46" fmla="*/ 609 w 637"/>
              <a:gd name="T47" fmla="*/ 307 h 1149"/>
              <a:gd name="T48" fmla="*/ 459 w 637"/>
              <a:gd name="T49" fmla="*/ 369 h 1149"/>
              <a:gd name="T50" fmla="*/ 323 w 637"/>
              <a:gd name="T51" fmla="*/ 242 h 1149"/>
              <a:gd name="T52" fmla="*/ 250 w 637"/>
              <a:gd name="T53" fmla="*/ 270 h 1149"/>
              <a:gd name="T54" fmla="*/ 222 w 637"/>
              <a:gd name="T55" fmla="*/ 339 h 1149"/>
              <a:gd name="T56" fmla="*/ 249 w 637"/>
              <a:gd name="T57" fmla="*/ 402 h 1149"/>
              <a:gd name="T58" fmla="*/ 364 w 637"/>
              <a:gd name="T59" fmla="*/ 456 h 1149"/>
              <a:gd name="T60" fmla="*/ 516 w 637"/>
              <a:gd name="T61" fmla="*/ 523 h 1149"/>
              <a:gd name="T62" fmla="*/ 604 w 637"/>
              <a:gd name="T63" fmla="*/ 61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7" h="1149">
                <a:moveTo>
                  <a:pt x="604" y="610"/>
                </a:moveTo>
                <a:cubicBezTo>
                  <a:pt x="604" y="610"/>
                  <a:pt x="604" y="610"/>
                  <a:pt x="604" y="610"/>
                </a:cubicBezTo>
                <a:cubicBezTo>
                  <a:pt x="626" y="647"/>
                  <a:pt x="637" y="690"/>
                  <a:pt x="637" y="739"/>
                </a:cubicBezTo>
                <a:cubicBezTo>
                  <a:pt x="637" y="815"/>
                  <a:pt x="614" y="879"/>
                  <a:pt x="569" y="929"/>
                </a:cubicBezTo>
                <a:cubicBezTo>
                  <a:pt x="523" y="980"/>
                  <a:pt x="458" y="1010"/>
                  <a:pt x="373" y="1019"/>
                </a:cubicBezTo>
                <a:cubicBezTo>
                  <a:pt x="373" y="1149"/>
                  <a:pt x="373" y="1149"/>
                  <a:pt x="373" y="1149"/>
                </a:cubicBezTo>
                <a:cubicBezTo>
                  <a:pt x="264" y="1149"/>
                  <a:pt x="264" y="1149"/>
                  <a:pt x="264" y="1149"/>
                </a:cubicBezTo>
                <a:cubicBezTo>
                  <a:pt x="264" y="1019"/>
                  <a:pt x="264" y="1019"/>
                  <a:pt x="264" y="1019"/>
                </a:cubicBezTo>
                <a:cubicBezTo>
                  <a:pt x="122" y="1005"/>
                  <a:pt x="34" y="922"/>
                  <a:pt x="0" y="771"/>
                </a:cubicBezTo>
                <a:cubicBezTo>
                  <a:pt x="168" y="728"/>
                  <a:pt x="168" y="728"/>
                  <a:pt x="168" y="728"/>
                </a:cubicBezTo>
                <a:cubicBezTo>
                  <a:pt x="184" y="822"/>
                  <a:pt x="235" y="870"/>
                  <a:pt x="323" y="870"/>
                </a:cubicBezTo>
                <a:cubicBezTo>
                  <a:pt x="364" y="870"/>
                  <a:pt x="394" y="860"/>
                  <a:pt x="413" y="839"/>
                </a:cubicBezTo>
                <a:cubicBezTo>
                  <a:pt x="432" y="819"/>
                  <a:pt x="442" y="795"/>
                  <a:pt x="442" y="766"/>
                </a:cubicBezTo>
                <a:cubicBezTo>
                  <a:pt x="442" y="736"/>
                  <a:pt x="432" y="714"/>
                  <a:pt x="413" y="698"/>
                </a:cubicBezTo>
                <a:cubicBezTo>
                  <a:pt x="394" y="683"/>
                  <a:pt x="351" y="664"/>
                  <a:pt x="284" y="640"/>
                </a:cubicBezTo>
                <a:cubicBezTo>
                  <a:pt x="225" y="619"/>
                  <a:pt x="178" y="599"/>
                  <a:pt x="144" y="578"/>
                </a:cubicBezTo>
                <a:cubicBezTo>
                  <a:pt x="111" y="558"/>
                  <a:pt x="83" y="530"/>
                  <a:pt x="62" y="493"/>
                </a:cubicBezTo>
                <a:cubicBezTo>
                  <a:pt x="41" y="457"/>
                  <a:pt x="31" y="414"/>
                  <a:pt x="31" y="366"/>
                </a:cubicBezTo>
                <a:cubicBezTo>
                  <a:pt x="31" y="302"/>
                  <a:pt x="50" y="245"/>
                  <a:pt x="87" y="194"/>
                </a:cubicBezTo>
                <a:cubicBezTo>
                  <a:pt x="125" y="143"/>
                  <a:pt x="184" y="112"/>
                  <a:pt x="264" y="101"/>
                </a:cubicBezTo>
                <a:cubicBezTo>
                  <a:pt x="264" y="0"/>
                  <a:pt x="264" y="0"/>
                  <a:pt x="264" y="0"/>
                </a:cubicBezTo>
                <a:cubicBezTo>
                  <a:pt x="373" y="0"/>
                  <a:pt x="373" y="0"/>
                  <a:pt x="373" y="0"/>
                </a:cubicBezTo>
                <a:cubicBezTo>
                  <a:pt x="373" y="101"/>
                  <a:pt x="373" y="101"/>
                  <a:pt x="373" y="101"/>
                </a:cubicBezTo>
                <a:cubicBezTo>
                  <a:pt x="494" y="115"/>
                  <a:pt x="573" y="184"/>
                  <a:pt x="609" y="307"/>
                </a:cubicBezTo>
                <a:cubicBezTo>
                  <a:pt x="459" y="369"/>
                  <a:pt x="459" y="369"/>
                  <a:pt x="459" y="369"/>
                </a:cubicBezTo>
                <a:cubicBezTo>
                  <a:pt x="430" y="284"/>
                  <a:pt x="385" y="242"/>
                  <a:pt x="323" y="242"/>
                </a:cubicBezTo>
                <a:cubicBezTo>
                  <a:pt x="293" y="242"/>
                  <a:pt x="268" y="252"/>
                  <a:pt x="250" y="270"/>
                </a:cubicBezTo>
                <a:cubicBezTo>
                  <a:pt x="231" y="289"/>
                  <a:pt x="222" y="312"/>
                  <a:pt x="222" y="339"/>
                </a:cubicBezTo>
                <a:cubicBezTo>
                  <a:pt x="222" y="366"/>
                  <a:pt x="231" y="387"/>
                  <a:pt x="249" y="402"/>
                </a:cubicBezTo>
                <a:cubicBezTo>
                  <a:pt x="267" y="416"/>
                  <a:pt x="305" y="435"/>
                  <a:pt x="364" y="456"/>
                </a:cubicBezTo>
                <a:cubicBezTo>
                  <a:pt x="428" y="480"/>
                  <a:pt x="479" y="502"/>
                  <a:pt x="516" y="523"/>
                </a:cubicBezTo>
                <a:cubicBezTo>
                  <a:pt x="552" y="544"/>
                  <a:pt x="582" y="573"/>
                  <a:pt x="604" y="610"/>
                </a:cubicBezTo>
                <a:close/>
              </a:path>
            </a:pathLst>
          </a:custGeom>
          <a:solidFill>
            <a:srgbClr val="FFFFFF"/>
          </a:solidFill>
          <a:ln w="9525">
            <a:noFill/>
            <a:round/>
          </a:ln>
        </p:spPr>
        <p:txBody>
          <a:bodyPr vert="horz" wrap="square" lIns="68573" tIns="34287" rIns="68573" bIns="34287" numCol="1" anchor="t" anchorCtr="0" compatLnSpc="1"/>
          <a:lstStyle/>
          <a:p>
            <a:endParaRPr lang="zh-CN" altLang="en-US" sz="1000" dirty="0"/>
          </a:p>
        </p:txBody>
      </p:sp>
      <p:sp>
        <p:nvSpPr>
          <p:cNvPr id="27" name="Freeform 26"/>
          <p:cNvSpPr>
            <a:spLocks noEditPoints="1"/>
          </p:cNvSpPr>
          <p:nvPr/>
        </p:nvSpPr>
        <p:spPr bwMode="auto">
          <a:xfrm>
            <a:off x="4287621" y="1822565"/>
            <a:ext cx="567626" cy="550680"/>
          </a:xfrm>
          <a:custGeom>
            <a:avLst/>
            <a:gdLst>
              <a:gd name="T0" fmla="*/ 1687 w 1687"/>
              <a:gd name="T1" fmla="*/ 89 h 1637"/>
              <a:gd name="T2" fmla="*/ 1598 w 1687"/>
              <a:gd name="T3" fmla="*/ 0 h 1637"/>
              <a:gd name="T4" fmla="*/ 959 w 1687"/>
              <a:gd name="T5" fmla="*/ 0 h 1637"/>
              <a:gd name="T6" fmla="*/ 869 w 1687"/>
              <a:gd name="T7" fmla="*/ 89 h 1637"/>
              <a:gd name="T8" fmla="*/ 869 w 1687"/>
              <a:gd name="T9" fmla="*/ 755 h 1637"/>
              <a:gd name="T10" fmla="*/ 920 w 1687"/>
              <a:gd name="T11" fmla="*/ 755 h 1637"/>
              <a:gd name="T12" fmla="*/ 920 w 1687"/>
              <a:gd name="T13" fmla="*/ 190 h 1637"/>
              <a:gd name="T14" fmla="*/ 1636 w 1687"/>
              <a:gd name="T15" fmla="*/ 190 h 1637"/>
              <a:gd name="T16" fmla="*/ 1636 w 1687"/>
              <a:gd name="T17" fmla="*/ 1214 h 1637"/>
              <a:gd name="T18" fmla="*/ 1535 w 1687"/>
              <a:gd name="T19" fmla="*/ 1214 h 1637"/>
              <a:gd name="T20" fmla="*/ 1535 w 1687"/>
              <a:gd name="T21" fmla="*/ 1469 h 1637"/>
              <a:gd name="T22" fmla="*/ 1598 w 1687"/>
              <a:gd name="T23" fmla="*/ 1469 h 1637"/>
              <a:gd name="T24" fmla="*/ 1687 w 1687"/>
              <a:gd name="T25" fmla="*/ 1380 h 1637"/>
              <a:gd name="T26" fmla="*/ 1687 w 1687"/>
              <a:gd name="T27" fmla="*/ 89 h 1637"/>
              <a:gd name="T28" fmla="*/ 1687 w 1687"/>
              <a:gd name="T29" fmla="*/ 89 h 1637"/>
              <a:gd name="T30" fmla="*/ 1548 w 1687"/>
              <a:gd name="T31" fmla="*/ 108 h 1637"/>
              <a:gd name="T32" fmla="*/ 1548 w 1687"/>
              <a:gd name="T33" fmla="*/ 108 h 1637"/>
              <a:gd name="T34" fmla="*/ 1008 w 1687"/>
              <a:gd name="T35" fmla="*/ 108 h 1637"/>
              <a:gd name="T36" fmla="*/ 990 w 1687"/>
              <a:gd name="T37" fmla="*/ 89 h 1637"/>
              <a:gd name="T38" fmla="*/ 1008 w 1687"/>
              <a:gd name="T39" fmla="*/ 71 h 1637"/>
              <a:gd name="T40" fmla="*/ 1548 w 1687"/>
              <a:gd name="T41" fmla="*/ 71 h 1637"/>
              <a:gd name="T42" fmla="*/ 1567 w 1687"/>
              <a:gd name="T43" fmla="*/ 89 h 1637"/>
              <a:gd name="T44" fmla="*/ 1548 w 1687"/>
              <a:gd name="T45" fmla="*/ 108 h 1637"/>
              <a:gd name="T46" fmla="*/ 1470 w 1687"/>
              <a:gd name="T47" fmla="*/ 1548 h 1637"/>
              <a:gd name="T48" fmla="*/ 1381 w 1687"/>
              <a:gd name="T49" fmla="*/ 1637 h 1637"/>
              <a:gd name="T50" fmla="*/ 89 w 1687"/>
              <a:gd name="T51" fmla="*/ 1637 h 1637"/>
              <a:gd name="T52" fmla="*/ 0 w 1687"/>
              <a:gd name="T53" fmla="*/ 1548 h 1637"/>
              <a:gd name="T54" fmla="*/ 0 w 1687"/>
              <a:gd name="T55" fmla="*/ 908 h 1637"/>
              <a:gd name="T56" fmla="*/ 89 w 1687"/>
              <a:gd name="T57" fmla="*/ 819 h 1637"/>
              <a:gd name="T58" fmla="*/ 1381 w 1687"/>
              <a:gd name="T59" fmla="*/ 819 h 1637"/>
              <a:gd name="T60" fmla="*/ 1470 w 1687"/>
              <a:gd name="T61" fmla="*/ 908 h 1637"/>
              <a:gd name="T62" fmla="*/ 1470 w 1687"/>
              <a:gd name="T63" fmla="*/ 1548 h 1637"/>
              <a:gd name="T64" fmla="*/ 1399 w 1687"/>
              <a:gd name="T65" fmla="*/ 958 h 1637"/>
              <a:gd name="T66" fmla="*/ 1399 w 1687"/>
              <a:gd name="T67" fmla="*/ 958 h 1637"/>
              <a:gd name="T68" fmla="*/ 1399 w 1687"/>
              <a:gd name="T69" fmla="*/ 1498 h 1637"/>
              <a:gd name="T70" fmla="*/ 1380 w 1687"/>
              <a:gd name="T71" fmla="*/ 1517 h 1637"/>
              <a:gd name="T72" fmla="*/ 1362 w 1687"/>
              <a:gd name="T73" fmla="*/ 1498 h 1637"/>
              <a:gd name="T74" fmla="*/ 1362 w 1687"/>
              <a:gd name="T75" fmla="*/ 958 h 1637"/>
              <a:gd name="T76" fmla="*/ 1380 w 1687"/>
              <a:gd name="T77" fmla="*/ 939 h 1637"/>
              <a:gd name="T78" fmla="*/ 1399 w 1687"/>
              <a:gd name="T79" fmla="*/ 958 h 1637"/>
              <a:gd name="T80" fmla="*/ 65 w 1687"/>
              <a:gd name="T81" fmla="*/ 1228 h 1637"/>
              <a:gd name="T82" fmla="*/ 118 w 1687"/>
              <a:gd name="T83" fmla="*/ 1282 h 1637"/>
              <a:gd name="T84" fmla="*/ 172 w 1687"/>
              <a:gd name="T85" fmla="*/ 1228 h 1637"/>
              <a:gd name="T86" fmla="*/ 118 w 1687"/>
              <a:gd name="T87" fmla="*/ 1174 h 1637"/>
              <a:gd name="T88" fmla="*/ 65 w 1687"/>
              <a:gd name="T89" fmla="*/ 1228 h 1637"/>
              <a:gd name="T90" fmla="*/ 65 w 1687"/>
              <a:gd name="T91" fmla="*/ 1228 h 1637"/>
              <a:gd name="T92" fmla="*/ 255 w 1687"/>
              <a:gd name="T93" fmla="*/ 870 h 1637"/>
              <a:gd name="T94" fmla="*/ 255 w 1687"/>
              <a:gd name="T95" fmla="*/ 870 h 1637"/>
              <a:gd name="T96" fmla="*/ 1280 w 1687"/>
              <a:gd name="T97" fmla="*/ 870 h 1637"/>
              <a:gd name="T98" fmla="*/ 1280 w 1687"/>
              <a:gd name="T99" fmla="*/ 1586 h 1637"/>
              <a:gd name="T100" fmla="*/ 255 w 1687"/>
              <a:gd name="T101" fmla="*/ 1586 h 1637"/>
              <a:gd name="T102" fmla="*/ 255 w 1687"/>
              <a:gd name="T103" fmla="*/ 87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7" h="1637">
                <a:moveTo>
                  <a:pt x="1687" y="89"/>
                </a:moveTo>
                <a:cubicBezTo>
                  <a:pt x="1687" y="40"/>
                  <a:pt x="1647" y="0"/>
                  <a:pt x="1598" y="0"/>
                </a:cubicBezTo>
                <a:cubicBezTo>
                  <a:pt x="959" y="0"/>
                  <a:pt x="959" y="0"/>
                  <a:pt x="959" y="0"/>
                </a:cubicBezTo>
                <a:cubicBezTo>
                  <a:pt x="909" y="0"/>
                  <a:pt x="869" y="40"/>
                  <a:pt x="869" y="89"/>
                </a:cubicBezTo>
                <a:cubicBezTo>
                  <a:pt x="869" y="755"/>
                  <a:pt x="869" y="755"/>
                  <a:pt x="869" y="755"/>
                </a:cubicBezTo>
                <a:cubicBezTo>
                  <a:pt x="920" y="755"/>
                  <a:pt x="920" y="755"/>
                  <a:pt x="920" y="755"/>
                </a:cubicBezTo>
                <a:cubicBezTo>
                  <a:pt x="920" y="190"/>
                  <a:pt x="920" y="190"/>
                  <a:pt x="920" y="190"/>
                </a:cubicBezTo>
                <a:cubicBezTo>
                  <a:pt x="1636" y="190"/>
                  <a:pt x="1636" y="190"/>
                  <a:pt x="1636" y="190"/>
                </a:cubicBezTo>
                <a:cubicBezTo>
                  <a:pt x="1636" y="1214"/>
                  <a:pt x="1636" y="1214"/>
                  <a:pt x="1636" y="1214"/>
                </a:cubicBezTo>
                <a:cubicBezTo>
                  <a:pt x="1535" y="1214"/>
                  <a:pt x="1535" y="1214"/>
                  <a:pt x="1535" y="1214"/>
                </a:cubicBezTo>
                <a:cubicBezTo>
                  <a:pt x="1535" y="1469"/>
                  <a:pt x="1535" y="1469"/>
                  <a:pt x="1535" y="1469"/>
                </a:cubicBezTo>
                <a:cubicBezTo>
                  <a:pt x="1598" y="1469"/>
                  <a:pt x="1598" y="1469"/>
                  <a:pt x="1598" y="1469"/>
                </a:cubicBezTo>
                <a:cubicBezTo>
                  <a:pt x="1647" y="1469"/>
                  <a:pt x="1687" y="1430"/>
                  <a:pt x="1687" y="1380"/>
                </a:cubicBezTo>
                <a:cubicBezTo>
                  <a:pt x="1687" y="89"/>
                  <a:pt x="1687" y="89"/>
                  <a:pt x="1687" y="89"/>
                </a:cubicBezTo>
                <a:cubicBezTo>
                  <a:pt x="1687" y="89"/>
                  <a:pt x="1687" y="89"/>
                  <a:pt x="1687" y="89"/>
                </a:cubicBezTo>
                <a:close/>
                <a:moveTo>
                  <a:pt x="1548" y="108"/>
                </a:moveTo>
                <a:cubicBezTo>
                  <a:pt x="1548" y="108"/>
                  <a:pt x="1548" y="108"/>
                  <a:pt x="1548" y="108"/>
                </a:cubicBezTo>
                <a:cubicBezTo>
                  <a:pt x="1008" y="108"/>
                  <a:pt x="1008" y="108"/>
                  <a:pt x="1008" y="108"/>
                </a:cubicBezTo>
                <a:cubicBezTo>
                  <a:pt x="998" y="108"/>
                  <a:pt x="990" y="100"/>
                  <a:pt x="990" y="89"/>
                </a:cubicBezTo>
                <a:cubicBezTo>
                  <a:pt x="990" y="79"/>
                  <a:pt x="998" y="71"/>
                  <a:pt x="1008" y="71"/>
                </a:cubicBezTo>
                <a:cubicBezTo>
                  <a:pt x="1548" y="71"/>
                  <a:pt x="1548" y="71"/>
                  <a:pt x="1548" y="71"/>
                </a:cubicBezTo>
                <a:cubicBezTo>
                  <a:pt x="1558" y="71"/>
                  <a:pt x="1567" y="79"/>
                  <a:pt x="1567" y="89"/>
                </a:cubicBezTo>
                <a:cubicBezTo>
                  <a:pt x="1567" y="100"/>
                  <a:pt x="1558" y="108"/>
                  <a:pt x="1548" y="108"/>
                </a:cubicBezTo>
                <a:close/>
                <a:moveTo>
                  <a:pt x="1470" y="1548"/>
                </a:moveTo>
                <a:cubicBezTo>
                  <a:pt x="1470" y="1597"/>
                  <a:pt x="1430" y="1637"/>
                  <a:pt x="1381" y="1637"/>
                </a:cubicBezTo>
                <a:cubicBezTo>
                  <a:pt x="89" y="1637"/>
                  <a:pt x="89" y="1637"/>
                  <a:pt x="89" y="1637"/>
                </a:cubicBezTo>
                <a:cubicBezTo>
                  <a:pt x="40" y="1637"/>
                  <a:pt x="0" y="1597"/>
                  <a:pt x="0" y="1548"/>
                </a:cubicBezTo>
                <a:cubicBezTo>
                  <a:pt x="0" y="908"/>
                  <a:pt x="0" y="908"/>
                  <a:pt x="0" y="908"/>
                </a:cubicBezTo>
                <a:cubicBezTo>
                  <a:pt x="0" y="859"/>
                  <a:pt x="40" y="819"/>
                  <a:pt x="89" y="819"/>
                </a:cubicBezTo>
                <a:cubicBezTo>
                  <a:pt x="1381" y="819"/>
                  <a:pt x="1381" y="819"/>
                  <a:pt x="1381" y="819"/>
                </a:cubicBezTo>
                <a:cubicBezTo>
                  <a:pt x="1430" y="819"/>
                  <a:pt x="1470" y="859"/>
                  <a:pt x="1470" y="908"/>
                </a:cubicBezTo>
                <a:cubicBezTo>
                  <a:pt x="1470" y="1548"/>
                  <a:pt x="1470" y="1548"/>
                  <a:pt x="1470" y="1548"/>
                </a:cubicBezTo>
                <a:close/>
                <a:moveTo>
                  <a:pt x="1399" y="958"/>
                </a:moveTo>
                <a:cubicBezTo>
                  <a:pt x="1399" y="958"/>
                  <a:pt x="1399" y="958"/>
                  <a:pt x="1399" y="958"/>
                </a:cubicBezTo>
                <a:cubicBezTo>
                  <a:pt x="1399" y="1498"/>
                  <a:pt x="1399" y="1498"/>
                  <a:pt x="1399" y="1498"/>
                </a:cubicBezTo>
                <a:cubicBezTo>
                  <a:pt x="1399" y="1508"/>
                  <a:pt x="1391" y="1517"/>
                  <a:pt x="1380" y="1517"/>
                </a:cubicBezTo>
                <a:cubicBezTo>
                  <a:pt x="1370" y="1517"/>
                  <a:pt x="1362" y="1508"/>
                  <a:pt x="1362" y="1498"/>
                </a:cubicBezTo>
                <a:cubicBezTo>
                  <a:pt x="1362" y="958"/>
                  <a:pt x="1362" y="958"/>
                  <a:pt x="1362" y="958"/>
                </a:cubicBezTo>
                <a:cubicBezTo>
                  <a:pt x="1362" y="948"/>
                  <a:pt x="1370" y="939"/>
                  <a:pt x="1380" y="939"/>
                </a:cubicBezTo>
                <a:cubicBezTo>
                  <a:pt x="1391" y="939"/>
                  <a:pt x="1399" y="948"/>
                  <a:pt x="1399" y="958"/>
                </a:cubicBezTo>
                <a:close/>
                <a:moveTo>
                  <a:pt x="65" y="1228"/>
                </a:moveTo>
                <a:cubicBezTo>
                  <a:pt x="65" y="1258"/>
                  <a:pt x="88" y="1282"/>
                  <a:pt x="118" y="1282"/>
                </a:cubicBezTo>
                <a:cubicBezTo>
                  <a:pt x="148" y="1282"/>
                  <a:pt x="172" y="1258"/>
                  <a:pt x="172" y="1228"/>
                </a:cubicBezTo>
                <a:cubicBezTo>
                  <a:pt x="172" y="1198"/>
                  <a:pt x="148" y="1174"/>
                  <a:pt x="118" y="1174"/>
                </a:cubicBezTo>
                <a:cubicBezTo>
                  <a:pt x="88" y="1174"/>
                  <a:pt x="65" y="1198"/>
                  <a:pt x="65" y="1228"/>
                </a:cubicBezTo>
                <a:cubicBezTo>
                  <a:pt x="65" y="1228"/>
                  <a:pt x="65" y="1228"/>
                  <a:pt x="65" y="1228"/>
                </a:cubicBezTo>
                <a:close/>
                <a:moveTo>
                  <a:pt x="255" y="870"/>
                </a:moveTo>
                <a:cubicBezTo>
                  <a:pt x="255" y="870"/>
                  <a:pt x="255" y="870"/>
                  <a:pt x="255" y="870"/>
                </a:cubicBezTo>
                <a:cubicBezTo>
                  <a:pt x="1280" y="870"/>
                  <a:pt x="1280" y="870"/>
                  <a:pt x="1280" y="870"/>
                </a:cubicBezTo>
                <a:cubicBezTo>
                  <a:pt x="1280" y="1586"/>
                  <a:pt x="1280" y="1586"/>
                  <a:pt x="1280" y="1586"/>
                </a:cubicBezTo>
                <a:cubicBezTo>
                  <a:pt x="255" y="1586"/>
                  <a:pt x="255" y="1586"/>
                  <a:pt x="255" y="1586"/>
                </a:cubicBezTo>
                <a:lnTo>
                  <a:pt x="255" y="870"/>
                </a:lnTo>
                <a:close/>
              </a:path>
            </a:pathLst>
          </a:custGeom>
          <a:solidFill>
            <a:srgbClr val="FFFFFF"/>
          </a:solidFill>
          <a:ln w="9525">
            <a:noFill/>
            <a:round/>
          </a:ln>
        </p:spPr>
        <p:txBody>
          <a:bodyPr vert="horz" wrap="square" lIns="68573" tIns="34287" rIns="68573" bIns="34287" numCol="1" anchor="t" anchorCtr="0" compatLnSpc="1"/>
          <a:lstStyle/>
          <a:p>
            <a:endParaRPr lang="zh-CN" altLang="en-US" sz="1000" dirty="0"/>
          </a:p>
        </p:txBody>
      </p:sp>
      <p:sp>
        <p:nvSpPr>
          <p:cNvPr id="28" name="Freeform 27"/>
          <p:cNvSpPr>
            <a:spLocks noEditPoints="1"/>
          </p:cNvSpPr>
          <p:nvPr/>
        </p:nvSpPr>
        <p:spPr bwMode="auto">
          <a:xfrm>
            <a:off x="5919754" y="1956244"/>
            <a:ext cx="282571" cy="282571"/>
          </a:xfrm>
          <a:custGeom>
            <a:avLst/>
            <a:gdLst>
              <a:gd name="T0" fmla="*/ 1723 w 1838"/>
              <a:gd name="T1" fmla="*/ 0 h 1838"/>
              <a:gd name="T2" fmla="*/ 115 w 1838"/>
              <a:gd name="T3" fmla="*/ 0 h 1838"/>
              <a:gd name="T4" fmla="*/ 0 w 1838"/>
              <a:gd name="T5" fmla="*/ 115 h 1838"/>
              <a:gd name="T6" fmla="*/ 0 w 1838"/>
              <a:gd name="T7" fmla="*/ 1321 h 1838"/>
              <a:gd name="T8" fmla="*/ 115 w 1838"/>
              <a:gd name="T9" fmla="*/ 1436 h 1838"/>
              <a:gd name="T10" fmla="*/ 1723 w 1838"/>
              <a:gd name="T11" fmla="*/ 1436 h 1838"/>
              <a:gd name="T12" fmla="*/ 1838 w 1838"/>
              <a:gd name="T13" fmla="*/ 1321 h 1838"/>
              <a:gd name="T14" fmla="*/ 1838 w 1838"/>
              <a:gd name="T15" fmla="*/ 115 h 1838"/>
              <a:gd name="T16" fmla="*/ 1723 w 1838"/>
              <a:gd name="T17" fmla="*/ 0 h 1838"/>
              <a:gd name="T18" fmla="*/ 1723 w 1838"/>
              <a:gd name="T19" fmla="*/ 1034 h 1838"/>
              <a:gd name="T20" fmla="*/ 1723 w 1838"/>
              <a:gd name="T21" fmla="*/ 1034 h 1838"/>
              <a:gd name="T22" fmla="*/ 1608 w 1838"/>
              <a:gd name="T23" fmla="*/ 1149 h 1838"/>
              <a:gd name="T24" fmla="*/ 230 w 1838"/>
              <a:gd name="T25" fmla="*/ 1149 h 1838"/>
              <a:gd name="T26" fmla="*/ 115 w 1838"/>
              <a:gd name="T27" fmla="*/ 1034 h 1838"/>
              <a:gd name="T28" fmla="*/ 115 w 1838"/>
              <a:gd name="T29" fmla="*/ 230 h 1838"/>
              <a:gd name="T30" fmla="*/ 230 w 1838"/>
              <a:gd name="T31" fmla="*/ 115 h 1838"/>
              <a:gd name="T32" fmla="*/ 1608 w 1838"/>
              <a:gd name="T33" fmla="*/ 115 h 1838"/>
              <a:gd name="T34" fmla="*/ 1723 w 1838"/>
              <a:gd name="T35" fmla="*/ 230 h 1838"/>
              <a:gd name="T36" fmla="*/ 1723 w 1838"/>
              <a:gd name="T37" fmla="*/ 1034 h 1838"/>
              <a:gd name="T38" fmla="*/ 1034 w 1838"/>
              <a:gd name="T39" fmla="*/ 1493 h 1838"/>
              <a:gd name="T40" fmla="*/ 1034 w 1838"/>
              <a:gd name="T41" fmla="*/ 1493 h 1838"/>
              <a:gd name="T42" fmla="*/ 1091 w 1838"/>
              <a:gd name="T43" fmla="*/ 1551 h 1838"/>
              <a:gd name="T44" fmla="*/ 1091 w 1838"/>
              <a:gd name="T45" fmla="*/ 1608 h 1838"/>
              <a:gd name="T46" fmla="*/ 1137 w 1838"/>
              <a:gd name="T47" fmla="*/ 1700 h 1838"/>
              <a:gd name="T48" fmla="*/ 1275 w 1838"/>
              <a:gd name="T49" fmla="*/ 1804 h 1838"/>
              <a:gd name="T50" fmla="*/ 1264 w 1838"/>
              <a:gd name="T51" fmla="*/ 1838 h 1838"/>
              <a:gd name="T52" fmla="*/ 574 w 1838"/>
              <a:gd name="T53" fmla="*/ 1838 h 1838"/>
              <a:gd name="T54" fmla="*/ 563 w 1838"/>
              <a:gd name="T55" fmla="*/ 1804 h 1838"/>
              <a:gd name="T56" fmla="*/ 701 w 1838"/>
              <a:gd name="T57" fmla="*/ 1700 h 1838"/>
              <a:gd name="T58" fmla="*/ 747 w 1838"/>
              <a:gd name="T59" fmla="*/ 1608 h 1838"/>
              <a:gd name="T60" fmla="*/ 747 w 1838"/>
              <a:gd name="T61" fmla="*/ 1551 h 1838"/>
              <a:gd name="T62" fmla="*/ 804 w 1838"/>
              <a:gd name="T63" fmla="*/ 1493 h 1838"/>
              <a:gd name="T64" fmla="*/ 1034 w 1838"/>
              <a:gd name="T65" fmla="*/ 1493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8" h="1838">
                <a:moveTo>
                  <a:pt x="1723" y="0"/>
                </a:moveTo>
                <a:cubicBezTo>
                  <a:pt x="115" y="0"/>
                  <a:pt x="115" y="0"/>
                  <a:pt x="115" y="0"/>
                </a:cubicBezTo>
                <a:cubicBezTo>
                  <a:pt x="52" y="0"/>
                  <a:pt x="0" y="52"/>
                  <a:pt x="0" y="115"/>
                </a:cubicBezTo>
                <a:cubicBezTo>
                  <a:pt x="0" y="1321"/>
                  <a:pt x="0" y="1321"/>
                  <a:pt x="0" y="1321"/>
                </a:cubicBezTo>
                <a:cubicBezTo>
                  <a:pt x="0" y="1385"/>
                  <a:pt x="52" y="1436"/>
                  <a:pt x="115" y="1436"/>
                </a:cubicBezTo>
                <a:cubicBezTo>
                  <a:pt x="1723" y="1436"/>
                  <a:pt x="1723" y="1436"/>
                  <a:pt x="1723" y="1436"/>
                </a:cubicBezTo>
                <a:cubicBezTo>
                  <a:pt x="1786" y="1436"/>
                  <a:pt x="1838" y="1385"/>
                  <a:pt x="1838" y="1321"/>
                </a:cubicBezTo>
                <a:cubicBezTo>
                  <a:pt x="1838" y="115"/>
                  <a:pt x="1838" y="115"/>
                  <a:pt x="1838" y="115"/>
                </a:cubicBezTo>
                <a:cubicBezTo>
                  <a:pt x="1838" y="52"/>
                  <a:pt x="1786" y="0"/>
                  <a:pt x="1723" y="0"/>
                </a:cubicBezTo>
                <a:close/>
                <a:moveTo>
                  <a:pt x="1723" y="1034"/>
                </a:moveTo>
                <a:cubicBezTo>
                  <a:pt x="1723" y="1034"/>
                  <a:pt x="1723" y="1034"/>
                  <a:pt x="1723" y="1034"/>
                </a:cubicBezTo>
                <a:cubicBezTo>
                  <a:pt x="1723" y="1098"/>
                  <a:pt x="1671" y="1149"/>
                  <a:pt x="1608" y="1149"/>
                </a:cubicBezTo>
                <a:cubicBezTo>
                  <a:pt x="230" y="1149"/>
                  <a:pt x="230" y="1149"/>
                  <a:pt x="230" y="1149"/>
                </a:cubicBezTo>
                <a:cubicBezTo>
                  <a:pt x="166" y="1149"/>
                  <a:pt x="115" y="1098"/>
                  <a:pt x="115" y="1034"/>
                </a:cubicBezTo>
                <a:cubicBezTo>
                  <a:pt x="115" y="230"/>
                  <a:pt x="115" y="230"/>
                  <a:pt x="115" y="230"/>
                </a:cubicBezTo>
                <a:cubicBezTo>
                  <a:pt x="115" y="167"/>
                  <a:pt x="167" y="115"/>
                  <a:pt x="230" y="115"/>
                </a:cubicBezTo>
                <a:cubicBezTo>
                  <a:pt x="1608" y="115"/>
                  <a:pt x="1608" y="115"/>
                  <a:pt x="1608" y="115"/>
                </a:cubicBezTo>
                <a:cubicBezTo>
                  <a:pt x="1671" y="115"/>
                  <a:pt x="1723" y="167"/>
                  <a:pt x="1723" y="230"/>
                </a:cubicBezTo>
                <a:cubicBezTo>
                  <a:pt x="1723" y="1034"/>
                  <a:pt x="1723" y="1034"/>
                  <a:pt x="1723" y="1034"/>
                </a:cubicBezTo>
                <a:close/>
                <a:moveTo>
                  <a:pt x="1034" y="1493"/>
                </a:moveTo>
                <a:cubicBezTo>
                  <a:pt x="1034" y="1493"/>
                  <a:pt x="1034" y="1493"/>
                  <a:pt x="1034" y="1493"/>
                </a:cubicBezTo>
                <a:cubicBezTo>
                  <a:pt x="1065" y="1493"/>
                  <a:pt x="1091" y="1519"/>
                  <a:pt x="1091" y="1551"/>
                </a:cubicBezTo>
                <a:cubicBezTo>
                  <a:pt x="1091" y="1608"/>
                  <a:pt x="1091" y="1608"/>
                  <a:pt x="1091" y="1608"/>
                </a:cubicBezTo>
                <a:cubicBezTo>
                  <a:pt x="1091" y="1640"/>
                  <a:pt x="1112" y="1681"/>
                  <a:pt x="1137" y="1700"/>
                </a:cubicBezTo>
                <a:cubicBezTo>
                  <a:pt x="1275" y="1804"/>
                  <a:pt x="1275" y="1804"/>
                  <a:pt x="1275" y="1804"/>
                </a:cubicBezTo>
                <a:cubicBezTo>
                  <a:pt x="1300" y="1823"/>
                  <a:pt x="1295" y="1838"/>
                  <a:pt x="1264" y="1838"/>
                </a:cubicBezTo>
                <a:cubicBezTo>
                  <a:pt x="574" y="1838"/>
                  <a:pt x="574" y="1838"/>
                  <a:pt x="574" y="1838"/>
                </a:cubicBezTo>
                <a:cubicBezTo>
                  <a:pt x="543" y="1838"/>
                  <a:pt x="538" y="1823"/>
                  <a:pt x="563" y="1804"/>
                </a:cubicBezTo>
                <a:cubicBezTo>
                  <a:pt x="701" y="1700"/>
                  <a:pt x="701" y="1700"/>
                  <a:pt x="701" y="1700"/>
                </a:cubicBezTo>
                <a:cubicBezTo>
                  <a:pt x="726" y="1681"/>
                  <a:pt x="747" y="1640"/>
                  <a:pt x="747" y="1608"/>
                </a:cubicBezTo>
                <a:cubicBezTo>
                  <a:pt x="747" y="1551"/>
                  <a:pt x="747" y="1551"/>
                  <a:pt x="747" y="1551"/>
                </a:cubicBezTo>
                <a:cubicBezTo>
                  <a:pt x="747" y="1519"/>
                  <a:pt x="773" y="1493"/>
                  <a:pt x="804" y="1493"/>
                </a:cubicBezTo>
                <a:lnTo>
                  <a:pt x="1034" y="1493"/>
                </a:lnTo>
                <a:close/>
              </a:path>
            </a:pathLst>
          </a:custGeom>
          <a:solidFill>
            <a:srgbClr val="FFFFFF"/>
          </a:solidFill>
          <a:ln w="9525">
            <a:noFill/>
            <a:round/>
          </a:ln>
        </p:spPr>
        <p:txBody>
          <a:bodyPr vert="horz" wrap="square" lIns="68573" tIns="34287" rIns="68573" bIns="34287" numCol="1" anchor="t" anchorCtr="0" compatLnSpc="1"/>
          <a:lstStyle/>
          <a:p>
            <a:endParaRPr lang="zh-CN" altLang="en-US" sz="1000" dirty="0"/>
          </a:p>
        </p:txBody>
      </p:sp>
      <p:sp>
        <p:nvSpPr>
          <p:cNvPr id="29" name="Freeform 28"/>
          <p:cNvSpPr>
            <a:spLocks noEditPoints="1"/>
          </p:cNvSpPr>
          <p:nvPr/>
        </p:nvSpPr>
        <p:spPr bwMode="auto">
          <a:xfrm>
            <a:off x="7352935" y="1780952"/>
            <a:ext cx="395790" cy="633906"/>
          </a:xfrm>
          <a:custGeom>
            <a:avLst/>
            <a:gdLst>
              <a:gd name="T0" fmla="*/ 804 w 1148"/>
              <a:gd name="T1" fmla="*/ 1493 h 1838"/>
              <a:gd name="T2" fmla="*/ 746 w 1148"/>
              <a:gd name="T3" fmla="*/ 1551 h 1838"/>
              <a:gd name="T4" fmla="*/ 402 w 1148"/>
              <a:gd name="T5" fmla="*/ 1551 h 1838"/>
              <a:gd name="T6" fmla="*/ 344 w 1148"/>
              <a:gd name="T7" fmla="*/ 1493 h 1838"/>
              <a:gd name="T8" fmla="*/ 402 w 1148"/>
              <a:gd name="T9" fmla="*/ 1436 h 1838"/>
              <a:gd name="T10" fmla="*/ 746 w 1148"/>
              <a:gd name="T11" fmla="*/ 1436 h 1838"/>
              <a:gd name="T12" fmla="*/ 804 w 1148"/>
              <a:gd name="T13" fmla="*/ 1493 h 1838"/>
              <a:gd name="T14" fmla="*/ 746 w 1148"/>
              <a:gd name="T15" fmla="*/ 1608 h 1838"/>
              <a:gd name="T16" fmla="*/ 746 w 1148"/>
              <a:gd name="T17" fmla="*/ 1608 h 1838"/>
              <a:gd name="T18" fmla="*/ 402 w 1148"/>
              <a:gd name="T19" fmla="*/ 1608 h 1838"/>
              <a:gd name="T20" fmla="*/ 344 w 1148"/>
              <a:gd name="T21" fmla="*/ 1666 h 1838"/>
              <a:gd name="T22" fmla="*/ 402 w 1148"/>
              <a:gd name="T23" fmla="*/ 1723 h 1838"/>
              <a:gd name="T24" fmla="*/ 516 w 1148"/>
              <a:gd name="T25" fmla="*/ 1838 h 1838"/>
              <a:gd name="T26" fmla="*/ 631 w 1148"/>
              <a:gd name="T27" fmla="*/ 1838 h 1838"/>
              <a:gd name="T28" fmla="*/ 746 w 1148"/>
              <a:gd name="T29" fmla="*/ 1723 h 1838"/>
              <a:gd name="T30" fmla="*/ 804 w 1148"/>
              <a:gd name="T31" fmla="*/ 1666 h 1838"/>
              <a:gd name="T32" fmla="*/ 746 w 1148"/>
              <a:gd name="T33" fmla="*/ 1608 h 1838"/>
              <a:gd name="T34" fmla="*/ 574 w 1148"/>
              <a:gd name="T35" fmla="*/ 115 h 1838"/>
              <a:gd name="T36" fmla="*/ 574 w 1148"/>
              <a:gd name="T37" fmla="*/ 115 h 1838"/>
              <a:gd name="T38" fmla="*/ 1033 w 1148"/>
              <a:gd name="T39" fmla="*/ 575 h 1838"/>
              <a:gd name="T40" fmla="*/ 803 w 1148"/>
              <a:gd name="T41" fmla="*/ 970 h 1838"/>
              <a:gd name="T42" fmla="*/ 746 w 1148"/>
              <a:gd name="T43" fmla="*/ 1003 h 1838"/>
              <a:gd name="T44" fmla="*/ 746 w 1148"/>
              <a:gd name="T45" fmla="*/ 1264 h 1838"/>
              <a:gd name="T46" fmla="*/ 402 w 1148"/>
              <a:gd name="T47" fmla="*/ 1264 h 1838"/>
              <a:gd name="T48" fmla="*/ 402 w 1148"/>
              <a:gd name="T49" fmla="*/ 1003 h 1838"/>
              <a:gd name="T50" fmla="*/ 345 w 1148"/>
              <a:gd name="T51" fmla="*/ 970 h 1838"/>
              <a:gd name="T52" fmla="*/ 115 w 1148"/>
              <a:gd name="T53" fmla="*/ 575 h 1838"/>
              <a:gd name="T54" fmla="*/ 574 w 1148"/>
              <a:gd name="T55" fmla="*/ 115 h 1838"/>
              <a:gd name="T56" fmla="*/ 574 w 1148"/>
              <a:gd name="T57" fmla="*/ 0 h 1838"/>
              <a:gd name="T58" fmla="*/ 574 w 1148"/>
              <a:gd name="T59" fmla="*/ 0 h 1838"/>
              <a:gd name="T60" fmla="*/ 0 w 1148"/>
              <a:gd name="T61" fmla="*/ 575 h 1838"/>
              <a:gd name="T62" fmla="*/ 287 w 1148"/>
              <a:gd name="T63" fmla="*/ 1069 h 1838"/>
              <a:gd name="T64" fmla="*/ 287 w 1148"/>
              <a:gd name="T65" fmla="*/ 1264 h 1838"/>
              <a:gd name="T66" fmla="*/ 402 w 1148"/>
              <a:gd name="T67" fmla="*/ 1379 h 1838"/>
              <a:gd name="T68" fmla="*/ 746 w 1148"/>
              <a:gd name="T69" fmla="*/ 1379 h 1838"/>
              <a:gd name="T70" fmla="*/ 861 w 1148"/>
              <a:gd name="T71" fmla="*/ 1264 h 1838"/>
              <a:gd name="T72" fmla="*/ 861 w 1148"/>
              <a:gd name="T73" fmla="*/ 1069 h 1838"/>
              <a:gd name="T74" fmla="*/ 1148 w 1148"/>
              <a:gd name="T75" fmla="*/ 575 h 1838"/>
              <a:gd name="T76" fmla="*/ 574 w 1148"/>
              <a:gd name="T77" fmla="*/ 0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8" h="1838">
                <a:moveTo>
                  <a:pt x="804" y="1493"/>
                </a:moveTo>
                <a:cubicBezTo>
                  <a:pt x="804" y="1525"/>
                  <a:pt x="778" y="1551"/>
                  <a:pt x="746" y="1551"/>
                </a:cubicBezTo>
                <a:cubicBezTo>
                  <a:pt x="402" y="1551"/>
                  <a:pt x="402" y="1551"/>
                  <a:pt x="402" y="1551"/>
                </a:cubicBezTo>
                <a:cubicBezTo>
                  <a:pt x="370" y="1551"/>
                  <a:pt x="344" y="1525"/>
                  <a:pt x="344" y="1493"/>
                </a:cubicBezTo>
                <a:cubicBezTo>
                  <a:pt x="344" y="1462"/>
                  <a:pt x="370" y="1436"/>
                  <a:pt x="402" y="1436"/>
                </a:cubicBezTo>
                <a:cubicBezTo>
                  <a:pt x="746" y="1436"/>
                  <a:pt x="746" y="1436"/>
                  <a:pt x="746" y="1436"/>
                </a:cubicBezTo>
                <a:cubicBezTo>
                  <a:pt x="778" y="1436"/>
                  <a:pt x="804" y="1462"/>
                  <a:pt x="804" y="1493"/>
                </a:cubicBezTo>
                <a:close/>
                <a:moveTo>
                  <a:pt x="746" y="1608"/>
                </a:moveTo>
                <a:cubicBezTo>
                  <a:pt x="746" y="1608"/>
                  <a:pt x="746" y="1608"/>
                  <a:pt x="746" y="1608"/>
                </a:cubicBezTo>
                <a:cubicBezTo>
                  <a:pt x="402" y="1608"/>
                  <a:pt x="402" y="1608"/>
                  <a:pt x="402" y="1608"/>
                </a:cubicBezTo>
                <a:cubicBezTo>
                  <a:pt x="370" y="1608"/>
                  <a:pt x="344" y="1634"/>
                  <a:pt x="344" y="1666"/>
                </a:cubicBezTo>
                <a:cubicBezTo>
                  <a:pt x="344" y="1697"/>
                  <a:pt x="370" y="1723"/>
                  <a:pt x="402" y="1723"/>
                </a:cubicBezTo>
                <a:cubicBezTo>
                  <a:pt x="402" y="1787"/>
                  <a:pt x="453" y="1838"/>
                  <a:pt x="516" y="1838"/>
                </a:cubicBezTo>
                <a:cubicBezTo>
                  <a:pt x="631" y="1838"/>
                  <a:pt x="631" y="1838"/>
                  <a:pt x="631" y="1838"/>
                </a:cubicBezTo>
                <a:cubicBezTo>
                  <a:pt x="695" y="1838"/>
                  <a:pt x="746" y="1787"/>
                  <a:pt x="746" y="1723"/>
                </a:cubicBezTo>
                <a:cubicBezTo>
                  <a:pt x="778" y="1723"/>
                  <a:pt x="804" y="1697"/>
                  <a:pt x="804" y="1666"/>
                </a:cubicBezTo>
                <a:cubicBezTo>
                  <a:pt x="804" y="1634"/>
                  <a:pt x="778" y="1608"/>
                  <a:pt x="746" y="1608"/>
                </a:cubicBezTo>
                <a:close/>
                <a:moveTo>
                  <a:pt x="574" y="115"/>
                </a:moveTo>
                <a:cubicBezTo>
                  <a:pt x="574" y="115"/>
                  <a:pt x="574" y="115"/>
                  <a:pt x="574" y="115"/>
                </a:cubicBezTo>
                <a:cubicBezTo>
                  <a:pt x="827" y="115"/>
                  <a:pt x="1033" y="321"/>
                  <a:pt x="1033" y="575"/>
                </a:cubicBezTo>
                <a:cubicBezTo>
                  <a:pt x="1033" y="738"/>
                  <a:pt x="947" y="886"/>
                  <a:pt x="803" y="970"/>
                </a:cubicBezTo>
                <a:cubicBezTo>
                  <a:pt x="746" y="1003"/>
                  <a:pt x="746" y="1003"/>
                  <a:pt x="746" y="1003"/>
                </a:cubicBezTo>
                <a:cubicBezTo>
                  <a:pt x="746" y="1264"/>
                  <a:pt x="746" y="1264"/>
                  <a:pt x="746" y="1264"/>
                </a:cubicBezTo>
                <a:cubicBezTo>
                  <a:pt x="402" y="1264"/>
                  <a:pt x="402" y="1264"/>
                  <a:pt x="402" y="1264"/>
                </a:cubicBezTo>
                <a:cubicBezTo>
                  <a:pt x="402" y="1003"/>
                  <a:pt x="402" y="1003"/>
                  <a:pt x="402" y="1003"/>
                </a:cubicBezTo>
                <a:cubicBezTo>
                  <a:pt x="345" y="970"/>
                  <a:pt x="345" y="970"/>
                  <a:pt x="345" y="970"/>
                </a:cubicBezTo>
                <a:cubicBezTo>
                  <a:pt x="200" y="886"/>
                  <a:pt x="115" y="738"/>
                  <a:pt x="115" y="575"/>
                </a:cubicBezTo>
                <a:cubicBezTo>
                  <a:pt x="115" y="321"/>
                  <a:pt x="321" y="115"/>
                  <a:pt x="574" y="115"/>
                </a:cubicBezTo>
                <a:close/>
                <a:moveTo>
                  <a:pt x="574" y="0"/>
                </a:moveTo>
                <a:cubicBezTo>
                  <a:pt x="574" y="0"/>
                  <a:pt x="574" y="0"/>
                  <a:pt x="574" y="0"/>
                </a:cubicBezTo>
                <a:cubicBezTo>
                  <a:pt x="257" y="0"/>
                  <a:pt x="0" y="258"/>
                  <a:pt x="0" y="575"/>
                </a:cubicBezTo>
                <a:cubicBezTo>
                  <a:pt x="0" y="787"/>
                  <a:pt x="116" y="970"/>
                  <a:pt x="287" y="1069"/>
                </a:cubicBezTo>
                <a:cubicBezTo>
                  <a:pt x="287" y="1264"/>
                  <a:pt x="287" y="1264"/>
                  <a:pt x="287" y="1264"/>
                </a:cubicBezTo>
                <a:cubicBezTo>
                  <a:pt x="287" y="1327"/>
                  <a:pt x="338" y="1379"/>
                  <a:pt x="402" y="1379"/>
                </a:cubicBezTo>
                <a:cubicBezTo>
                  <a:pt x="746" y="1379"/>
                  <a:pt x="746" y="1379"/>
                  <a:pt x="746" y="1379"/>
                </a:cubicBezTo>
                <a:cubicBezTo>
                  <a:pt x="810" y="1379"/>
                  <a:pt x="861" y="1327"/>
                  <a:pt x="861" y="1264"/>
                </a:cubicBezTo>
                <a:cubicBezTo>
                  <a:pt x="861" y="1069"/>
                  <a:pt x="861" y="1069"/>
                  <a:pt x="861" y="1069"/>
                </a:cubicBezTo>
                <a:cubicBezTo>
                  <a:pt x="1032" y="970"/>
                  <a:pt x="1148" y="787"/>
                  <a:pt x="1148" y="575"/>
                </a:cubicBezTo>
                <a:cubicBezTo>
                  <a:pt x="1148" y="258"/>
                  <a:pt x="891" y="0"/>
                  <a:pt x="574" y="0"/>
                </a:cubicBezTo>
                <a:close/>
              </a:path>
            </a:pathLst>
          </a:custGeom>
          <a:solidFill>
            <a:srgbClr val="FFFFFF"/>
          </a:solidFill>
          <a:ln w="9525">
            <a:noFill/>
            <a:round/>
          </a:ln>
        </p:spPr>
        <p:txBody>
          <a:bodyPr vert="horz" wrap="square" lIns="68573" tIns="34287" rIns="68573" bIns="34287" numCol="1" anchor="t" anchorCtr="0" compatLnSpc="1"/>
          <a:lstStyle/>
          <a:p>
            <a:endParaRPr lang="zh-CN" altLang="en-US" sz="1000" dirty="0"/>
          </a:p>
        </p:txBody>
      </p:sp>
      <p:sp>
        <p:nvSpPr>
          <p:cNvPr id="33" name="矩形 32"/>
          <p:cNvSpPr/>
          <p:nvPr/>
        </p:nvSpPr>
        <p:spPr>
          <a:xfrm>
            <a:off x="979599" y="3172900"/>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979599" y="3545165"/>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2467357" y="2700822"/>
            <a:ext cx="1227142" cy="369322"/>
          </a:xfrm>
          <a:prstGeom prst="rect">
            <a:avLst/>
          </a:prstGeom>
          <a:ln>
            <a:noFill/>
          </a:ln>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2467355" y="3073086"/>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3958240" y="3172900"/>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3958240" y="3545165"/>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5446187" y="2700822"/>
            <a:ext cx="1227142" cy="369322"/>
          </a:xfrm>
          <a:prstGeom prst="rect">
            <a:avLst/>
          </a:prstGeom>
          <a:ln>
            <a:noFill/>
          </a:ln>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5446185" y="3073086"/>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6966094" y="3172900"/>
            <a:ext cx="1227142" cy="369322"/>
          </a:xfrm>
          <a:prstGeom prst="rect">
            <a:avLst/>
          </a:prstGeom>
        </p:spPr>
        <p:txBody>
          <a:bodyPr wrap="square" lIns="91431" tIns="45715" rIns="91431"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6966091" y="3545165"/>
            <a:ext cx="1227143" cy="461541"/>
          </a:xfrm>
          <a:prstGeom prst="rect">
            <a:avLst/>
          </a:prstGeom>
        </p:spPr>
        <p:txBody>
          <a:bodyPr wrap="square" lIns="91431" tIns="45715" rIns="91431"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3" name="内容占位符 2"/>
          <p:cNvGraphicFramePr>
            <a:graphicFrameLocks noGrp="1"/>
          </p:cNvGraphicFramePr>
          <p:nvPr>
            <p:ph idx="1"/>
            <p:custDataLst>
              <p:tags r:id="rId1"/>
            </p:custDataLst>
          </p:nvPr>
        </p:nvGraphicFramePr>
        <p:xfrm>
          <a:off x="316865" y="29210"/>
          <a:ext cx="8660130" cy="5127625"/>
        </p:xfrm>
        <a:graphic>
          <a:graphicData uri="http://schemas.openxmlformats.org/drawingml/2006/table">
            <a:tbl>
              <a:tblPr firstRow="1" firstCol="1" bandRow="1">
                <a:tableStyleId>{10A1B5D5-9B99-4C35-A422-299274C87663}</a:tableStyleId>
              </a:tblPr>
              <a:tblGrid>
                <a:gridCol w="657225"/>
                <a:gridCol w="4334510"/>
                <a:gridCol w="1538605"/>
                <a:gridCol w="1388110"/>
                <a:gridCol w="741680"/>
              </a:tblGrid>
              <a:tr h="254000">
                <a:tc gridSpan="5">
                  <a:txBody>
                    <a:bodyPr/>
                    <a:lstStyle/>
                    <a:p>
                      <a:pPr algn="ctr">
                        <a:lnSpc>
                          <a:spcPts val="2000"/>
                        </a:lnSpc>
                        <a:spcAft>
                          <a:spcPts val="0"/>
                        </a:spcAft>
                      </a:pPr>
                      <a:r>
                        <a:rPr lang="zh-CN" sz="1800" kern="0" dirty="0">
                          <a:effectLst/>
                        </a:rPr>
                        <a:t>近年</a:t>
                      </a:r>
                      <a:r>
                        <a:rPr lang="en-US" sz="1800" kern="0" dirty="0">
                          <a:effectLst/>
                        </a:rPr>
                        <a:t>A B</a:t>
                      </a:r>
                      <a:r>
                        <a:rPr lang="zh-CN" sz="1800" kern="0" dirty="0">
                          <a:effectLst/>
                        </a:rPr>
                        <a:t>类学科与技能竞赛省级一等奖以上奖励统计表</a:t>
                      </a:r>
                      <a:endParaRPr lang="zh-CN" altLang="zh-CN" sz="1800" kern="0" dirty="0">
                        <a:effectLst/>
                      </a:endParaRPr>
                    </a:p>
                  </a:txBody>
                  <a:tcPr marL="19401" marR="19401"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54000">
                <a:tc>
                  <a:txBody>
                    <a:bodyPr/>
                    <a:lstStyle/>
                    <a:p>
                      <a:pPr algn="ctr">
                        <a:lnSpc>
                          <a:spcPts val="2000"/>
                        </a:lnSpc>
                        <a:spcAft>
                          <a:spcPts val="0"/>
                        </a:spcAft>
                      </a:pPr>
                      <a:r>
                        <a:rPr lang="zh-CN" sz="1200" kern="0">
                          <a:effectLst/>
                        </a:rPr>
                        <a:t>序号</a:t>
                      </a:r>
                    </a:p>
                  </a:txBody>
                  <a:tcPr marL="19401" marR="19401" marT="0" marB="0" anchor="ctr"/>
                </a:tc>
                <a:tc>
                  <a:txBody>
                    <a:bodyPr/>
                    <a:lstStyle/>
                    <a:p>
                      <a:pPr algn="ctr">
                        <a:lnSpc>
                          <a:spcPts val="2000"/>
                        </a:lnSpc>
                        <a:spcAft>
                          <a:spcPts val="0"/>
                        </a:spcAft>
                      </a:pPr>
                      <a:r>
                        <a:rPr lang="zh-CN" sz="1200" kern="0">
                          <a:effectLst/>
                        </a:rPr>
                        <a:t>项目名称</a:t>
                      </a:r>
                    </a:p>
                  </a:txBody>
                  <a:tcPr marL="19401" marR="19401" marT="0" marB="0" anchor="ctr"/>
                </a:tc>
                <a:tc>
                  <a:txBody>
                    <a:bodyPr/>
                    <a:lstStyle/>
                    <a:p>
                      <a:pPr algn="ctr">
                        <a:lnSpc>
                          <a:spcPts val="2000"/>
                        </a:lnSpc>
                        <a:spcAft>
                          <a:spcPts val="0"/>
                        </a:spcAft>
                      </a:pPr>
                      <a:r>
                        <a:rPr lang="zh-CN" sz="1200" kern="0">
                          <a:effectLst/>
                        </a:rPr>
                        <a:t>指导老师</a:t>
                      </a:r>
                    </a:p>
                  </a:txBody>
                  <a:tcPr marL="19401" marR="19401" marT="0" marB="0" anchor="ctr"/>
                </a:tc>
                <a:tc>
                  <a:txBody>
                    <a:bodyPr/>
                    <a:lstStyle/>
                    <a:p>
                      <a:pPr algn="ctr">
                        <a:lnSpc>
                          <a:spcPts val="2000"/>
                        </a:lnSpc>
                        <a:spcAft>
                          <a:spcPts val="0"/>
                        </a:spcAft>
                      </a:pPr>
                      <a:r>
                        <a:rPr lang="zh-CN" sz="1200" kern="0">
                          <a:effectLst/>
                        </a:rPr>
                        <a:t>奖项名称</a:t>
                      </a:r>
                    </a:p>
                  </a:txBody>
                  <a:tcPr marL="19401" marR="19401" marT="0" marB="0" anchor="ctr"/>
                </a:tc>
                <a:tc>
                  <a:txBody>
                    <a:bodyPr/>
                    <a:lstStyle/>
                    <a:p>
                      <a:pPr algn="ctr">
                        <a:lnSpc>
                          <a:spcPts val="2000"/>
                        </a:lnSpc>
                        <a:spcAft>
                          <a:spcPts val="0"/>
                        </a:spcAft>
                      </a:pPr>
                      <a:r>
                        <a:rPr lang="zh-CN" sz="1200" kern="0">
                          <a:effectLst/>
                        </a:rPr>
                        <a:t>获奖年份</a:t>
                      </a:r>
                    </a:p>
                  </a:txBody>
                  <a:tcPr marL="19401" marR="19401" marT="0" marB="0" anchor="ctr"/>
                </a:tc>
              </a:tr>
              <a:tr h="183515">
                <a:tc>
                  <a:txBody>
                    <a:bodyPr/>
                    <a:lstStyle/>
                    <a:p>
                      <a:pPr algn="ctr">
                        <a:buNone/>
                      </a:pPr>
                      <a:r>
                        <a:rPr lang="en-US" sz="1000"/>
                        <a:t>27</a:t>
                      </a:r>
                      <a:endParaRPr lang="en-US" altLang="en-US" sz="1000"/>
                    </a:p>
                  </a:txBody>
                  <a:tcPr marL="68580" marR="68580" marT="0" marB="0" anchor="ctr"/>
                </a:tc>
                <a:tc>
                  <a:txBody>
                    <a:bodyPr/>
                    <a:lstStyle/>
                    <a:p>
                      <a:pPr algn="ctr">
                        <a:buNone/>
                      </a:pPr>
                      <a:r>
                        <a:rPr lang="en-US" sz="1000"/>
                        <a:t>2018安徽省大学生电子商务“创新、创意及创业”挑战赛</a:t>
                      </a:r>
                      <a:endParaRPr lang="en-US" altLang="en-US" sz="1000"/>
                    </a:p>
                  </a:txBody>
                  <a:tcPr marL="68580" marR="68580" marT="0" marB="0" anchor="ctr"/>
                </a:tc>
                <a:tc>
                  <a:txBody>
                    <a:bodyPr/>
                    <a:lstStyle/>
                    <a:p>
                      <a:pPr>
                        <a:buNone/>
                      </a:pPr>
                      <a:r>
                        <a:rPr lang="en-US" sz="1000"/>
                        <a:t>谢荣见、何惠妍</a:t>
                      </a:r>
                      <a:endParaRPr lang="en-US" altLang="en-US" sz="1000"/>
                    </a:p>
                  </a:txBody>
                  <a:tcPr marL="68580" marR="68580" marT="0" marB="0" anchor="ctr"/>
                </a:tc>
                <a:tc>
                  <a:txBody>
                    <a:bodyPr/>
                    <a:lstStyle/>
                    <a:p>
                      <a:pPr algn="ctr">
                        <a:buNone/>
                      </a:pPr>
                      <a:r>
                        <a:rPr lang="en-US" sz="1000"/>
                        <a:t>省特等奖、A类赛</a:t>
                      </a:r>
                      <a:endParaRPr lang="en-US" altLang="en-US" sz="1000"/>
                    </a:p>
                  </a:txBody>
                  <a:tcPr marL="68580" marR="68580" marT="0" marB="0" anchor="ctr"/>
                </a:tc>
                <a:tc>
                  <a:txBody>
                    <a:bodyPr/>
                    <a:lstStyle/>
                    <a:p>
                      <a:pPr algn="ctr">
                        <a:buNone/>
                      </a:pPr>
                      <a:r>
                        <a:rPr lang="en-US" sz="1000"/>
                        <a:t>2018.05</a:t>
                      </a:r>
                      <a:endParaRPr lang="en-US" altLang="en-US" sz="1000"/>
                    </a:p>
                  </a:txBody>
                  <a:tcPr marL="68580" marR="68580" marT="0" marB="0" anchor="ctr"/>
                </a:tc>
              </a:tr>
              <a:tr h="254635">
                <a:tc>
                  <a:txBody>
                    <a:bodyPr/>
                    <a:lstStyle/>
                    <a:p>
                      <a:pPr algn="ctr">
                        <a:buNone/>
                      </a:pPr>
                      <a:r>
                        <a:rPr lang="en-US" sz="1000"/>
                        <a:t>28</a:t>
                      </a:r>
                      <a:endParaRPr lang="en-US" altLang="en-US" sz="1000"/>
                    </a:p>
                  </a:txBody>
                  <a:tcPr marL="68580" marR="68580" marT="0" marB="0" anchor="ctr"/>
                </a:tc>
                <a:tc>
                  <a:txBody>
                    <a:bodyPr/>
                    <a:lstStyle/>
                    <a:p>
                      <a:pPr algn="ctr">
                        <a:buNone/>
                      </a:pPr>
                      <a:r>
                        <a:rPr lang="en-US" sz="1000"/>
                        <a:t>2019安徽省互联网＋第五届大学生创新创业大赛</a:t>
                      </a:r>
                      <a:endParaRPr lang="en-US" altLang="en-US" sz="1000"/>
                    </a:p>
                  </a:txBody>
                  <a:tcPr marL="68580" marR="68580" marT="0" marB="0" anchor="ctr"/>
                </a:tc>
                <a:tc>
                  <a:txBody>
                    <a:bodyPr/>
                    <a:lstStyle/>
                    <a:p>
                      <a:pPr algn="ctr">
                        <a:buNone/>
                      </a:pPr>
                      <a:r>
                        <a:rPr lang="en-US" sz="1000"/>
                        <a:t>谢荣见、肖平</a:t>
                      </a:r>
                      <a:endParaRPr lang="en-US" altLang="en-US" sz="1000"/>
                    </a:p>
                  </a:txBody>
                  <a:tcPr marL="68580" marR="68580" marT="0" marB="0" anchor="ctr"/>
                </a:tc>
                <a:tc>
                  <a:txBody>
                    <a:bodyPr/>
                    <a:lstStyle/>
                    <a:p>
                      <a:pPr algn="ctr">
                        <a:buNone/>
                      </a:pPr>
                      <a:r>
                        <a:rPr lang="en-US" sz="1000"/>
                        <a:t>省金奖、A类赛</a:t>
                      </a:r>
                      <a:endParaRPr lang="en-US" altLang="en-US" sz="1000"/>
                    </a:p>
                  </a:txBody>
                  <a:tcPr marL="68580" marR="68580" marT="0" marB="0" anchor="ctr"/>
                </a:tc>
                <a:tc>
                  <a:txBody>
                    <a:bodyPr/>
                    <a:lstStyle/>
                    <a:p>
                      <a:pPr algn="ctr">
                        <a:buNone/>
                      </a:pPr>
                      <a:r>
                        <a:rPr lang="en-US" sz="1000"/>
                        <a:t>2019.08</a:t>
                      </a:r>
                      <a:endParaRPr lang="en-US" altLang="en-US" sz="1000"/>
                    </a:p>
                  </a:txBody>
                  <a:tcPr marL="68580" marR="68580" marT="0" marB="0" anchor="ctr"/>
                </a:tc>
              </a:tr>
              <a:tr h="255905">
                <a:tc>
                  <a:txBody>
                    <a:bodyPr/>
                    <a:lstStyle/>
                    <a:p>
                      <a:pPr algn="ctr">
                        <a:buNone/>
                      </a:pPr>
                      <a:r>
                        <a:rPr lang="en-US" sz="1000"/>
                        <a:t>29</a:t>
                      </a:r>
                      <a:endParaRPr lang="en-US" altLang="en-US" sz="1000"/>
                    </a:p>
                  </a:txBody>
                  <a:tcPr marL="68580" marR="68580" marT="0" marB="0" anchor="ctr"/>
                </a:tc>
                <a:tc>
                  <a:txBody>
                    <a:bodyPr/>
                    <a:lstStyle/>
                    <a:p>
                      <a:pPr algn="ctr">
                        <a:buNone/>
                      </a:pPr>
                      <a:r>
                        <a:rPr lang="en-US" sz="1000"/>
                        <a:t>2018安徽省互联网＋第四届大学生创新创业大赛</a:t>
                      </a:r>
                      <a:endParaRPr lang="en-US" altLang="en-US" sz="1000"/>
                    </a:p>
                  </a:txBody>
                  <a:tcPr marL="68580" marR="68580" marT="0" marB="0" anchor="ctr"/>
                </a:tc>
                <a:tc>
                  <a:txBody>
                    <a:bodyPr/>
                    <a:lstStyle/>
                    <a:p>
                      <a:pPr algn="ctr">
                        <a:buNone/>
                      </a:pPr>
                      <a:r>
                        <a:rPr lang="en-US" sz="1000"/>
                        <a:t>谢荣见、肖平</a:t>
                      </a:r>
                      <a:endParaRPr lang="en-US" altLang="en-US" sz="1000"/>
                    </a:p>
                  </a:txBody>
                  <a:tcPr marL="68580" marR="68580" marT="0" marB="0" anchor="ctr"/>
                </a:tc>
                <a:tc>
                  <a:txBody>
                    <a:bodyPr/>
                    <a:lstStyle/>
                    <a:p>
                      <a:pPr algn="ctr">
                        <a:buNone/>
                      </a:pPr>
                      <a:r>
                        <a:rPr lang="en-US" sz="1000"/>
                        <a:t>省金奖、A类赛</a:t>
                      </a:r>
                      <a:endParaRPr lang="en-US" altLang="en-US" sz="1000"/>
                    </a:p>
                  </a:txBody>
                  <a:tcPr marL="68580" marR="68580" marT="0" marB="0" anchor="ctr"/>
                </a:tc>
                <a:tc>
                  <a:txBody>
                    <a:bodyPr/>
                    <a:lstStyle/>
                    <a:p>
                      <a:pPr algn="ctr">
                        <a:buNone/>
                      </a:pPr>
                      <a:r>
                        <a:rPr lang="en-US" sz="1000"/>
                        <a:t>2018.08</a:t>
                      </a:r>
                      <a:endParaRPr lang="en-US" altLang="en-US" sz="1000"/>
                    </a:p>
                  </a:txBody>
                  <a:tcPr marL="68580" marR="68580" marT="0" marB="0" anchor="ctr"/>
                </a:tc>
              </a:tr>
              <a:tr h="316865">
                <a:tc>
                  <a:txBody>
                    <a:bodyPr/>
                    <a:lstStyle/>
                    <a:p>
                      <a:pPr algn="ctr">
                        <a:buNone/>
                      </a:pPr>
                      <a:r>
                        <a:rPr lang="en-US" sz="1000"/>
                        <a:t>30</a:t>
                      </a:r>
                      <a:endParaRPr lang="en-US" altLang="en-US" sz="1000"/>
                    </a:p>
                  </a:txBody>
                  <a:tcPr marL="68580" marR="68580" marT="0" marB="0" anchor="ctr"/>
                </a:tc>
                <a:tc>
                  <a:txBody>
                    <a:bodyPr/>
                    <a:lstStyle/>
                    <a:p>
                      <a:pPr algn="ctr">
                        <a:buNone/>
                      </a:pPr>
                      <a:r>
                        <a:rPr lang="en-US" sz="1000"/>
                        <a:t>2018“挑战杯”全国大学生系列科技学术竞赛安徽省赛</a:t>
                      </a:r>
                      <a:endParaRPr lang="en-US" altLang="en-US" sz="1000"/>
                    </a:p>
                  </a:txBody>
                  <a:tcPr marL="68580" marR="68580" marT="0" marB="0" anchor="ctr"/>
                </a:tc>
                <a:tc>
                  <a:txBody>
                    <a:bodyPr/>
                    <a:lstStyle/>
                    <a:p>
                      <a:pPr algn="ctr">
                        <a:buNone/>
                      </a:pPr>
                      <a:r>
                        <a:rPr lang="en-US" sz="1000"/>
                        <a:t>谢荣见、肖平</a:t>
                      </a:r>
                      <a:endParaRPr lang="en-US" altLang="en-US" sz="1000"/>
                    </a:p>
                  </a:txBody>
                  <a:tcPr marL="68580" marR="68580" marT="0" marB="0" anchor="ctr"/>
                </a:tc>
                <a:tc>
                  <a:txBody>
                    <a:bodyPr/>
                    <a:lstStyle/>
                    <a:p>
                      <a:pPr algn="ctr">
                        <a:buNone/>
                      </a:pPr>
                      <a:r>
                        <a:rPr lang="en-US" sz="1000"/>
                        <a:t>省金奖、A类赛</a:t>
                      </a:r>
                      <a:endParaRPr lang="en-US" altLang="en-US" sz="1000"/>
                    </a:p>
                  </a:txBody>
                  <a:tcPr marL="68580" marR="68580" marT="0" marB="0" anchor="ctr"/>
                </a:tc>
                <a:tc>
                  <a:txBody>
                    <a:bodyPr/>
                    <a:lstStyle/>
                    <a:p>
                      <a:pPr algn="ctr">
                        <a:buNone/>
                      </a:pPr>
                      <a:r>
                        <a:rPr lang="en-US" sz="1000"/>
                        <a:t>2018.05</a:t>
                      </a:r>
                      <a:endParaRPr lang="en-US" altLang="en-US" sz="1000"/>
                    </a:p>
                  </a:txBody>
                  <a:tcPr marL="68580" marR="68580" marT="0" marB="0" anchor="ctr"/>
                </a:tc>
              </a:tr>
              <a:tr h="257175">
                <a:tc>
                  <a:txBody>
                    <a:bodyPr/>
                    <a:lstStyle/>
                    <a:p>
                      <a:pPr algn="ctr">
                        <a:buNone/>
                      </a:pPr>
                      <a:r>
                        <a:rPr lang="en-US" sz="1000"/>
                        <a:t>31</a:t>
                      </a:r>
                      <a:endParaRPr lang="en-US" altLang="en-US" sz="1000"/>
                    </a:p>
                  </a:txBody>
                  <a:tcPr marL="68580" marR="68580" marT="0" marB="0" anchor="ctr"/>
                </a:tc>
                <a:tc>
                  <a:txBody>
                    <a:bodyPr/>
                    <a:lstStyle/>
                    <a:p>
                      <a:pPr algn="ctr">
                        <a:buNone/>
                      </a:pPr>
                      <a:r>
                        <a:rPr lang="en-US" sz="1000"/>
                        <a:t>第七届全国大学生电子商务“创新，创意和创业”挑战赛</a:t>
                      </a:r>
                      <a:endParaRPr lang="en-US" altLang="en-US" sz="1000"/>
                    </a:p>
                  </a:txBody>
                  <a:tcPr marL="68580" marR="68580" marT="0" marB="0" anchor="ctr"/>
                </a:tc>
                <a:tc>
                  <a:txBody>
                    <a:bodyPr/>
                    <a:lstStyle/>
                    <a:p>
                      <a:pPr algn="ctr">
                        <a:buNone/>
                      </a:pPr>
                      <a:r>
                        <a:rPr lang="en-US" sz="1000"/>
                        <a:t>谢荣见、王凤莲</a:t>
                      </a:r>
                      <a:endParaRPr lang="en-US" altLang="en-US" sz="1000"/>
                    </a:p>
                  </a:txBody>
                  <a:tcPr marL="68580" marR="68580" marT="0" marB="0" anchor="ctr"/>
                </a:tc>
                <a:tc>
                  <a:txBody>
                    <a:bodyPr/>
                    <a:lstStyle/>
                    <a:p>
                      <a:pPr algn="ctr">
                        <a:buNone/>
                      </a:pPr>
                      <a:r>
                        <a:rPr lang="en-US" sz="1000"/>
                        <a:t>省一等奖、A类赛</a:t>
                      </a:r>
                      <a:endParaRPr lang="en-US" altLang="en-US" sz="1000"/>
                    </a:p>
                  </a:txBody>
                  <a:tcPr marL="68580" marR="68580" marT="0" marB="0" anchor="ctr"/>
                </a:tc>
                <a:tc>
                  <a:txBody>
                    <a:bodyPr/>
                    <a:lstStyle/>
                    <a:p>
                      <a:pPr algn="ctr">
                        <a:buNone/>
                      </a:pPr>
                      <a:r>
                        <a:rPr lang="en-US" sz="1000"/>
                        <a:t>2017.05</a:t>
                      </a:r>
                      <a:endParaRPr lang="en-US" altLang="en-US" sz="1000"/>
                    </a:p>
                  </a:txBody>
                  <a:tcPr marL="68580" marR="68580" marT="0" marB="0" anchor="ctr"/>
                </a:tc>
              </a:tr>
              <a:tr h="309245">
                <a:tc>
                  <a:txBody>
                    <a:bodyPr/>
                    <a:lstStyle/>
                    <a:p>
                      <a:pPr algn="ctr">
                        <a:buNone/>
                      </a:pPr>
                      <a:r>
                        <a:rPr lang="en-US" sz="1000"/>
                        <a:t>32</a:t>
                      </a:r>
                      <a:endParaRPr lang="en-US" altLang="en-US" sz="1000"/>
                    </a:p>
                  </a:txBody>
                  <a:tcPr marL="68580" marR="68580" marT="0" marB="0" anchor="ctr"/>
                </a:tc>
                <a:tc>
                  <a:txBody>
                    <a:bodyPr/>
                    <a:lstStyle/>
                    <a:p>
                      <a:pPr algn="ctr">
                        <a:buNone/>
                      </a:pPr>
                      <a:r>
                        <a:rPr lang="en-US" sz="1000"/>
                        <a:t>第七届全国大学生电子商务“创新，创意和创业”挑战赛</a:t>
                      </a:r>
                      <a:endParaRPr lang="en-US" altLang="en-US" sz="1000"/>
                    </a:p>
                  </a:txBody>
                  <a:tcPr marL="68580" marR="68580" marT="0" marB="0" anchor="ctr"/>
                </a:tc>
                <a:tc>
                  <a:txBody>
                    <a:bodyPr/>
                    <a:lstStyle/>
                    <a:p>
                      <a:pPr algn="ctr">
                        <a:buNone/>
                      </a:pPr>
                      <a:r>
                        <a:rPr lang="en-US" sz="1000"/>
                        <a:t>谢荣见、何惠妍</a:t>
                      </a:r>
                      <a:endParaRPr lang="en-US" altLang="en-US" sz="1000"/>
                    </a:p>
                  </a:txBody>
                  <a:tcPr marL="68580" marR="68580" marT="0" marB="0" anchor="ctr"/>
                </a:tc>
                <a:tc>
                  <a:txBody>
                    <a:bodyPr/>
                    <a:lstStyle/>
                    <a:p>
                      <a:pPr algn="ctr">
                        <a:buNone/>
                      </a:pPr>
                      <a:r>
                        <a:rPr lang="en-US" sz="1000"/>
                        <a:t>省一等奖、A类赛</a:t>
                      </a:r>
                      <a:endParaRPr lang="en-US" altLang="en-US" sz="1000"/>
                    </a:p>
                  </a:txBody>
                  <a:tcPr marL="68580" marR="68580" marT="0" marB="0" anchor="ctr"/>
                </a:tc>
                <a:tc>
                  <a:txBody>
                    <a:bodyPr/>
                    <a:lstStyle/>
                    <a:p>
                      <a:pPr algn="ctr">
                        <a:buNone/>
                      </a:pPr>
                      <a:r>
                        <a:rPr lang="en-US" sz="1000"/>
                        <a:t>2017.05</a:t>
                      </a:r>
                      <a:endParaRPr lang="en-US" altLang="en-US" sz="1000"/>
                    </a:p>
                  </a:txBody>
                  <a:tcPr marL="68580" marR="68580" marT="0" marB="0" anchor="ctr"/>
                </a:tc>
              </a:tr>
              <a:tr h="255905">
                <a:tc>
                  <a:txBody>
                    <a:bodyPr/>
                    <a:lstStyle/>
                    <a:p>
                      <a:pPr algn="ctr">
                        <a:buNone/>
                      </a:pPr>
                      <a:r>
                        <a:rPr lang="en-US" sz="1000"/>
                        <a:t>33</a:t>
                      </a:r>
                      <a:endParaRPr lang="en-US" altLang="en-US" sz="1000"/>
                    </a:p>
                  </a:txBody>
                  <a:tcPr marL="68580" marR="68580" marT="0" marB="0" anchor="ctr"/>
                </a:tc>
                <a:tc>
                  <a:txBody>
                    <a:bodyPr/>
                    <a:lstStyle/>
                    <a:p>
                      <a:pPr algn="ctr">
                        <a:buNone/>
                      </a:pPr>
                      <a:r>
                        <a:rPr lang="en-US" sz="1000"/>
                        <a:t>2017年“创新创业”全国大学生管理决策模拟大赛安徽省省赛</a:t>
                      </a:r>
                      <a:endParaRPr lang="en-US" altLang="en-US" sz="1000"/>
                    </a:p>
                  </a:txBody>
                  <a:tcPr marL="68580" marR="68580" marT="0" marB="0" anchor="ctr"/>
                </a:tc>
                <a:tc>
                  <a:txBody>
                    <a:bodyPr/>
                    <a:lstStyle/>
                    <a:p>
                      <a:pPr algn="ctr">
                        <a:buNone/>
                      </a:pPr>
                      <a:r>
                        <a:rPr lang="en-US" sz="1000"/>
                        <a:t>谢荣见</a:t>
                      </a:r>
                      <a:endParaRPr lang="en-US" altLang="en-US" sz="1000"/>
                    </a:p>
                  </a:txBody>
                  <a:tcPr marL="68580" marR="68580" marT="0" marB="0" anchor="ctr"/>
                </a:tc>
                <a:tc>
                  <a:txBody>
                    <a:bodyPr/>
                    <a:lstStyle/>
                    <a:p>
                      <a:pPr algn="ctr">
                        <a:buNone/>
                      </a:pPr>
                      <a:r>
                        <a:rPr lang="en-US" sz="1000"/>
                        <a:t>省特等奖</a:t>
                      </a:r>
                      <a:endParaRPr lang="en-US" altLang="en-US" sz="1000"/>
                    </a:p>
                  </a:txBody>
                  <a:tcPr marL="68580" marR="68580" marT="0" marB="0" anchor="ctr"/>
                </a:tc>
                <a:tc>
                  <a:txBody>
                    <a:bodyPr/>
                    <a:lstStyle/>
                    <a:p>
                      <a:pPr algn="ctr">
                        <a:buNone/>
                      </a:pPr>
                      <a:r>
                        <a:rPr lang="en-US" sz="1000"/>
                        <a:t>2017.05</a:t>
                      </a:r>
                      <a:endParaRPr lang="en-US" altLang="en-US" sz="1000"/>
                    </a:p>
                  </a:txBody>
                  <a:tcPr marL="68580" marR="68580" marT="0" marB="0" anchor="ctr"/>
                </a:tc>
              </a:tr>
              <a:tr h="182880">
                <a:tc>
                  <a:txBody>
                    <a:bodyPr/>
                    <a:lstStyle/>
                    <a:p>
                      <a:pPr algn="ctr">
                        <a:buNone/>
                      </a:pPr>
                      <a:r>
                        <a:rPr lang="en-US" sz="1000"/>
                        <a:t>34</a:t>
                      </a:r>
                      <a:endParaRPr lang="en-US" altLang="en-US" sz="1000"/>
                    </a:p>
                  </a:txBody>
                  <a:tcPr marL="68580" marR="68580" marT="0" marB="0" anchor="ctr"/>
                </a:tc>
                <a:tc>
                  <a:txBody>
                    <a:bodyPr/>
                    <a:lstStyle/>
                    <a:p>
                      <a:pPr algn="ctr">
                        <a:buNone/>
                      </a:pPr>
                      <a:r>
                        <a:rPr lang="en-US" sz="1000"/>
                        <a:t>2019年安徽省大学生服务外包创新创业大赛</a:t>
                      </a:r>
                      <a:endParaRPr lang="en-US" altLang="en-US" sz="1000"/>
                    </a:p>
                  </a:txBody>
                  <a:tcPr marL="68580" marR="68580" marT="0" marB="0" anchor="ctr"/>
                </a:tc>
                <a:tc>
                  <a:txBody>
                    <a:bodyPr/>
                    <a:lstStyle/>
                    <a:p>
                      <a:pPr algn="ctr">
                        <a:buNone/>
                      </a:pPr>
                      <a:r>
                        <a:rPr lang="en-US" sz="1000"/>
                        <a:t>王凤莲、吴振  </a:t>
                      </a:r>
                      <a:endParaRPr lang="en-US" altLang="en-US" sz="1000"/>
                    </a:p>
                  </a:txBody>
                  <a:tcPr marL="68580" marR="68580" marT="0" marB="0" anchor="ctr"/>
                </a:tc>
                <a:tc>
                  <a:txBody>
                    <a:bodyPr/>
                    <a:lstStyle/>
                    <a:p>
                      <a:pPr algn="ctr">
                        <a:buNone/>
                      </a:pPr>
                      <a:r>
                        <a:rPr lang="en-US" sz="1000"/>
                        <a:t>省一等奖</a:t>
                      </a:r>
                      <a:endParaRPr lang="en-US" altLang="en-US" sz="1000"/>
                    </a:p>
                  </a:txBody>
                  <a:tcPr marL="68580" marR="68580" marT="0" marB="0" anchor="ctr"/>
                </a:tc>
                <a:tc>
                  <a:txBody>
                    <a:bodyPr/>
                    <a:lstStyle/>
                    <a:p>
                      <a:pPr algn="ctr">
                        <a:buNone/>
                      </a:pPr>
                      <a:r>
                        <a:rPr lang="en-US" sz="1000"/>
                        <a:t>2019.10</a:t>
                      </a:r>
                      <a:endParaRPr lang="en-US" altLang="en-US" sz="1000"/>
                    </a:p>
                  </a:txBody>
                  <a:tcPr marL="68580" marR="68580" marT="0" marB="0" anchor="ctr"/>
                </a:tc>
              </a:tr>
              <a:tr h="182880">
                <a:tc>
                  <a:txBody>
                    <a:bodyPr/>
                    <a:lstStyle/>
                    <a:p>
                      <a:pPr algn="ctr">
                        <a:buNone/>
                      </a:pPr>
                      <a:r>
                        <a:rPr lang="en-US" sz="1000"/>
                        <a:t>35</a:t>
                      </a:r>
                      <a:endParaRPr lang="en-US" altLang="en-US" sz="1000"/>
                    </a:p>
                  </a:txBody>
                  <a:tcPr marL="68580" marR="68580" marT="0" marB="0" anchor="ctr"/>
                </a:tc>
                <a:tc>
                  <a:txBody>
                    <a:bodyPr/>
                    <a:lstStyle/>
                    <a:p>
                      <a:pPr algn="ctr">
                        <a:buNone/>
                      </a:pPr>
                      <a:r>
                        <a:rPr lang="en-US" sz="1000"/>
                        <a:t>第九届全国大学生市场调查与分析大赛安徽省分赛</a:t>
                      </a:r>
                      <a:endParaRPr lang="en-US" altLang="en-US" sz="1000"/>
                    </a:p>
                  </a:txBody>
                  <a:tcPr marL="68580" marR="68580" marT="0" marB="0" anchor="ctr"/>
                </a:tc>
                <a:tc>
                  <a:txBody>
                    <a:bodyPr/>
                    <a:lstStyle/>
                    <a:p>
                      <a:pPr algn="ctr">
                        <a:buNone/>
                      </a:pPr>
                      <a:r>
                        <a:rPr lang="en-US" sz="1000"/>
                        <a:t>王凤莲、刘芳、朱敏</a:t>
                      </a:r>
                      <a:endParaRPr lang="en-US" altLang="en-US" sz="1000"/>
                    </a:p>
                  </a:txBody>
                  <a:tcPr marL="68580" marR="68580" marT="0" marB="0" anchor="ctr"/>
                </a:tc>
                <a:tc>
                  <a:txBody>
                    <a:bodyPr/>
                    <a:lstStyle/>
                    <a:p>
                      <a:pPr algn="ctr">
                        <a:buNone/>
                      </a:pPr>
                      <a:r>
                        <a:rPr lang="en-US" sz="1000"/>
                        <a:t>省一等奖</a:t>
                      </a:r>
                      <a:endParaRPr lang="en-US" altLang="en-US" sz="1000"/>
                    </a:p>
                  </a:txBody>
                  <a:tcPr marL="68580" marR="68580" marT="0" marB="0" anchor="ctr"/>
                </a:tc>
                <a:tc>
                  <a:txBody>
                    <a:bodyPr/>
                    <a:lstStyle/>
                    <a:p>
                      <a:pPr algn="ctr">
                        <a:buNone/>
                      </a:pPr>
                      <a:r>
                        <a:rPr lang="en-US" sz="1000"/>
                        <a:t>2019.05</a:t>
                      </a:r>
                      <a:endParaRPr lang="en-US" altLang="en-US" sz="1000"/>
                    </a:p>
                  </a:txBody>
                  <a:tcPr marL="68580" marR="68580" marT="0" marB="0" anchor="ctr"/>
                </a:tc>
              </a:tr>
              <a:tr h="203835">
                <a:tc>
                  <a:txBody>
                    <a:bodyPr/>
                    <a:lstStyle/>
                    <a:p>
                      <a:pPr algn="ctr">
                        <a:buNone/>
                      </a:pPr>
                      <a:r>
                        <a:rPr lang="en-US" sz="1000"/>
                        <a:t>36</a:t>
                      </a:r>
                      <a:endParaRPr lang="en-US" altLang="en-US" sz="1000"/>
                    </a:p>
                  </a:txBody>
                  <a:tcPr marL="68580" marR="68580" marT="0" marB="0" anchor="ctr"/>
                </a:tc>
                <a:tc>
                  <a:txBody>
                    <a:bodyPr/>
                    <a:lstStyle/>
                    <a:p>
                      <a:pPr algn="ctr">
                        <a:buNone/>
                      </a:pPr>
                      <a:r>
                        <a:rPr lang="en-US" sz="1000"/>
                        <a:t>第九届全国大学生市场调查与分析大赛安徽省分赛</a:t>
                      </a:r>
                      <a:endParaRPr lang="en-US" altLang="en-US" sz="1000"/>
                    </a:p>
                  </a:txBody>
                  <a:tcPr marL="68580" marR="68580" marT="0" marB="0" anchor="ctr"/>
                </a:tc>
                <a:tc>
                  <a:txBody>
                    <a:bodyPr/>
                    <a:lstStyle/>
                    <a:p>
                      <a:pPr algn="ctr">
                        <a:buNone/>
                      </a:pPr>
                      <a:r>
                        <a:rPr lang="en-US" sz="1000"/>
                        <a:t>邱述兵、周爱珠</a:t>
                      </a:r>
                      <a:endParaRPr lang="en-US" altLang="en-US" sz="1000"/>
                    </a:p>
                  </a:txBody>
                  <a:tcPr marL="68580" marR="68580" marT="0" marB="0" anchor="ctr"/>
                </a:tc>
                <a:tc>
                  <a:txBody>
                    <a:bodyPr/>
                    <a:lstStyle/>
                    <a:p>
                      <a:pPr algn="ctr">
                        <a:buNone/>
                      </a:pPr>
                      <a:r>
                        <a:rPr lang="en-US" sz="1000"/>
                        <a:t>省一等奖</a:t>
                      </a:r>
                      <a:endParaRPr lang="en-US" altLang="en-US" sz="1000"/>
                    </a:p>
                  </a:txBody>
                  <a:tcPr marL="68580" marR="68580" marT="0" marB="0" anchor="ctr"/>
                </a:tc>
                <a:tc>
                  <a:txBody>
                    <a:bodyPr/>
                    <a:lstStyle/>
                    <a:p>
                      <a:pPr algn="ctr">
                        <a:buNone/>
                      </a:pPr>
                      <a:r>
                        <a:rPr lang="en-US" sz="1000"/>
                        <a:t>2019.05</a:t>
                      </a:r>
                      <a:endParaRPr lang="en-US" altLang="en-US" sz="1000"/>
                    </a:p>
                  </a:txBody>
                  <a:tcPr marL="68580" marR="68580" marT="0" marB="0" anchor="ctr"/>
                </a:tc>
              </a:tr>
              <a:tr h="316230">
                <a:tc>
                  <a:txBody>
                    <a:bodyPr/>
                    <a:lstStyle/>
                    <a:p>
                      <a:pPr algn="ctr">
                        <a:buNone/>
                      </a:pPr>
                      <a:r>
                        <a:rPr lang="en-US" sz="1000"/>
                        <a:t>37</a:t>
                      </a:r>
                      <a:endParaRPr lang="en-US" altLang="en-US" sz="1000"/>
                    </a:p>
                  </a:txBody>
                  <a:tcPr marL="68580" marR="68580" marT="0" marB="0" anchor="ctr"/>
                </a:tc>
                <a:tc>
                  <a:txBody>
                    <a:bodyPr/>
                    <a:lstStyle/>
                    <a:p>
                      <a:pPr algn="ctr">
                        <a:buNone/>
                      </a:pPr>
                      <a:r>
                        <a:rPr lang="en-US" sz="1000"/>
                        <a:t>第八届全国大学生市场调查与分析大赛安徽省分赛</a:t>
                      </a:r>
                      <a:endParaRPr lang="en-US" altLang="en-US" sz="1000"/>
                    </a:p>
                  </a:txBody>
                  <a:tcPr marL="68580" marR="68580" marT="0" marB="0" anchor="ctr"/>
                </a:tc>
                <a:tc>
                  <a:txBody>
                    <a:bodyPr/>
                    <a:lstStyle/>
                    <a:p>
                      <a:pPr algn="ctr">
                        <a:buNone/>
                      </a:pPr>
                      <a:r>
                        <a:rPr lang="en-US" sz="1000"/>
                        <a:t>谢荣见、姚静静</a:t>
                      </a:r>
                      <a:endParaRPr lang="en-US" altLang="en-US" sz="1000"/>
                    </a:p>
                  </a:txBody>
                  <a:tcPr marL="68580" marR="68580" marT="0" marB="0" anchor="ctr"/>
                </a:tc>
                <a:tc>
                  <a:txBody>
                    <a:bodyPr/>
                    <a:lstStyle/>
                    <a:p>
                      <a:pPr algn="ctr">
                        <a:buNone/>
                      </a:pPr>
                      <a:r>
                        <a:rPr lang="en-US" sz="1000"/>
                        <a:t>省一等奖</a:t>
                      </a:r>
                      <a:endParaRPr lang="en-US" altLang="en-US" sz="1000"/>
                    </a:p>
                  </a:txBody>
                  <a:tcPr marL="68580" marR="68580" marT="0" marB="0" anchor="ctr"/>
                </a:tc>
                <a:tc>
                  <a:txBody>
                    <a:bodyPr/>
                    <a:lstStyle/>
                    <a:p>
                      <a:pPr algn="ctr">
                        <a:buNone/>
                      </a:pPr>
                      <a:r>
                        <a:rPr lang="en-US" sz="1000"/>
                        <a:t>2018.05</a:t>
                      </a:r>
                      <a:endParaRPr lang="en-US" altLang="en-US" sz="1000"/>
                    </a:p>
                  </a:txBody>
                  <a:tcPr marL="68580" marR="68580" marT="0" marB="0" anchor="ctr"/>
                </a:tc>
              </a:tr>
              <a:tr h="316865">
                <a:tc>
                  <a:txBody>
                    <a:bodyPr/>
                    <a:lstStyle/>
                    <a:p>
                      <a:pPr algn="ctr">
                        <a:buNone/>
                      </a:pPr>
                      <a:r>
                        <a:rPr lang="en-US" sz="1000"/>
                        <a:t>38</a:t>
                      </a:r>
                      <a:endParaRPr lang="en-US" altLang="en-US" sz="1000"/>
                    </a:p>
                  </a:txBody>
                  <a:tcPr marL="68580" marR="68580" marT="0" marB="0" anchor="ctr"/>
                </a:tc>
                <a:tc>
                  <a:txBody>
                    <a:bodyPr/>
                    <a:lstStyle/>
                    <a:p>
                      <a:pPr algn="ctr">
                        <a:buNone/>
                      </a:pPr>
                      <a:r>
                        <a:rPr lang="en-US" sz="1000"/>
                        <a:t>2019安徽省"创新创业杯"管理决策模拟大赛</a:t>
                      </a:r>
                      <a:endParaRPr lang="en-US" altLang="en-US" sz="1000"/>
                    </a:p>
                  </a:txBody>
                  <a:tcPr marL="68580" marR="68580" marT="0" marB="0" anchor="ctr"/>
                </a:tc>
                <a:tc>
                  <a:txBody>
                    <a:bodyPr/>
                    <a:lstStyle/>
                    <a:p>
                      <a:pPr algn="ctr">
                        <a:buNone/>
                      </a:pPr>
                      <a:r>
                        <a:rPr lang="en-US" sz="1000"/>
                        <a:t>谢荣见、王凤莲</a:t>
                      </a:r>
                      <a:endParaRPr lang="en-US" altLang="en-US" sz="1000"/>
                    </a:p>
                  </a:txBody>
                  <a:tcPr marL="68580" marR="68580" marT="0" marB="0" anchor="ctr"/>
                </a:tc>
                <a:tc>
                  <a:txBody>
                    <a:bodyPr/>
                    <a:lstStyle/>
                    <a:p>
                      <a:pPr algn="ctr">
                        <a:buNone/>
                      </a:pPr>
                      <a:r>
                        <a:rPr lang="en-US" sz="1000"/>
                        <a:t>省一等奖</a:t>
                      </a:r>
                      <a:endParaRPr lang="en-US" altLang="en-US" sz="1000"/>
                    </a:p>
                  </a:txBody>
                  <a:tcPr marL="68580" marR="68580" marT="0" marB="0" anchor="ctr"/>
                </a:tc>
                <a:tc>
                  <a:txBody>
                    <a:bodyPr/>
                    <a:lstStyle/>
                    <a:p>
                      <a:pPr algn="ctr">
                        <a:buNone/>
                      </a:pPr>
                      <a:r>
                        <a:rPr lang="en-US" sz="1000"/>
                        <a:t>2019.05</a:t>
                      </a:r>
                      <a:endParaRPr lang="en-US" altLang="en-US" sz="1000"/>
                    </a:p>
                  </a:txBody>
                  <a:tcPr marL="68580" marR="68580" marT="0" marB="0" anchor="ctr"/>
                </a:tc>
              </a:tr>
              <a:tr h="316865">
                <a:tc>
                  <a:txBody>
                    <a:bodyPr/>
                    <a:lstStyle/>
                    <a:p>
                      <a:pPr algn="ctr">
                        <a:buNone/>
                      </a:pPr>
                      <a:r>
                        <a:rPr lang="en-US" sz="1000"/>
                        <a:t>39</a:t>
                      </a:r>
                      <a:endParaRPr lang="en-US" altLang="en-US" sz="1000"/>
                    </a:p>
                  </a:txBody>
                  <a:tcPr marL="68580" marR="68580" marT="0" marB="0" anchor="ctr"/>
                </a:tc>
                <a:tc>
                  <a:txBody>
                    <a:bodyPr/>
                    <a:lstStyle/>
                    <a:p>
                      <a:pPr algn="ctr">
                        <a:buNone/>
                      </a:pPr>
                      <a:r>
                        <a:rPr lang="en-US" sz="1000"/>
                        <a:t>2018安徽省"创新创业杯"管理决策模拟大赛</a:t>
                      </a:r>
                      <a:endParaRPr lang="en-US" altLang="en-US" sz="1000"/>
                    </a:p>
                  </a:txBody>
                  <a:tcPr marL="68580" marR="68580" marT="0" marB="0" anchor="ctr"/>
                </a:tc>
                <a:tc>
                  <a:txBody>
                    <a:bodyPr/>
                    <a:lstStyle/>
                    <a:p>
                      <a:pPr algn="ctr">
                        <a:buNone/>
                      </a:pPr>
                      <a:r>
                        <a:rPr lang="en-US" sz="1000"/>
                        <a:t>谢荣见、李小东</a:t>
                      </a:r>
                      <a:endParaRPr lang="en-US" altLang="en-US" sz="1000"/>
                    </a:p>
                  </a:txBody>
                  <a:tcPr marL="68580" marR="68580" marT="0" marB="0" anchor="ctr"/>
                </a:tc>
                <a:tc>
                  <a:txBody>
                    <a:bodyPr/>
                    <a:lstStyle/>
                    <a:p>
                      <a:pPr algn="ctr">
                        <a:buNone/>
                      </a:pPr>
                      <a:r>
                        <a:rPr lang="en-US" sz="1000"/>
                        <a:t>省一等奖</a:t>
                      </a:r>
                      <a:endParaRPr lang="en-US" altLang="en-US" sz="1000"/>
                    </a:p>
                  </a:txBody>
                  <a:tcPr marL="68580" marR="68580" marT="0" marB="0" anchor="ctr"/>
                </a:tc>
                <a:tc>
                  <a:txBody>
                    <a:bodyPr/>
                    <a:lstStyle/>
                    <a:p>
                      <a:pPr algn="ctr">
                        <a:buNone/>
                      </a:pPr>
                      <a:r>
                        <a:rPr lang="en-US" sz="1000"/>
                        <a:t>2018.05</a:t>
                      </a:r>
                      <a:endParaRPr lang="en-US" altLang="en-US" sz="1000"/>
                    </a:p>
                  </a:txBody>
                  <a:tcPr marL="68580" marR="68580" marT="0" marB="0" anchor="ctr"/>
                </a:tc>
              </a:tr>
              <a:tr h="316230">
                <a:tc>
                  <a:txBody>
                    <a:bodyPr/>
                    <a:lstStyle/>
                    <a:p>
                      <a:pPr algn="ctr">
                        <a:buNone/>
                      </a:pPr>
                      <a:r>
                        <a:rPr lang="en-US" sz="1000"/>
                        <a:t>40</a:t>
                      </a:r>
                      <a:endParaRPr lang="en-US" altLang="en-US" sz="1000"/>
                    </a:p>
                  </a:txBody>
                  <a:tcPr marL="68580" marR="68580" marT="0" marB="0" anchor="ctr"/>
                </a:tc>
                <a:tc>
                  <a:txBody>
                    <a:bodyPr/>
                    <a:lstStyle/>
                    <a:p>
                      <a:pPr algn="ctr">
                        <a:buNone/>
                      </a:pPr>
                      <a:r>
                        <a:rPr lang="en-US" sz="1000"/>
                        <a:t>2017年“创新创业”全国大学生管理决策模拟大赛安徽省省赛</a:t>
                      </a:r>
                      <a:endParaRPr lang="en-US" altLang="en-US" sz="1000"/>
                    </a:p>
                  </a:txBody>
                  <a:tcPr marL="68580" marR="68580" marT="0" marB="0" anchor="ctr"/>
                </a:tc>
                <a:tc>
                  <a:txBody>
                    <a:bodyPr/>
                    <a:lstStyle/>
                    <a:p>
                      <a:pPr algn="ctr">
                        <a:buNone/>
                      </a:pPr>
                      <a:r>
                        <a:rPr lang="en-US" sz="1000"/>
                        <a:t>谢荣见</a:t>
                      </a:r>
                      <a:endParaRPr lang="en-US" altLang="en-US" sz="1000"/>
                    </a:p>
                  </a:txBody>
                  <a:tcPr marL="68580" marR="68580" marT="0" marB="0" anchor="ctr"/>
                </a:tc>
                <a:tc>
                  <a:txBody>
                    <a:bodyPr/>
                    <a:lstStyle/>
                    <a:p>
                      <a:pPr algn="ctr">
                        <a:buNone/>
                      </a:pPr>
                      <a:r>
                        <a:rPr lang="en-US" sz="1000"/>
                        <a:t>省一等奖</a:t>
                      </a:r>
                      <a:endParaRPr lang="en-US" altLang="en-US" sz="1000"/>
                    </a:p>
                  </a:txBody>
                  <a:tcPr marL="68580" marR="68580" marT="0" marB="0" anchor="ctr"/>
                </a:tc>
                <a:tc>
                  <a:txBody>
                    <a:bodyPr/>
                    <a:lstStyle/>
                    <a:p>
                      <a:pPr algn="ctr">
                        <a:buNone/>
                      </a:pPr>
                      <a:r>
                        <a:rPr lang="en-US" sz="1000"/>
                        <a:t>2017.05</a:t>
                      </a:r>
                      <a:endParaRPr lang="en-US" altLang="en-US" sz="1000"/>
                    </a:p>
                  </a:txBody>
                  <a:tcPr marL="68580" marR="68580" marT="0" marB="0" anchor="ctr"/>
                </a:tc>
              </a:tr>
              <a:tr h="316865">
                <a:tc>
                  <a:txBody>
                    <a:bodyPr/>
                    <a:lstStyle/>
                    <a:p>
                      <a:pPr algn="ctr">
                        <a:buNone/>
                      </a:pPr>
                      <a:r>
                        <a:rPr lang="en-US" sz="1000"/>
                        <a:t>41</a:t>
                      </a:r>
                      <a:endParaRPr lang="en-US" altLang="en-US" sz="1000"/>
                    </a:p>
                  </a:txBody>
                  <a:tcPr marL="68580" marR="68580" marT="0" marB="0" anchor="ctr"/>
                </a:tc>
                <a:tc>
                  <a:txBody>
                    <a:bodyPr/>
                    <a:lstStyle/>
                    <a:p>
                      <a:pPr algn="ctr">
                        <a:buNone/>
                      </a:pPr>
                      <a:r>
                        <a:rPr lang="en-US" sz="1000"/>
                        <a:t>2016年“创新创业”全国大学生管理决策模拟大赛安徽省省赛</a:t>
                      </a:r>
                      <a:endParaRPr lang="en-US" altLang="en-US" sz="1000"/>
                    </a:p>
                  </a:txBody>
                  <a:tcPr marL="68580" marR="68580" marT="0" marB="0" anchor="ctr"/>
                </a:tc>
                <a:tc>
                  <a:txBody>
                    <a:bodyPr/>
                    <a:lstStyle/>
                    <a:p>
                      <a:pPr algn="ctr">
                        <a:buNone/>
                      </a:pPr>
                      <a:r>
                        <a:rPr lang="en-US" sz="1000"/>
                        <a:t>谢荣见、王凤莲、李小东</a:t>
                      </a:r>
                      <a:endParaRPr lang="en-US" altLang="en-US" sz="1000"/>
                    </a:p>
                  </a:txBody>
                  <a:tcPr marL="68580" marR="68580" marT="0" marB="0" anchor="ctr"/>
                </a:tc>
                <a:tc>
                  <a:txBody>
                    <a:bodyPr/>
                    <a:lstStyle/>
                    <a:p>
                      <a:pPr algn="ctr">
                        <a:buNone/>
                      </a:pPr>
                      <a:r>
                        <a:rPr lang="en-US" sz="1000"/>
                        <a:t>省一等奖</a:t>
                      </a:r>
                      <a:endParaRPr lang="en-US" altLang="en-US" sz="1000"/>
                    </a:p>
                  </a:txBody>
                  <a:tcPr marL="68580" marR="68580" marT="0" marB="0" anchor="ctr"/>
                </a:tc>
                <a:tc>
                  <a:txBody>
                    <a:bodyPr/>
                    <a:lstStyle/>
                    <a:p>
                      <a:pPr algn="ctr">
                        <a:buNone/>
                      </a:pPr>
                      <a:r>
                        <a:rPr lang="en-US" sz="1000"/>
                        <a:t>2016.05</a:t>
                      </a:r>
                      <a:endParaRPr lang="en-US" altLang="en-US" sz="1000"/>
                    </a:p>
                  </a:txBody>
                  <a:tcPr marL="68580" marR="68580" marT="0" marB="0" anchor="ctr"/>
                </a:tc>
              </a:tr>
              <a:tr h="316865">
                <a:tc>
                  <a:txBody>
                    <a:bodyPr/>
                    <a:lstStyle/>
                    <a:p>
                      <a:pPr algn="ctr">
                        <a:buNone/>
                      </a:pPr>
                      <a:r>
                        <a:rPr lang="en-US" sz="1000"/>
                        <a:t>42</a:t>
                      </a:r>
                      <a:endParaRPr lang="en-US" altLang="en-US" sz="1000"/>
                    </a:p>
                  </a:txBody>
                  <a:tcPr marL="68580" marR="68580" marT="0" marB="0" anchor="ctr"/>
                </a:tc>
                <a:tc>
                  <a:txBody>
                    <a:bodyPr/>
                    <a:lstStyle/>
                    <a:p>
                      <a:pPr algn="ctr">
                        <a:buNone/>
                      </a:pPr>
                      <a:r>
                        <a:rPr lang="en-US" sz="1000"/>
                        <a:t>2018年“国元证券杯”安徽省金融投资创新大赛</a:t>
                      </a:r>
                      <a:endParaRPr lang="en-US" altLang="en-US" sz="1000"/>
                    </a:p>
                  </a:txBody>
                  <a:tcPr marL="68580" marR="68580" marT="0" marB="0" anchor="ctr"/>
                </a:tc>
                <a:tc>
                  <a:txBody>
                    <a:bodyPr/>
                    <a:lstStyle/>
                    <a:p>
                      <a:pPr algn="ctr">
                        <a:buNone/>
                      </a:pPr>
                      <a:r>
                        <a:rPr lang="en-US" sz="1000"/>
                        <a:t>王凤莲</a:t>
                      </a:r>
                      <a:endParaRPr lang="en-US" altLang="en-US" sz="1000"/>
                    </a:p>
                  </a:txBody>
                  <a:tcPr marL="68580" marR="68580" marT="0" marB="0" anchor="ctr"/>
                </a:tc>
                <a:tc>
                  <a:txBody>
                    <a:bodyPr/>
                    <a:lstStyle/>
                    <a:p>
                      <a:pPr algn="ctr">
                        <a:buNone/>
                      </a:pPr>
                      <a:r>
                        <a:rPr lang="en-US" sz="1000"/>
                        <a:t>省一等奖</a:t>
                      </a:r>
                      <a:endParaRPr lang="en-US" altLang="en-US" sz="1000"/>
                    </a:p>
                  </a:txBody>
                  <a:tcPr marL="68580" marR="68580" marT="0" marB="0" anchor="ctr"/>
                </a:tc>
                <a:tc>
                  <a:txBody>
                    <a:bodyPr/>
                    <a:lstStyle/>
                    <a:p>
                      <a:pPr algn="ctr">
                        <a:buNone/>
                      </a:pPr>
                      <a:r>
                        <a:rPr lang="en-US" sz="1000"/>
                        <a:t>2018.09</a:t>
                      </a:r>
                      <a:endParaRPr lang="en-US" altLang="en-US" sz="1000"/>
                    </a:p>
                  </a:txBody>
                  <a:tcPr marL="68580" marR="68580" marT="0" marB="0" anchor="ctr"/>
                </a:tc>
              </a:tr>
              <a:tr h="316865">
                <a:tc>
                  <a:txBody>
                    <a:bodyPr/>
                    <a:lstStyle/>
                    <a:p>
                      <a:pPr algn="ctr">
                        <a:buNone/>
                      </a:pPr>
                      <a:r>
                        <a:rPr lang="en-US" sz="1000"/>
                        <a:t>43</a:t>
                      </a:r>
                      <a:endParaRPr lang="en-US" altLang="en-US" sz="1000"/>
                    </a:p>
                  </a:txBody>
                  <a:tcPr marL="68580" marR="68580" marT="0" marB="0" anchor="ctr"/>
                </a:tc>
                <a:tc>
                  <a:txBody>
                    <a:bodyPr/>
                    <a:lstStyle/>
                    <a:p>
                      <a:pPr algn="ctr">
                        <a:buNone/>
                      </a:pPr>
                      <a:r>
                        <a:rPr lang="en-US" sz="1000"/>
                        <a:t>2018年“国元证券杯”安徽省金融投资创新大赛</a:t>
                      </a:r>
                      <a:endParaRPr lang="en-US" altLang="en-US" sz="1000"/>
                    </a:p>
                  </a:txBody>
                  <a:tcPr marL="68580" marR="68580" marT="0" marB="0" anchor="ctr"/>
                </a:tc>
                <a:tc>
                  <a:txBody>
                    <a:bodyPr/>
                    <a:lstStyle/>
                    <a:p>
                      <a:pPr algn="ctr">
                        <a:buNone/>
                      </a:pPr>
                      <a:r>
                        <a:rPr lang="en-US" sz="1000"/>
                        <a:t>王凤莲</a:t>
                      </a:r>
                      <a:endParaRPr lang="en-US" altLang="en-US" sz="1000"/>
                    </a:p>
                  </a:txBody>
                  <a:tcPr marL="68580" marR="68580" marT="0" marB="0" anchor="ctr"/>
                </a:tc>
                <a:tc>
                  <a:txBody>
                    <a:bodyPr/>
                    <a:lstStyle/>
                    <a:p>
                      <a:pPr algn="ctr">
                        <a:buNone/>
                      </a:pPr>
                      <a:r>
                        <a:rPr lang="en-US" sz="1000"/>
                        <a:t>省一等奖</a:t>
                      </a:r>
                      <a:endParaRPr lang="en-US" altLang="en-US" sz="1000"/>
                    </a:p>
                  </a:txBody>
                  <a:tcPr marL="68580" marR="68580" marT="0" marB="0" anchor="ctr"/>
                </a:tc>
                <a:tc>
                  <a:txBody>
                    <a:bodyPr/>
                    <a:lstStyle/>
                    <a:p>
                      <a:pPr algn="ctr">
                        <a:buNone/>
                      </a:pPr>
                      <a:r>
                        <a:rPr lang="en-US" sz="1000"/>
                        <a:t>2018.09</a:t>
                      </a:r>
                      <a:endParaRPr lang="en-US" altLang="en-US" sz="1000"/>
                    </a:p>
                  </a:txBody>
                  <a:tcPr marL="68580" marR="68580" marT="0" marB="0" anchor="ctr"/>
                </a:tc>
              </a:tr>
            </a:tbl>
          </a:graphicData>
        </a:graphic>
      </p:graphicFrame>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1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20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2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ppt_x</p:attrName>
                                        </p:attrNameLst>
                                      </p:cBhvr>
                                      <p:tavLst>
                                        <p:tav tm="0">
                                          <p:val>
                                            <p:fltVal val="0.5"/>
                                          </p:val>
                                        </p:tav>
                                        <p:tav tm="100000">
                                          <p:val>
                                            <p:strVal val="#ppt_x"/>
                                          </p:val>
                                        </p:tav>
                                      </p:tavLst>
                                    </p:anim>
                                    <p:anim calcmode="lin" valueType="num">
                                      <p:cBhvr>
                                        <p:cTn id="34" dur="500" fill="hold"/>
                                        <p:tgtEl>
                                          <p:spTgt spid="11"/>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3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30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4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 calcmode="lin" valueType="num">
                                      <p:cBhvr>
                                        <p:cTn id="51" dur="500" fill="hold"/>
                                        <p:tgtEl>
                                          <p:spTgt spid="13"/>
                                        </p:tgtEl>
                                        <p:attrNameLst>
                                          <p:attrName>ppt_x</p:attrName>
                                        </p:attrNameLst>
                                      </p:cBhvr>
                                      <p:tavLst>
                                        <p:tav tm="0">
                                          <p:val>
                                            <p:fltVal val="0.5"/>
                                          </p:val>
                                        </p:tav>
                                        <p:tav tm="100000">
                                          <p:val>
                                            <p:strVal val="#ppt_x"/>
                                          </p:val>
                                        </p:tav>
                                      </p:tavLst>
                                    </p:anim>
                                    <p:anim calcmode="lin" valueType="num">
                                      <p:cBhvr>
                                        <p:cTn id="52" dur="500" fill="hold"/>
                                        <p:tgtEl>
                                          <p:spTgt spid="13"/>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40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ppt_x</p:attrName>
                                        </p:attrNameLst>
                                      </p:cBhvr>
                                      <p:tavLst>
                                        <p:tav tm="0">
                                          <p:val>
                                            <p:fltVal val="0.5"/>
                                          </p:val>
                                        </p:tav>
                                        <p:tav tm="100000">
                                          <p:val>
                                            <p:strVal val="#ppt_x"/>
                                          </p:val>
                                        </p:tav>
                                      </p:tavLst>
                                    </p:anim>
                                    <p:anim calcmode="lin" valueType="num">
                                      <p:cBhvr>
                                        <p:cTn id="58" dur="500" fill="hold"/>
                                        <p:tgtEl>
                                          <p:spTgt spid="16"/>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55"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strVal val="#ppt_w*0.7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animEffect transition="in" filter="fade">
                                      <p:cBhvr>
                                        <p:cTn id="64" dur="500"/>
                                        <p:tgtEl>
                                          <p:spTgt spid="27"/>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strVal val="#ppt_w*0.70"/>
                                          </p:val>
                                        </p:tav>
                                        <p:tav tm="100000">
                                          <p:val>
                                            <p:strVal val="#ppt_w"/>
                                          </p:val>
                                        </p:tav>
                                      </p:tavLst>
                                    </p:anim>
                                    <p:anim calcmode="lin" valueType="num">
                                      <p:cBhvr>
                                        <p:cTn id="68" dur="500" fill="hold"/>
                                        <p:tgtEl>
                                          <p:spTgt spid="25"/>
                                        </p:tgtEl>
                                        <p:attrNameLst>
                                          <p:attrName>ppt_h</p:attrName>
                                        </p:attrNameLst>
                                      </p:cBhvr>
                                      <p:tavLst>
                                        <p:tav tm="0">
                                          <p:val>
                                            <p:strVal val="#ppt_h"/>
                                          </p:val>
                                        </p:tav>
                                        <p:tav tm="100000">
                                          <p:val>
                                            <p:strVal val="#ppt_h"/>
                                          </p:val>
                                        </p:tav>
                                      </p:tavLst>
                                    </p:anim>
                                    <p:animEffect transition="in" filter="fade">
                                      <p:cBhvr>
                                        <p:cTn id="69" dur="500"/>
                                        <p:tgtEl>
                                          <p:spTgt spid="25"/>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strVal val="#ppt_w*0.70"/>
                                          </p:val>
                                        </p:tav>
                                        <p:tav tm="100000">
                                          <p:val>
                                            <p:strVal val="#ppt_w"/>
                                          </p:val>
                                        </p:tav>
                                      </p:tavLst>
                                    </p:anim>
                                    <p:anim calcmode="lin" valueType="num">
                                      <p:cBhvr>
                                        <p:cTn id="73" dur="500" fill="hold"/>
                                        <p:tgtEl>
                                          <p:spTgt spid="28"/>
                                        </p:tgtEl>
                                        <p:attrNameLst>
                                          <p:attrName>ppt_h</p:attrName>
                                        </p:attrNameLst>
                                      </p:cBhvr>
                                      <p:tavLst>
                                        <p:tav tm="0">
                                          <p:val>
                                            <p:strVal val="#ppt_h"/>
                                          </p:val>
                                        </p:tav>
                                        <p:tav tm="100000">
                                          <p:val>
                                            <p:strVal val="#ppt_h"/>
                                          </p:val>
                                        </p:tav>
                                      </p:tavLst>
                                    </p:anim>
                                    <p:animEffect transition="in" filter="fade">
                                      <p:cBhvr>
                                        <p:cTn id="74" dur="500"/>
                                        <p:tgtEl>
                                          <p:spTgt spid="28"/>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strVal val="#ppt_w*0.7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animEffect transition="in" filter="fade">
                                      <p:cBhvr>
                                        <p:cTn id="79" dur="500"/>
                                        <p:tgtEl>
                                          <p:spTgt spid="26"/>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p:cTn id="82" dur="500" fill="hold"/>
                                        <p:tgtEl>
                                          <p:spTgt spid="29"/>
                                        </p:tgtEl>
                                        <p:attrNameLst>
                                          <p:attrName>ppt_w</p:attrName>
                                        </p:attrNameLst>
                                      </p:cBhvr>
                                      <p:tavLst>
                                        <p:tav tm="0">
                                          <p:val>
                                            <p:strVal val="#ppt_w*0.70"/>
                                          </p:val>
                                        </p:tav>
                                        <p:tav tm="100000">
                                          <p:val>
                                            <p:strVal val="#ppt_w"/>
                                          </p:val>
                                        </p:tav>
                                      </p:tavLst>
                                    </p:anim>
                                    <p:anim calcmode="lin" valueType="num">
                                      <p:cBhvr>
                                        <p:cTn id="83" dur="500" fill="hold"/>
                                        <p:tgtEl>
                                          <p:spTgt spid="29"/>
                                        </p:tgtEl>
                                        <p:attrNameLst>
                                          <p:attrName>ppt_h</p:attrName>
                                        </p:attrNameLst>
                                      </p:cBhvr>
                                      <p:tavLst>
                                        <p:tav tm="0">
                                          <p:val>
                                            <p:strVal val="#ppt_h"/>
                                          </p:val>
                                        </p:tav>
                                        <p:tav tm="100000">
                                          <p:val>
                                            <p:strVal val="#ppt_h"/>
                                          </p:val>
                                        </p:tav>
                                      </p:tavLst>
                                    </p:anim>
                                    <p:animEffect transition="in" filter="fade">
                                      <p:cBhvr>
                                        <p:cTn id="84" dur="500"/>
                                        <p:tgtEl>
                                          <p:spTgt spid="29"/>
                                        </p:tgtEl>
                                      </p:cBhvr>
                                    </p:animEffect>
                                  </p:childTnLst>
                                </p:cTn>
                              </p:par>
                              <p:par>
                                <p:cTn id="85" presetID="22" presetClass="entr" presetSubtype="1" fill="hold" grpId="0" nodeType="withEffect" nodePh="1">
                                  <p:stCondLst>
                                    <p:cond delay="0"/>
                                  </p:stCondLst>
                                  <p:endCondLst>
                                    <p:cond evt="begin" delay="0">
                                      <p:tn val="85"/>
                                    </p:cond>
                                  </p:endCondLst>
                                  <p:childTnLst>
                                    <p:set>
                                      <p:cBhvr>
                                        <p:cTn id="86" dur="1" fill="hold">
                                          <p:stCondLst>
                                            <p:cond delay="0"/>
                                          </p:stCondLst>
                                        </p:cTn>
                                        <p:tgtEl>
                                          <p:spTgt spid="17"/>
                                        </p:tgtEl>
                                        <p:attrNameLst>
                                          <p:attrName>style.visibility</p:attrName>
                                        </p:attrNameLst>
                                      </p:cBhvr>
                                      <p:to>
                                        <p:strVal val="visible"/>
                                      </p:to>
                                    </p:set>
                                    <p:animEffect transition="in" filter="wipe(up)">
                                      <p:cBhvr>
                                        <p:cTn id="87" dur="500"/>
                                        <p:tgtEl>
                                          <p:spTgt spid="17"/>
                                        </p:tgtEl>
                                      </p:cBhvr>
                                    </p:animEffect>
                                  </p:childTnLst>
                                </p:cTn>
                              </p:par>
                              <p:par>
                                <p:cTn id="88" presetID="22" presetClass="entr" presetSubtype="1" fill="hold" grpId="0" nodeType="withEffect" nodePh="1">
                                  <p:stCondLst>
                                    <p:cond delay="0"/>
                                  </p:stCondLst>
                                  <p:endCondLst>
                                    <p:cond evt="begin" delay="0">
                                      <p:tn val="88"/>
                                    </p:cond>
                                  </p:endCondLst>
                                  <p:childTnLst>
                                    <p:set>
                                      <p:cBhvr>
                                        <p:cTn id="89" dur="1" fill="hold">
                                          <p:stCondLst>
                                            <p:cond delay="0"/>
                                          </p:stCondLst>
                                        </p:cTn>
                                        <p:tgtEl>
                                          <p:spTgt spid="18"/>
                                        </p:tgtEl>
                                        <p:attrNameLst>
                                          <p:attrName>style.visibility</p:attrName>
                                        </p:attrNameLst>
                                      </p:cBhvr>
                                      <p:to>
                                        <p:strVal val="visible"/>
                                      </p:to>
                                    </p:set>
                                    <p:animEffect transition="in" filter="wipe(up)">
                                      <p:cBhvr>
                                        <p:cTn id="90" dur="500"/>
                                        <p:tgtEl>
                                          <p:spTgt spid="18"/>
                                        </p:tgtEl>
                                      </p:cBhvr>
                                    </p:animEffect>
                                  </p:childTnLst>
                                </p:cTn>
                              </p:par>
                              <p:par>
                                <p:cTn id="91" presetID="22" presetClass="entr" presetSubtype="1" fill="hold" grpId="0" nodeType="withEffect" nodePh="1">
                                  <p:stCondLst>
                                    <p:cond delay="0"/>
                                  </p:stCondLst>
                                  <p:endCondLst>
                                    <p:cond evt="begin" delay="0">
                                      <p:tn val="91"/>
                                    </p:cond>
                                  </p:endCondLst>
                                  <p:childTnLst>
                                    <p:set>
                                      <p:cBhvr>
                                        <p:cTn id="92" dur="1" fill="hold">
                                          <p:stCondLst>
                                            <p:cond delay="0"/>
                                          </p:stCondLst>
                                        </p:cTn>
                                        <p:tgtEl>
                                          <p:spTgt spid="19"/>
                                        </p:tgtEl>
                                        <p:attrNameLst>
                                          <p:attrName>style.visibility</p:attrName>
                                        </p:attrNameLst>
                                      </p:cBhvr>
                                      <p:to>
                                        <p:strVal val="visible"/>
                                      </p:to>
                                    </p:set>
                                    <p:animEffect transition="in" filter="wipe(up)">
                                      <p:cBhvr>
                                        <p:cTn id="93" dur="500"/>
                                        <p:tgtEl>
                                          <p:spTgt spid="19"/>
                                        </p:tgtEl>
                                      </p:cBhvr>
                                    </p:animEffect>
                                  </p:childTnLst>
                                </p:cTn>
                              </p:par>
                              <p:par>
                                <p:cTn id="94" presetID="22" presetClass="entr" presetSubtype="1" fill="hold" grpId="0" nodeType="withEffect" nodePh="1">
                                  <p:stCondLst>
                                    <p:cond delay="0"/>
                                  </p:stCondLst>
                                  <p:endCondLst>
                                    <p:cond evt="begin" delay="0">
                                      <p:tn val="94"/>
                                    </p:cond>
                                  </p:endCondLst>
                                  <p:childTnLst>
                                    <p:set>
                                      <p:cBhvr>
                                        <p:cTn id="95" dur="1" fill="hold">
                                          <p:stCondLst>
                                            <p:cond delay="0"/>
                                          </p:stCondLst>
                                        </p:cTn>
                                        <p:tgtEl>
                                          <p:spTgt spid="20"/>
                                        </p:tgtEl>
                                        <p:attrNameLst>
                                          <p:attrName>style.visibility</p:attrName>
                                        </p:attrNameLst>
                                      </p:cBhvr>
                                      <p:to>
                                        <p:strVal val="visible"/>
                                      </p:to>
                                    </p:set>
                                    <p:animEffect transition="in" filter="wipe(up)">
                                      <p:cBhvr>
                                        <p:cTn id="96" dur="500"/>
                                        <p:tgtEl>
                                          <p:spTgt spid="20"/>
                                        </p:tgtEl>
                                      </p:cBhvr>
                                    </p:animEffect>
                                  </p:childTnLst>
                                </p:cTn>
                              </p:par>
                              <p:par>
                                <p:cTn id="97" presetID="22" presetClass="entr" presetSubtype="1" fill="hold" grpId="0" nodeType="withEffect" nodePh="1">
                                  <p:stCondLst>
                                    <p:cond delay="0"/>
                                  </p:stCondLst>
                                  <p:endCondLst>
                                    <p:cond evt="begin" delay="0">
                                      <p:tn val="97"/>
                                    </p:cond>
                                  </p:end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par>
                          <p:cTn id="100" fill="hold">
                            <p:stCondLst>
                              <p:cond delay="10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childTnLst>
                          </p:cTn>
                        </p:par>
                        <p:par>
                          <p:cTn id="107" fill="hold">
                            <p:stCondLst>
                              <p:cond delay="1500"/>
                            </p:stCondLst>
                            <p:childTnLst>
                              <p:par>
                                <p:cTn id="108" presetID="10" presetClass="entr" presetSubtype="0"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fade">
                                      <p:cBhvr>
                                        <p:cTn id="110" dur="500"/>
                                        <p:tgtEl>
                                          <p:spTgt spid="3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childTnLst>
                          </p:cTn>
                        </p:par>
                        <p:par>
                          <p:cTn id="114" fill="hold">
                            <p:stCondLst>
                              <p:cond delay="2000"/>
                            </p:stCondLst>
                            <p:childTnLst>
                              <p:par>
                                <p:cTn id="115" presetID="10"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childTnLst>
                          </p:cTn>
                        </p:par>
                        <p:par>
                          <p:cTn id="121" fill="hold">
                            <p:stCondLst>
                              <p:cond delay="2500"/>
                            </p:stCondLst>
                            <p:childTnLst>
                              <p:par>
                                <p:cTn id="122" presetID="10" presetClass="entr" presetSubtype="0" fill="hold" grpId="0" nodeType="after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fade">
                                      <p:cBhvr>
                                        <p:cTn id="124" dur="500"/>
                                        <p:tgtEl>
                                          <p:spTgt spid="3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par>
                          <p:cTn id="128" fill="hold">
                            <p:stCondLst>
                              <p:cond delay="3000"/>
                            </p:stCondLst>
                            <p:childTnLst>
                              <p:par>
                                <p:cTn id="129" presetID="10" presetClass="entr" presetSubtype="0"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fade">
                                      <p:cBhvr>
                                        <p:cTn id="131" dur="500"/>
                                        <p:tgtEl>
                                          <p:spTgt spid="4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11" grpId="0" bldLvl="0" animBg="1"/>
      <p:bldP spid="13" grpId="0" bldLvl="0" animBg="1"/>
      <p:bldP spid="14" grpId="0" bldLvl="0" animBg="1"/>
      <p:bldP spid="15" grpId="0" bldLvl="0" animBg="1"/>
      <p:bldP spid="16" grpId="0" bldLvl="0" animBg="1"/>
      <p:bldP spid="17" grpId="0"/>
      <p:bldP spid="18" grpId="0"/>
      <p:bldP spid="19" grpId="0"/>
      <p:bldP spid="20" grpId="0"/>
      <p:bldP spid="21" grpId="0"/>
      <p:bldP spid="25" grpId="0" bldLvl="0" animBg="1"/>
      <p:bldP spid="26" grpId="0" bldLvl="0" animBg="1"/>
      <p:bldP spid="27" grpId="0" bldLvl="0" animBg="1"/>
      <p:bldP spid="28" grpId="0" bldLvl="0" animBg="1"/>
      <p:bldP spid="29" grpId="0" bldLvl="0" animBg="1"/>
      <p:bldP spid="33" grpId="0"/>
      <p:bldP spid="34" grpId="0"/>
      <p:bldP spid="35" grpId="0"/>
      <p:bldP spid="36" grpId="0"/>
      <p:bldP spid="37" grpId="0"/>
      <p:bldP spid="38" grpId="0"/>
      <p:bldP spid="39" grpId="0"/>
      <p:bldP spid="40" grpId="0"/>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187450" y="328930"/>
            <a:ext cx="2824480" cy="50419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rPr>
              <a:t>经验和示范作用</a:t>
            </a:r>
          </a:p>
        </p:txBody>
      </p:sp>
      <p:sp>
        <p:nvSpPr>
          <p:cNvPr id="100" name="文本框 99"/>
          <p:cNvSpPr txBox="1"/>
          <p:nvPr/>
        </p:nvSpPr>
        <p:spPr>
          <a:xfrm>
            <a:off x="390525" y="965200"/>
            <a:ext cx="8501380" cy="3969385"/>
          </a:xfrm>
          <a:prstGeom prst="rect">
            <a:avLst/>
          </a:prstGeom>
          <a:noFill/>
          <a:ln w="9525">
            <a:noFill/>
          </a:ln>
        </p:spPr>
        <p:txBody>
          <a:bodyPr wrap="square">
            <a:spAutoFit/>
          </a:bodyPr>
          <a:lstStyle/>
          <a:p>
            <a:pPr indent="304800"/>
            <a:r>
              <a:rPr lang="en-US" b="1">
                <a:latin typeface="幼圆" panose="02010509060101010101" charset="-122"/>
                <a:ea typeface="幼圆" panose="02010509060101010101" charset="-122"/>
                <a:cs typeface="幼圆" panose="02010509060101010101" charset="-122"/>
              </a:rPr>
              <a:t>1.</a:t>
            </a:r>
            <a:r>
              <a:rPr lang="zh-CN" b="1">
                <a:latin typeface="幼圆" panose="02010509060101010101" charset="-122"/>
                <a:ea typeface="幼圆" panose="02010509060101010101" charset="-122"/>
                <a:cs typeface="幼圆" panose="02010509060101010101" charset="-122"/>
              </a:rPr>
              <a:t>立足于国际，大力移植国外先进的额人力资源管理理论和方法，实现教学内容和手段的前瞻性和先进性。</a:t>
            </a:r>
            <a:endParaRPr lang="en-US" b="1">
              <a:latin typeface="幼圆" panose="02010509060101010101" charset="-122"/>
              <a:ea typeface="幼圆" panose="02010509060101010101" charset="-122"/>
              <a:cs typeface="幼圆" panose="02010509060101010101" charset="-122"/>
            </a:endParaRPr>
          </a:p>
          <a:p>
            <a:r>
              <a:rPr lang="en-US" b="1">
                <a:latin typeface="幼圆" panose="02010509060101010101" charset="-122"/>
                <a:ea typeface="幼圆" panose="02010509060101010101" charset="-122"/>
                <a:cs typeface="幼圆" panose="02010509060101010101" charset="-122"/>
              </a:rPr>
              <a:t>   2.</a:t>
            </a:r>
            <a:r>
              <a:rPr lang="zh-CN" b="1">
                <a:latin typeface="幼圆" panose="02010509060101010101" charset="-122"/>
                <a:ea typeface="幼圆" panose="02010509060101010101" charset="-122"/>
                <a:cs typeface="幼圆" panose="02010509060101010101" charset="-122"/>
              </a:rPr>
              <a:t>立足本土，移植课程组相关科研和社会服务成果，实现教学内容和手段的实践性和本土性。以社会需求为导向，以教学活动为中心，以科研</a:t>
            </a:r>
            <a:r>
              <a:rPr lang="en-US" b="1">
                <a:latin typeface="幼圆" panose="02010509060101010101" charset="-122"/>
                <a:ea typeface="幼圆" panose="02010509060101010101" charset="-122"/>
                <a:cs typeface="幼圆" panose="02010509060101010101" charset="-122"/>
              </a:rPr>
              <a:t>-</a:t>
            </a:r>
            <a:r>
              <a:rPr lang="zh-CN" b="1">
                <a:latin typeface="幼圆" panose="02010509060101010101" charset="-122"/>
                <a:ea typeface="幼圆" panose="02010509060101010101" charset="-122"/>
                <a:cs typeface="幼圆" panose="02010509060101010101" charset="-122"/>
              </a:rPr>
              <a:t>社会服务活动为支撑，将科研和社会服务活动中的前瞻性、争议性专业问题和焦点问题融入到人力资源管理课堂中，积极组织或引导学生对相关案例进行分析、讨论和研究，强化教学效果。</a:t>
            </a:r>
            <a:endParaRPr lang="en-US" b="1">
              <a:latin typeface="幼圆" panose="02010509060101010101" charset="-122"/>
              <a:ea typeface="幼圆" panose="02010509060101010101" charset="-122"/>
              <a:cs typeface="幼圆" panose="02010509060101010101" charset="-122"/>
            </a:endParaRPr>
          </a:p>
          <a:p>
            <a:r>
              <a:rPr lang="en-US" b="1">
                <a:latin typeface="幼圆" panose="02010509060101010101" charset="-122"/>
                <a:ea typeface="幼圆" panose="02010509060101010101" charset="-122"/>
                <a:cs typeface="幼圆" panose="02010509060101010101" charset="-122"/>
              </a:rPr>
              <a:t>   3.</a:t>
            </a:r>
            <a:r>
              <a:rPr lang="zh-CN" b="1">
                <a:latin typeface="幼圆" panose="02010509060101010101" charset="-122"/>
                <a:ea typeface="幼圆" panose="02010509060101010101" charset="-122"/>
                <a:cs typeface="幼圆" panose="02010509060101010101" charset="-122"/>
              </a:rPr>
              <a:t>将老师科研课题的部分子课题作为学生毕业论文选题，提升学生社会认知和实现能力。</a:t>
            </a:r>
            <a:endParaRPr lang="en-US" b="1">
              <a:latin typeface="幼圆" panose="02010509060101010101" charset="-122"/>
              <a:ea typeface="幼圆" panose="02010509060101010101" charset="-122"/>
              <a:cs typeface="幼圆" panose="02010509060101010101" charset="-122"/>
            </a:endParaRPr>
          </a:p>
          <a:p>
            <a:r>
              <a:rPr lang="en-US" b="1">
                <a:latin typeface="幼圆" panose="02010509060101010101" charset="-122"/>
                <a:ea typeface="幼圆" panose="02010509060101010101" charset="-122"/>
                <a:cs typeface="幼圆" panose="02010509060101010101" charset="-122"/>
              </a:rPr>
              <a:t>   4. </a:t>
            </a:r>
            <a:r>
              <a:rPr lang="zh-CN" b="1">
                <a:latin typeface="幼圆" panose="02010509060101010101" charset="-122"/>
                <a:ea typeface="幼圆" panose="02010509060101010101" charset="-122"/>
                <a:cs typeface="幼圆" panose="02010509060101010101" charset="-122"/>
              </a:rPr>
              <a:t>在课程建设方面，引进来自不同院校、具有博士学位、富有教学经验和较高学术水平的师资，使得该课程在精深、实用、操作上获得长足进步。</a:t>
            </a:r>
            <a:endParaRPr lang="en-US" b="1">
              <a:latin typeface="幼圆" panose="02010509060101010101" charset="-122"/>
              <a:ea typeface="幼圆" panose="02010509060101010101" charset="-122"/>
              <a:cs typeface="幼圆" panose="02010509060101010101" charset="-122"/>
            </a:endParaRPr>
          </a:p>
          <a:p>
            <a:r>
              <a:rPr lang="en-US" b="1">
                <a:latin typeface="幼圆" panose="02010509060101010101" charset="-122"/>
                <a:ea typeface="幼圆" panose="02010509060101010101" charset="-122"/>
                <a:cs typeface="幼圆" panose="02010509060101010101" charset="-122"/>
              </a:rPr>
              <a:t>   5. </a:t>
            </a:r>
            <a:r>
              <a:rPr lang="zh-CN" b="1">
                <a:latin typeface="幼圆" panose="02010509060101010101" charset="-122"/>
                <a:ea typeface="幼圆" panose="02010509060101010101" charset="-122"/>
                <a:cs typeface="幼圆" panose="02010509060101010101" charset="-122"/>
              </a:rPr>
              <a:t>广泛采用案例法，人力资源管理教学离不开案例，而且要求尽量采用真实案例。比如在绩效评估教学中，采用华为公司案例说明行为考核要与结果考核结合起来，效果才能更好。</a:t>
            </a:r>
            <a:endParaRPr lang="zh-CN" altLang="en-US" b="1">
              <a:latin typeface="幼圆" panose="02010509060101010101" charset="-122"/>
              <a:ea typeface="幼圆" panose="02010509060101010101" charset="-122"/>
              <a:cs typeface="幼圆" panose="02010509060101010101"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新建文件夹 (3)\517abcfb341593e7988b472e513c2ea8.jpg"/>
          <p:cNvPicPr>
            <a:picLocks noChangeAspect="1" noChangeArrowheads="1"/>
          </p:cNvPicPr>
          <p:nvPr/>
        </p:nvPicPr>
        <p:blipFill>
          <a:blip r:embed="rId3" cstate="print"/>
          <a:srcRect/>
          <a:stretch>
            <a:fillRect/>
          </a:stretch>
        </p:blipFill>
        <p:spPr bwMode="auto">
          <a:xfrm>
            <a:off x="533113" y="864840"/>
            <a:ext cx="3299192" cy="3291086"/>
          </a:xfrm>
          <a:prstGeom prst="rect">
            <a:avLst/>
          </a:prstGeom>
          <a:noFill/>
        </p:spPr>
      </p:pic>
      <p:pic>
        <p:nvPicPr>
          <p:cNvPr id="20" name="图片 19" descr="28"/>
          <p:cNvPicPr>
            <a:picLocks noChangeAspect="1"/>
          </p:cNvPicPr>
          <p:nvPr/>
        </p:nvPicPr>
        <p:blipFill>
          <a:blip r:embed="rId4" cstate="print"/>
          <a:srcRect l="14558" t="41307" r="40846" b="11092"/>
          <a:stretch>
            <a:fillRect/>
          </a:stretch>
        </p:blipFill>
        <p:spPr>
          <a:xfrm>
            <a:off x="1043608" y="1719795"/>
            <a:ext cx="2296398" cy="1593317"/>
          </a:xfrm>
          <a:prstGeom prst="rect">
            <a:avLst/>
          </a:prstGeom>
        </p:spPr>
      </p:pic>
      <p:sp>
        <p:nvSpPr>
          <p:cNvPr id="21" name="文本框 6"/>
          <p:cNvSpPr txBox="1"/>
          <p:nvPr/>
        </p:nvSpPr>
        <p:spPr>
          <a:xfrm>
            <a:off x="4149090" y="1347470"/>
            <a:ext cx="4023995" cy="699135"/>
          </a:xfrm>
          <a:prstGeom prst="rect">
            <a:avLst/>
          </a:prstGeom>
          <a:noFill/>
        </p:spPr>
        <p:txBody>
          <a:bodyPr wrap="square" lIns="68580" tIns="34290" rIns="68580" bIns="34290" rtlCol="0">
            <a:spAutoFit/>
          </a:bodyPr>
          <a:lstStyle/>
          <a:p>
            <a:pPr algn="ctr"/>
            <a:r>
              <a:rPr lang="zh-CN" altLang="en-US" sz="4100" b="1" i="1" dirty="0">
                <a:solidFill>
                  <a:schemeClr val="accent2"/>
                </a:solidFill>
                <a:latin typeface="微软雅黑" panose="020B0503020204020204" pitchFamily="34" charset="-122"/>
                <a:ea typeface="微软雅黑" panose="020B0503020204020204" pitchFamily="34" charset="-122"/>
              </a:rPr>
              <a:t>谢  谢</a:t>
            </a:r>
          </a:p>
        </p:txBody>
      </p:sp>
      <p:sp>
        <p:nvSpPr>
          <p:cNvPr id="22" name="文本框 10"/>
          <p:cNvSpPr txBox="1"/>
          <p:nvPr/>
        </p:nvSpPr>
        <p:spPr>
          <a:xfrm>
            <a:off x="3341211" y="1996743"/>
            <a:ext cx="5839301" cy="315471"/>
          </a:xfrm>
          <a:prstGeom prst="rect">
            <a:avLst/>
          </a:prstGeom>
          <a:noFill/>
          <a:ln w="9525">
            <a:noFill/>
            <a:miter/>
          </a:ln>
          <a:effectLst/>
        </p:spPr>
        <p:txBody>
          <a:bodyPr vert="horz" wrap="square" lIns="68580" tIns="34290" rIns="68580" bIns="34290" anchor="t">
            <a:spAutoFit/>
          </a:bodyPr>
          <a:lstStyle/>
          <a:p>
            <a:pPr lvl="0" algn="ctr" eaLnBrk="0" latinLnBrk="0" hangingPunct="0"/>
            <a:r>
              <a:rPr lang="en-US" altLang="zh-CN" sz="1600" dirty="0">
                <a:solidFill>
                  <a:schemeClr val="tx1">
                    <a:lumMod val="75000"/>
                    <a:lumOff val="25000"/>
                  </a:schemeClr>
                </a:solidFill>
                <a:latin typeface="Meiryo" panose="020B0604030504040204" charset="-128"/>
                <a:ea typeface="Meiryo" panose="020B0604030504040204" charset="-128"/>
              </a:rPr>
              <a:t> </a:t>
            </a:r>
            <a:r>
              <a:rPr lang="en-US" altLang="zh-CN" sz="1400" dirty="0">
                <a:solidFill>
                  <a:schemeClr val="tx1">
                    <a:lumMod val="75000"/>
                    <a:lumOff val="25000"/>
                  </a:schemeClr>
                </a:solidFill>
                <a:latin typeface="Meiryo" panose="020B0604030504040204" charset="-128"/>
                <a:ea typeface="Meiryo" panose="020B0604030504040204" charset="-128"/>
              </a:rPr>
              <a:t>THE PROFESSIONAL</a:t>
            </a:r>
            <a:r>
              <a:rPr lang="zh-CN" altLang="en-US" sz="1400" dirty="0">
                <a:solidFill>
                  <a:schemeClr val="tx1">
                    <a:lumMod val="75000"/>
                    <a:lumOff val="25000"/>
                  </a:schemeClr>
                </a:solidFill>
                <a:latin typeface="Meiryo" panose="020B0604030504040204" charset="-128"/>
                <a:ea typeface="Meiryo" panose="020B0604030504040204" charset="-128"/>
              </a:rPr>
              <a:t> </a:t>
            </a:r>
            <a:r>
              <a:rPr lang="en-US" altLang="zh-CN" sz="1400" dirty="0">
                <a:solidFill>
                  <a:schemeClr val="tx1">
                    <a:lumMod val="75000"/>
                    <a:lumOff val="25000"/>
                  </a:schemeClr>
                </a:solidFill>
                <a:latin typeface="Meiryo" panose="020B0604030504040204" charset="-128"/>
                <a:ea typeface="Meiryo" panose="020B0604030504040204" charset="-128"/>
              </a:rPr>
              <a:t>POWERPOINT</a:t>
            </a:r>
            <a:r>
              <a:rPr lang="zh-CN" altLang="en-US" sz="1400" dirty="0">
                <a:solidFill>
                  <a:schemeClr val="tx1">
                    <a:lumMod val="75000"/>
                    <a:lumOff val="25000"/>
                  </a:schemeClr>
                </a:solidFill>
                <a:latin typeface="Meiryo" panose="020B0604030504040204" charset="-128"/>
                <a:ea typeface="Meiryo" panose="020B0604030504040204" charset="-128"/>
              </a:rPr>
              <a:t> </a:t>
            </a:r>
            <a:r>
              <a:rPr lang="en-US" altLang="zh-CN" sz="1400" dirty="0">
                <a:solidFill>
                  <a:schemeClr val="tx1">
                    <a:lumMod val="75000"/>
                    <a:lumOff val="25000"/>
                  </a:schemeClr>
                </a:solidFill>
                <a:latin typeface="Meiryo" panose="020B0604030504040204" charset="-128"/>
                <a:ea typeface="Meiryo" panose="020B0604030504040204" charset="-128"/>
              </a:rPr>
              <a:t>TEMPLATES</a:t>
            </a:r>
            <a:endParaRPr lang="en-US" altLang="zh-CN" sz="1600" dirty="0">
              <a:solidFill>
                <a:schemeClr val="tx1">
                  <a:lumMod val="75000"/>
                  <a:lumOff val="25000"/>
                </a:schemeClr>
              </a:solidFill>
              <a:latin typeface="Meiryo" panose="020B0604030504040204" charset="-128"/>
              <a:ea typeface="Meiryo" panose="020B0604030504040204" charset="-128"/>
            </a:endParaRPr>
          </a:p>
        </p:txBody>
      </p:sp>
      <p:sp>
        <p:nvSpPr>
          <p:cNvPr id="24" name="TextBox 23"/>
          <p:cNvSpPr txBox="1"/>
          <p:nvPr/>
        </p:nvSpPr>
        <p:spPr>
          <a:xfrm>
            <a:off x="5265723" y="2723363"/>
            <a:ext cx="1705610" cy="1013460"/>
          </a:xfrm>
          <a:prstGeom prst="rect">
            <a:avLst/>
          </a:prstGeom>
          <a:noFill/>
        </p:spPr>
        <p:txBody>
          <a:bodyPr wrap="none" lIns="91413" tIns="45706" rIns="91413" bIns="45706" rtlCol="0">
            <a:spAutoFit/>
          </a:bodyPr>
          <a:lstStyle/>
          <a:p>
            <a:r>
              <a:rPr lang="zh-CN" altLang="en-US" sz="2000" b="1" i="1" dirty="0">
                <a:solidFill>
                  <a:schemeClr val="tx1"/>
                </a:solidFill>
                <a:latin typeface="微软雅黑" panose="020B0503020204020204" pitchFamily="34" charset="-122"/>
                <a:ea typeface="微软雅黑" panose="020B0503020204020204" pitchFamily="34" charset="-122"/>
              </a:rPr>
              <a:t>安徽工程大学</a:t>
            </a:r>
          </a:p>
          <a:p>
            <a:r>
              <a:rPr lang="zh-CN" altLang="en-US" sz="2000" b="1" i="1" dirty="0">
                <a:solidFill>
                  <a:schemeClr val="tx1"/>
                </a:solidFill>
                <a:latin typeface="微软雅黑" panose="020B0503020204020204" pitchFamily="34" charset="-122"/>
                <a:ea typeface="微软雅黑" panose="020B0503020204020204" pitchFamily="34" charset="-122"/>
              </a:rPr>
              <a:t>管理工程学院</a:t>
            </a:r>
          </a:p>
          <a:p>
            <a:r>
              <a:rPr lang="zh-CN" altLang="en-US" sz="2000" b="1" i="1" dirty="0">
                <a:solidFill>
                  <a:schemeClr val="tx1"/>
                </a:solidFill>
                <a:latin typeface="微软雅黑" panose="020B0503020204020204" pitchFamily="34" charset="-122"/>
                <a:ea typeface="微软雅黑" panose="020B0503020204020204" pitchFamily="34" charset="-122"/>
              </a:rPr>
              <a:t>欢迎你的到来</a:t>
            </a:r>
          </a:p>
        </p:txBody>
      </p:sp>
      <p:cxnSp>
        <p:nvCxnSpPr>
          <p:cNvPr id="30" name="直接连接符 29"/>
          <p:cNvCxnSpPr/>
          <p:nvPr/>
        </p:nvCxnSpPr>
        <p:spPr>
          <a:xfrm flipH="1">
            <a:off x="7160578" y="3137736"/>
            <a:ext cx="877902" cy="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4245809" y="3137736"/>
            <a:ext cx="1019915" cy="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1"/>
                                          </p:val>
                                        </p:tav>
                                        <p:tav tm="100000">
                                          <p:val>
                                            <p:strVal val="#ppt_x"/>
                                          </p:val>
                                        </p:tav>
                                      </p:tavLst>
                                    </p:anim>
                                    <p:anim calcmode="lin" valueType="num">
                                      <p:cBhvr>
                                        <p:cTn id="2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par>
                                <p:cTn id="35" presetID="2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16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r>
              <a:rPr lang="zh-CN" altLang="en-US" b="1" dirty="0" smtClean="0">
                <a:solidFill>
                  <a:srgbClr val="0070C0"/>
                </a:solidFill>
              </a:rPr>
              <a:t>人力资源管理管理</a:t>
            </a:r>
            <a:r>
              <a:rPr lang="zh-CN" altLang="en-US" b="1" dirty="0" smtClean="0">
                <a:solidFill>
                  <a:srgbClr val="0070C0"/>
                </a:solidFill>
              </a:rPr>
              <a:t>专业介绍</a:t>
            </a:r>
          </a:p>
        </p:txBody>
      </p:sp>
      <p:sp>
        <p:nvSpPr>
          <p:cNvPr id="5123" name="内容占位符 2"/>
          <p:cNvSpPr>
            <a:spLocks noGrp="1"/>
          </p:cNvSpPr>
          <p:nvPr>
            <p:ph idx="1"/>
          </p:nvPr>
        </p:nvSpPr>
        <p:spPr/>
        <p:txBody>
          <a:bodyPr/>
          <a:lstStyle/>
          <a:p>
            <a:r>
              <a:rPr lang="zh-CN" altLang="en-US" sz="1800" dirty="0" smtClean="0"/>
              <a:t>         人力资源</a:t>
            </a:r>
            <a:r>
              <a:rPr lang="zh-CN" altLang="en-US" sz="1800" dirty="0" smtClean="0"/>
              <a:t>管理专业依托省级重点学科“管理科学与工程”和校级一流学科“工商管理”而建，面向安徽省及长三角地区的经济建设和社会发展，以制造业为切入点，在人才培养目标、专业方向、课程设置、科研方向上深度融合地方经济。专业以“厚基础、宽口径、高素质、重能力、善创新”的培养理念，结合学校工科背景和学院多学科优势，培养掌握现代人力资源管理专业知识和能力的高素质应用型人才。</a:t>
            </a:r>
          </a:p>
          <a:p>
            <a:endParaRPr lang="zh-CN" altLang="en-US" dirty="0" smtClean="0"/>
          </a:p>
        </p:txBody>
      </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0070C0"/>
                </a:solidFill>
              </a:rPr>
              <a:t>专业主要课程</a:t>
            </a:r>
          </a:p>
        </p:txBody>
      </p:sp>
      <p:sp>
        <p:nvSpPr>
          <p:cNvPr id="3" name="内容占位符 2"/>
          <p:cNvSpPr>
            <a:spLocks noGrp="1"/>
          </p:cNvSpPr>
          <p:nvPr>
            <p:ph idx="1"/>
          </p:nvPr>
        </p:nvSpPr>
        <p:spPr/>
        <p:txBody>
          <a:bodyPr/>
          <a:lstStyle/>
          <a:p>
            <a:r>
              <a:rPr lang="zh-CN" altLang="en-US" sz="1800" b="1" dirty="0" smtClean="0"/>
              <a:t>理论课程：</a:t>
            </a:r>
            <a:r>
              <a:rPr lang="zh-CN" altLang="en-US" sz="1800" dirty="0" smtClean="0"/>
              <a:t>管理学、西方经济学、会计学、财务管理、普通心理学、劳动法与劳动关系、劳动经济学、人力资源管理、组织行为学、绩效管理、薪酬管理、人力资源战略规划、员工招聘与配置、战略管理、公司治理、企业管理决策、领导科学、管理运筹学、管理统计、工业概论等。 </a:t>
            </a:r>
          </a:p>
          <a:p>
            <a:r>
              <a:rPr lang="zh-CN" altLang="en-US" sz="1800" b="1" dirty="0" smtClean="0"/>
              <a:t>实践教学环节</a:t>
            </a:r>
            <a:r>
              <a:rPr lang="zh-CN" altLang="en-US" sz="1800" dirty="0" smtClean="0"/>
              <a:t>：专业生产实习、毕业论文、毕业实习，人力资源规划课程设计，市场调查与数据分析技术课程设计、创新创业模拟、创业实践、</a:t>
            </a:r>
            <a:r>
              <a:rPr lang="en-US" altLang="zh-CN" sz="1800" dirty="0" smtClean="0"/>
              <a:t>ERP </a:t>
            </a:r>
            <a:r>
              <a:rPr lang="zh-CN" altLang="en-US" sz="1800" dirty="0" smtClean="0"/>
              <a:t>企业模拟经营、职业资格训练、职称情景模拟等。 </a:t>
            </a:r>
          </a:p>
          <a:p>
            <a:r>
              <a:rPr lang="zh-CN" altLang="en-US" sz="1800" b="1" dirty="0" smtClean="0"/>
              <a:t>精品课程建设：</a:t>
            </a:r>
            <a:r>
              <a:rPr lang="zh-CN" altLang="en-US" sz="1800" dirty="0" smtClean="0"/>
              <a:t>省级一流课程</a:t>
            </a:r>
            <a:r>
              <a:rPr lang="en-US" altLang="zh-CN" sz="1800" dirty="0" smtClean="0"/>
              <a:t>《</a:t>
            </a:r>
            <a:r>
              <a:rPr lang="zh-CN" altLang="en-US" sz="1800" dirty="0" smtClean="0"/>
              <a:t>创新创业模拟</a:t>
            </a:r>
            <a:r>
              <a:rPr lang="en-US" altLang="zh-CN" sz="1800" dirty="0" smtClean="0"/>
              <a:t>》</a:t>
            </a:r>
            <a:r>
              <a:rPr lang="zh-CN" altLang="en-US" sz="1800" dirty="0" smtClean="0"/>
              <a:t>；省级精品课程</a:t>
            </a:r>
            <a:r>
              <a:rPr lang="en-US" altLang="zh-CN" sz="1800" dirty="0" smtClean="0"/>
              <a:t>《</a:t>
            </a:r>
            <a:r>
              <a:rPr lang="zh-CN" altLang="en-US" sz="1800" dirty="0" smtClean="0"/>
              <a:t>管理学</a:t>
            </a:r>
            <a:r>
              <a:rPr lang="en-US" altLang="zh-CN" sz="1800" dirty="0" smtClean="0"/>
              <a:t>》</a:t>
            </a:r>
            <a:r>
              <a:rPr lang="zh-CN" altLang="en-US" sz="1800" dirty="0" smtClean="0"/>
              <a:t>、</a:t>
            </a:r>
            <a:r>
              <a:rPr lang="en-US" altLang="zh-CN" sz="1800" dirty="0" smtClean="0"/>
              <a:t>《</a:t>
            </a:r>
            <a:r>
              <a:rPr lang="zh-CN" altLang="en-US" sz="1800" dirty="0" smtClean="0"/>
              <a:t>人力资源管理</a:t>
            </a:r>
            <a:r>
              <a:rPr lang="en-US" altLang="zh-CN" sz="1800" dirty="0" smtClean="0"/>
              <a:t>》</a:t>
            </a:r>
            <a:r>
              <a:rPr lang="zh-CN" altLang="en-US" sz="1800" dirty="0" smtClean="0"/>
              <a:t>；校级精品课程</a:t>
            </a:r>
            <a:r>
              <a:rPr lang="en-US" altLang="zh-CN" sz="1800" dirty="0" smtClean="0"/>
              <a:t>《</a:t>
            </a:r>
            <a:r>
              <a:rPr lang="zh-CN" altLang="en-US" sz="1800" dirty="0" smtClean="0"/>
              <a:t>人力资源管理</a:t>
            </a:r>
            <a:r>
              <a:rPr lang="en-US" altLang="zh-CN" sz="1800" dirty="0" smtClean="0"/>
              <a:t>》</a:t>
            </a:r>
            <a:r>
              <a:rPr lang="zh-CN" altLang="en-US" sz="1800" dirty="0" smtClean="0"/>
              <a:t>、</a:t>
            </a:r>
            <a:r>
              <a:rPr lang="en-US" altLang="zh-CN" sz="1800" dirty="0" smtClean="0"/>
              <a:t>《</a:t>
            </a:r>
            <a:r>
              <a:rPr lang="zh-CN" altLang="en-US" sz="1800" dirty="0" smtClean="0"/>
              <a:t>会计学</a:t>
            </a:r>
            <a:r>
              <a:rPr lang="en-US" altLang="zh-CN" sz="1800" dirty="0" smtClean="0"/>
              <a:t>》</a:t>
            </a:r>
            <a:r>
              <a:rPr lang="zh-CN" altLang="en-US" sz="1800" dirty="0" smtClean="0"/>
              <a:t>；校级重点课程</a:t>
            </a:r>
            <a:r>
              <a:rPr lang="en-US" altLang="zh-CN" sz="1800" dirty="0" smtClean="0"/>
              <a:t>《</a:t>
            </a:r>
            <a:r>
              <a:rPr lang="zh-CN" altLang="en-US" sz="1800" dirty="0" smtClean="0"/>
              <a:t>经济法</a:t>
            </a:r>
            <a:r>
              <a:rPr lang="en-US" altLang="zh-CN" sz="1800" dirty="0" smtClean="0"/>
              <a:t>》</a:t>
            </a:r>
            <a:r>
              <a:rPr lang="zh-CN" altLang="en-US" sz="1800" dirty="0" smtClean="0"/>
              <a:t>；校级优秀课程</a:t>
            </a:r>
            <a:r>
              <a:rPr lang="en-US" altLang="zh-CN" sz="1800" dirty="0" smtClean="0"/>
              <a:t>《</a:t>
            </a:r>
            <a:r>
              <a:rPr lang="zh-CN" altLang="en-US" sz="1800" dirty="0" smtClean="0"/>
              <a:t>企业管理概论</a:t>
            </a:r>
            <a:r>
              <a:rPr lang="en-US" altLang="zh-CN" sz="1800" dirty="0" smtClean="0"/>
              <a:t>》</a:t>
            </a:r>
            <a:r>
              <a:rPr lang="zh-CN" altLang="en-US" sz="1800" dirty="0" smtClean="0"/>
              <a:t>、</a:t>
            </a:r>
            <a:r>
              <a:rPr lang="en-US" altLang="zh-CN" sz="1800" dirty="0" smtClean="0"/>
              <a:t>《</a:t>
            </a:r>
            <a:r>
              <a:rPr lang="zh-CN" altLang="en-US" sz="1800" dirty="0" smtClean="0"/>
              <a:t>财务管理</a:t>
            </a:r>
            <a:r>
              <a:rPr lang="en-US" altLang="zh-CN" sz="1800" dirty="0" smtClean="0"/>
              <a:t>》</a:t>
            </a:r>
            <a:r>
              <a:rPr lang="zh-CN" altLang="en-US" sz="1800" dirty="0" smtClean="0"/>
              <a:t>、</a:t>
            </a:r>
            <a:r>
              <a:rPr lang="en-US" altLang="zh-CN" sz="1800" dirty="0" smtClean="0"/>
              <a:t>《</a:t>
            </a:r>
            <a:r>
              <a:rPr lang="zh-CN" altLang="en-US" sz="1800" dirty="0" smtClean="0"/>
              <a:t>企业战略管理</a:t>
            </a:r>
            <a:r>
              <a:rPr lang="en-US" altLang="zh-CN" sz="1800" dirty="0" smtClean="0"/>
              <a:t>》</a:t>
            </a:r>
            <a:r>
              <a:rPr lang="zh-CN" altLang="en-US" sz="1800" dirty="0" smtClean="0"/>
              <a:t>、</a:t>
            </a:r>
            <a:r>
              <a:rPr lang="en-US" altLang="zh-CN" sz="1800" dirty="0" smtClean="0"/>
              <a:t>《</a:t>
            </a:r>
            <a:r>
              <a:rPr lang="zh-CN" altLang="en-US" sz="1800" dirty="0" smtClean="0"/>
              <a:t>管理信息系统</a:t>
            </a:r>
            <a:r>
              <a:rPr lang="en-US" altLang="zh-CN" sz="1800" dirty="0" smtClean="0"/>
              <a:t>》</a:t>
            </a:r>
            <a:r>
              <a:rPr lang="zh-CN" altLang="en-US" sz="1800" dirty="0" smtClean="0"/>
              <a:t>、</a:t>
            </a:r>
            <a:r>
              <a:rPr lang="en-US" altLang="zh-CN" sz="1800" dirty="0" smtClean="0"/>
              <a:t>《</a:t>
            </a:r>
            <a:r>
              <a:rPr lang="zh-CN" altLang="en-US" sz="1800" dirty="0" smtClean="0"/>
              <a:t>项目管理</a:t>
            </a:r>
            <a:r>
              <a:rPr lang="en-US" altLang="zh-CN" sz="1800" dirty="0" smtClean="0"/>
              <a:t>》</a:t>
            </a:r>
            <a:r>
              <a:rPr lang="zh-CN" altLang="en-US" sz="1800" dirty="0" smtClean="0"/>
              <a:t>。</a:t>
            </a:r>
          </a:p>
          <a:p>
            <a:pPr>
              <a:buNone/>
            </a:pPr>
            <a:endParaRPr lang="zh-CN" altLang="en-US" dirty="0"/>
          </a:p>
        </p:txBody>
      </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zh-CN" altLang="en-US" b="1" dirty="0" smtClean="0">
                <a:solidFill>
                  <a:srgbClr val="0070C0"/>
                </a:solidFill>
              </a:rPr>
              <a:t>专业就业方向</a:t>
            </a:r>
          </a:p>
        </p:txBody>
      </p:sp>
      <p:sp>
        <p:nvSpPr>
          <p:cNvPr id="6147" name="内容占位符 2"/>
          <p:cNvSpPr>
            <a:spLocks noGrp="1"/>
          </p:cNvSpPr>
          <p:nvPr>
            <p:ph idx="1"/>
          </p:nvPr>
        </p:nvSpPr>
        <p:spPr/>
        <p:txBody>
          <a:bodyPr/>
          <a:lstStyle/>
          <a:p>
            <a:r>
              <a:rPr lang="zh-CN" altLang="en-US" sz="1800" dirty="0" smtClean="0"/>
              <a:t>        本</a:t>
            </a:r>
            <a:r>
              <a:rPr lang="zh-CN" altLang="en-US" sz="1800" dirty="0" smtClean="0"/>
              <a:t>专业就业面宽，学生毕业后可以在各级各类企业从事专业人力资源管理方面的工作以及在大中型企业做管理人员，可以在政府部门及其相关单位从事人才发展规划等工作，也可到高等院校、科研单位从事人力资源管理教学和科研方面工作或继续深造攻读硕士和博士。近年来，不少毕业生先后进入海螺、美的、苏宁、各大银行等企事业单位及科技局、管委会等政府部门从事人力资源管理工作。近三年，本专业平均考研率超</a:t>
            </a:r>
            <a:r>
              <a:rPr lang="en-US" altLang="zh-CN" sz="1800" dirty="0" smtClean="0"/>
              <a:t>50%</a:t>
            </a:r>
            <a:r>
              <a:rPr lang="zh-CN" altLang="en-US" sz="1800" dirty="0" smtClean="0"/>
              <a:t>，大部分学生考取了</a:t>
            </a:r>
            <a:r>
              <a:rPr lang="en-US" altLang="zh-CN" sz="1800" dirty="0" smtClean="0"/>
              <a:t>211</a:t>
            </a:r>
            <a:r>
              <a:rPr lang="zh-CN" altLang="en-US" sz="1800" dirty="0" smtClean="0"/>
              <a:t>高校</a:t>
            </a:r>
            <a:r>
              <a:rPr lang="en-US" altLang="zh-CN" sz="1800" dirty="0" smtClean="0"/>
              <a:t>(</a:t>
            </a:r>
            <a:r>
              <a:rPr lang="zh-CN" altLang="en-US" sz="1800" dirty="0" smtClean="0"/>
              <a:t>南京航空航天大学、苏州大学、西南政法大学、合肥工业大学等</a:t>
            </a:r>
            <a:r>
              <a:rPr lang="en-US" altLang="zh-CN" sz="1800" dirty="0" smtClean="0"/>
              <a:t>)</a:t>
            </a:r>
            <a:r>
              <a:rPr lang="zh-CN" altLang="en-US" sz="1800" dirty="0" smtClean="0"/>
              <a:t>和</a:t>
            </a:r>
            <a:r>
              <a:rPr lang="en-US" altLang="zh-CN" sz="1800" dirty="0" smtClean="0"/>
              <a:t>985 </a:t>
            </a:r>
            <a:r>
              <a:rPr lang="zh-CN" altLang="en-US" sz="1800" dirty="0" smtClean="0"/>
              <a:t>高校</a:t>
            </a:r>
            <a:r>
              <a:rPr lang="en-US" altLang="zh-CN" sz="1800" dirty="0" smtClean="0"/>
              <a:t>(</a:t>
            </a:r>
            <a:r>
              <a:rPr lang="zh-CN" altLang="en-US" sz="1800" dirty="0" smtClean="0"/>
              <a:t>中国科学技术大学、厦门大学、湖南大学、华南理工大学等</a:t>
            </a:r>
            <a:r>
              <a:rPr lang="en-US" altLang="zh-CN" sz="1800" dirty="0" smtClean="0"/>
              <a:t>)</a:t>
            </a:r>
            <a:r>
              <a:rPr lang="zh-CN" altLang="en-US" sz="1800" dirty="0" smtClean="0"/>
              <a:t>。</a:t>
            </a:r>
          </a:p>
          <a:p>
            <a:endParaRPr lang="zh-CN" altLang="en-US" sz="1700" dirty="0" smtClean="0"/>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0070C0"/>
                </a:solidFill>
              </a:rPr>
              <a:t>人才培养情况</a:t>
            </a:r>
          </a:p>
        </p:txBody>
      </p:sp>
      <p:sp>
        <p:nvSpPr>
          <p:cNvPr id="3" name="内容占位符 2"/>
          <p:cNvSpPr>
            <a:spLocks noGrp="1"/>
          </p:cNvSpPr>
          <p:nvPr>
            <p:ph idx="1"/>
          </p:nvPr>
        </p:nvSpPr>
        <p:spPr>
          <a:xfrm>
            <a:off x="456920" y="1200151"/>
            <a:ext cx="8398735" cy="3394472"/>
          </a:xfrm>
        </p:spPr>
        <p:txBody>
          <a:bodyPr>
            <a:normAutofit lnSpcReduction="10000"/>
          </a:bodyPr>
          <a:lstStyle/>
          <a:p>
            <a:r>
              <a:rPr lang="zh-CN" altLang="en-US" sz="1400" dirty="0" smtClean="0"/>
              <a:t>本</a:t>
            </a:r>
            <a:r>
              <a:rPr lang="zh-CN" altLang="en-US" sz="1400" dirty="0" smtClean="0"/>
              <a:t>专业培养掌握现代人力资源管理的基本理论、方法与技术，具备管理创新能力、人际沟通能力、组织领导能力、分析和解决人力资源管理问题的基本能力，并具有人文、管理、经济、政治、心理学、信息科学、法律等多学科的基本理论素养，能适应社会主义市场经济建设需要，特别是满足长江三角洲战略实施需要的柔性复合应用型人才</a:t>
            </a:r>
            <a:r>
              <a:rPr lang="zh-CN" altLang="en-US" sz="1400" dirty="0" smtClean="0"/>
              <a:t>。</a:t>
            </a:r>
            <a:endParaRPr lang="en-US" altLang="zh-CN" sz="1400" dirty="0" smtClean="0"/>
          </a:p>
          <a:p>
            <a:r>
              <a:rPr lang="zh-CN" altLang="en-US" sz="1400" dirty="0" smtClean="0"/>
              <a:t>专业</a:t>
            </a:r>
            <a:r>
              <a:rPr lang="zh-CN" altLang="en-US" sz="1400" dirty="0" smtClean="0"/>
              <a:t>建立了人力资源管理综合实战实训实验室，包括人力资源管理诊断与决策实验、人力资源电子沙盘对抗系统、人力资源结构化面试学习平台、情景模拟实战教学系统、企业管理实训实战平台等。建立了芜湖国家级高新技术创业服务中心、海螺集团、奇瑞重工、芜湖美的空调股份有限公司等十多个实践教学基地，并签订实践教学基地协议和学生就业协议，为就业奠定坚实的理论和实践基础</a:t>
            </a:r>
            <a:r>
              <a:rPr lang="zh-CN" altLang="en-US" sz="1400" dirty="0" smtClean="0"/>
              <a:t>。</a:t>
            </a:r>
            <a:endParaRPr lang="en-US" altLang="zh-CN" sz="1400" dirty="0" smtClean="0"/>
          </a:p>
          <a:p>
            <a:r>
              <a:rPr lang="zh-CN" altLang="en-US" sz="1400" dirty="0" smtClean="0"/>
              <a:t>专业拥有教师</a:t>
            </a:r>
            <a:r>
              <a:rPr lang="en-US" altLang="zh-CN" sz="1400" dirty="0" smtClean="0"/>
              <a:t>23</a:t>
            </a:r>
            <a:r>
              <a:rPr lang="zh-CN" altLang="en-US" sz="1400" dirty="0" smtClean="0"/>
              <a:t>人，其中教授</a:t>
            </a:r>
            <a:r>
              <a:rPr lang="en-US" altLang="zh-CN" sz="1400" dirty="0" smtClean="0"/>
              <a:t>7</a:t>
            </a:r>
            <a:r>
              <a:rPr lang="zh-CN" altLang="en-US" sz="1400" dirty="0" smtClean="0"/>
              <a:t>人、副教授</a:t>
            </a:r>
            <a:r>
              <a:rPr lang="en-US" altLang="zh-CN" sz="1400" dirty="0" smtClean="0"/>
              <a:t>10</a:t>
            </a:r>
            <a:r>
              <a:rPr lang="zh-CN" altLang="en-US" sz="1400" dirty="0" smtClean="0"/>
              <a:t>人、博士 </a:t>
            </a:r>
            <a:r>
              <a:rPr lang="en-US" altLang="zh-CN" sz="1400" dirty="0" smtClean="0"/>
              <a:t>8</a:t>
            </a:r>
            <a:r>
              <a:rPr lang="zh-CN" altLang="en-US" sz="1400" dirty="0" smtClean="0"/>
              <a:t>人、在读博士</a:t>
            </a:r>
            <a:r>
              <a:rPr lang="en-US" altLang="zh-CN" sz="1400" dirty="0" smtClean="0"/>
              <a:t>6</a:t>
            </a:r>
            <a:r>
              <a:rPr lang="zh-CN" altLang="en-US" sz="1400" dirty="0" smtClean="0"/>
              <a:t>人；拥有省级教学名师</a:t>
            </a:r>
            <a:r>
              <a:rPr lang="en-US" altLang="zh-CN" sz="1400" dirty="0" smtClean="0"/>
              <a:t>2</a:t>
            </a:r>
            <a:r>
              <a:rPr lang="zh-CN" altLang="en-US" sz="1400" dirty="0" smtClean="0"/>
              <a:t>名、校级教学名师</a:t>
            </a:r>
            <a:r>
              <a:rPr lang="en-US" altLang="zh-CN" sz="1400" dirty="0" smtClean="0"/>
              <a:t>1</a:t>
            </a:r>
            <a:r>
              <a:rPr lang="zh-CN" altLang="en-US" sz="1400" dirty="0" smtClean="0"/>
              <a:t>名、校级教坛新秀</a:t>
            </a:r>
            <a:r>
              <a:rPr lang="en-US" altLang="zh-CN" sz="1400" dirty="0" smtClean="0"/>
              <a:t>2</a:t>
            </a:r>
            <a:r>
              <a:rPr lang="zh-CN" altLang="en-US" sz="1400" dirty="0" smtClean="0"/>
              <a:t>名、校级教学骨干 </a:t>
            </a:r>
            <a:r>
              <a:rPr lang="en-US" altLang="zh-CN" sz="1400" dirty="0" smtClean="0"/>
              <a:t>7</a:t>
            </a:r>
            <a:r>
              <a:rPr lang="zh-CN" altLang="en-US" sz="1400" dirty="0" smtClean="0"/>
              <a:t> 名；拥有学科带头人</a:t>
            </a:r>
            <a:r>
              <a:rPr lang="en-US" altLang="zh-CN" sz="1400" dirty="0" smtClean="0"/>
              <a:t>1</a:t>
            </a:r>
            <a:r>
              <a:rPr lang="zh-CN" altLang="en-US" sz="1400" dirty="0" smtClean="0"/>
              <a:t>人、学术带头人</a:t>
            </a:r>
            <a:r>
              <a:rPr lang="en-US" altLang="zh-CN" sz="1400" dirty="0" smtClean="0"/>
              <a:t>2</a:t>
            </a:r>
            <a:r>
              <a:rPr lang="zh-CN" altLang="en-US" sz="1400" dirty="0" smtClean="0"/>
              <a:t>人、学科骨干</a:t>
            </a:r>
            <a:r>
              <a:rPr lang="en-US" altLang="zh-CN" sz="1400" dirty="0" smtClean="0"/>
              <a:t>3</a:t>
            </a:r>
            <a:r>
              <a:rPr lang="zh-CN" altLang="en-US" sz="1400" dirty="0" smtClean="0"/>
              <a:t>人、研究生导师</a:t>
            </a:r>
            <a:r>
              <a:rPr lang="en-US" altLang="zh-CN" sz="1400" dirty="0" smtClean="0"/>
              <a:t>8</a:t>
            </a:r>
            <a:r>
              <a:rPr lang="zh-CN" altLang="en-US" sz="1400" dirty="0" smtClean="0"/>
              <a:t>人。近三年，承担国家自然科学基金、国家社科基金</a:t>
            </a:r>
            <a:r>
              <a:rPr lang="en-US" altLang="zh-CN" sz="1400" dirty="0" smtClean="0"/>
              <a:t>6</a:t>
            </a:r>
            <a:r>
              <a:rPr lang="zh-CN" altLang="en-US" sz="1400" dirty="0" smtClean="0"/>
              <a:t>项，承担教育部等省部级以上课题</a:t>
            </a:r>
            <a:r>
              <a:rPr lang="en-US" altLang="zh-CN" sz="1400" dirty="0" smtClean="0"/>
              <a:t>30</a:t>
            </a:r>
            <a:r>
              <a:rPr lang="zh-CN" altLang="en-US" sz="1400" dirty="0" smtClean="0"/>
              <a:t>余项，发表学术论文</a:t>
            </a:r>
            <a:r>
              <a:rPr lang="en-US" altLang="zh-CN" sz="1400" dirty="0" smtClean="0"/>
              <a:t>200</a:t>
            </a:r>
            <a:r>
              <a:rPr lang="zh-CN" altLang="en-US" sz="1400" dirty="0" smtClean="0"/>
              <a:t>余篇。</a:t>
            </a:r>
            <a:endParaRPr lang="en-US" altLang="zh-CN" sz="1400" dirty="0" smtClean="0"/>
          </a:p>
          <a:p>
            <a:r>
              <a:rPr lang="zh-CN" altLang="en-US" sz="1400" dirty="0" smtClean="0"/>
              <a:t>近</a:t>
            </a:r>
            <a:r>
              <a:rPr lang="zh-CN" altLang="en-US" sz="1400" dirty="0" smtClean="0"/>
              <a:t>三年，专业学生在“互联网</a:t>
            </a:r>
            <a:r>
              <a:rPr lang="en-US" altLang="zh-CN" sz="1400" dirty="0" smtClean="0"/>
              <a:t>+”</a:t>
            </a:r>
            <a:r>
              <a:rPr lang="zh-CN" altLang="en-US" sz="1400" dirty="0" smtClean="0"/>
              <a:t>、“挑战杯”、“三创赛”等学科竞赛中取得了丰硕的成果，共获得国家级奖励</a:t>
            </a:r>
            <a:r>
              <a:rPr lang="en-US" altLang="zh-CN" sz="1400" dirty="0" smtClean="0"/>
              <a:t>50 </a:t>
            </a:r>
            <a:r>
              <a:rPr lang="zh-CN" altLang="en-US" sz="1400" dirty="0" smtClean="0"/>
              <a:t>余项；本科生主持科研项目和国家级大学生创新创业训练项目 </a:t>
            </a:r>
            <a:r>
              <a:rPr lang="en-US" altLang="zh-CN" sz="1400" dirty="0" smtClean="0"/>
              <a:t>10 </a:t>
            </a:r>
            <a:r>
              <a:rPr lang="zh-CN" altLang="en-US" sz="1400" dirty="0" smtClean="0"/>
              <a:t>余项。近四年来，人力资源管理专业毕业生就业势头良好，就业率均超</a:t>
            </a:r>
            <a:r>
              <a:rPr lang="en-US" altLang="zh-CN" sz="1400" dirty="0" smtClean="0"/>
              <a:t>98%</a:t>
            </a:r>
            <a:r>
              <a:rPr lang="zh-CN" altLang="en-US" sz="1400" dirty="0" smtClean="0"/>
              <a:t>，位居学校前列，超过全省平均水平。</a:t>
            </a:r>
          </a:p>
          <a:p>
            <a:endParaRPr lang="zh-CN" altLang="en-US" sz="1400" dirty="0"/>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立方体 7"/>
          <p:cNvSpPr/>
          <p:nvPr/>
        </p:nvSpPr>
        <p:spPr>
          <a:xfrm>
            <a:off x="2644775" y="2242820"/>
            <a:ext cx="4893310" cy="504190"/>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立方体 10"/>
          <p:cNvSpPr/>
          <p:nvPr/>
        </p:nvSpPr>
        <p:spPr>
          <a:xfrm>
            <a:off x="3524885" y="2747010"/>
            <a:ext cx="1591310" cy="504190"/>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立方体 8"/>
          <p:cNvSpPr/>
          <p:nvPr/>
        </p:nvSpPr>
        <p:spPr>
          <a:xfrm>
            <a:off x="6065520" y="2747010"/>
            <a:ext cx="1423670" cy="504825"/>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立方体 6"/>
          <p:cNvSpPr/>
          <p:nvPr/>
        </p:nvSpPr>
        <p:spPr>
          <a:xfrm>
            <a:off x="2684780" y="1362710"/>
            <a:ext cx="1093470" cy="504190"/>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立方体 9"/>
          <p:cNvSpPr/>
          <p:nvPr/>
        </p:nvSpPr>
        <p:spPr>
          <a:xfrm>
            <a:off x="761365" y="4051300"/>
            <a:ext cx="5201285" cy="504190"/>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立方体 5"/>
          <p:cNvSpPr/>
          <p:nvPr/>
        </p:nvSpPr>
        <p:spPr>
          <a:xfrm>
            <a:off x="4386580" y="828040"/>
            <a:ext cx="831215" cy="596265"/>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830580" y="993140"/>
            <a:ext cx="7684135" cy="3612515"/>
          </a:xfrm>
        </p:spPr>
        <p:txBody>
          <a:bodyPr>
            <a:normAutofit fontScale="90000"/>
          </a:bodyPr>
          <a:lstStyle/>
          <a:p>
            <a:pPr algn="just" fontAlgn="auto">
              <a:lnSpc>
                <a:spcPct val="125000"/>
              </a:lnSpc>
            </a:pPr>
            <a:r>
              <a:rPr lang="zh-CN" altLang="en-US" sz="2400" dirty="0"/>
              <a:t>人力资源管理专业依托我校  </a:t>
            </a:r>
            <a:r>
              <a:rPr lang="zh-CN" altLang="en-US" sz="2800" b="1" dirty="0">
                <a:solidFill>
                  <a:srgbClr val="C00000"/>
                </a:solidFill>
              </a:rPr>
              <a:t>工科</a:t>
            </a:r>
            <a:r>
              <a:rPr lang="zh-CN" altLang="en-US" sz="2800" b="1" dirty="0"/>
              <a:t>    </a:t>
            </a:r>
            <a:r>
              <a:rPr lang="zh-CN" altLang="en-US" sz="2400" dirty="0"/>
              <a:t>办学资源优势，以社会需求为导向，以 </a:t>
            </a:r>
            <a:r>
              <a:rPr lang="zh-CN" altLang="en-US" sz="2800" b="1" dirty="0">
                <a:solidFill>
                  <a:srgbClr val="C00000"/>
                </a:solidFill>
              </a:rPr>
              <a:t>新商科</a:t>
            </a:r>
            <a:r>
              <a:rPr lang="zh-CN" altLang="en-US" sz="2800" b="1" dirty="0"/>
              <a:t> </a:t>
            </a:r>
            <a:r>
              <a:rPr lang="zh-CN" altLang="en-US" sz="2400" dirty="0"/>
              <a:t>专业内涵发展为主线，深度融合地方经济社会发展。按照“全面培养、因材施教、动态管理”的原则，采取 “</a:t>
            </a:r>
            <a:r>
              <a:rPr lang="zh-CN" altLang="en-US" sz="2800" b="1" dirty="0">
                <a:solidFill>
                  <a:srgbClr val="C00000"/>
                </a:solidFill>
              </a:rPr>
              <a:t>强化基础、拓宽口径、文理渗透</a:t>
            </a:r>
            <a:r>
              <a:rPr lang="zh-CN" altLang="en-US" sz="2400" dirty="0"/>
              <a:t>” 的人才培养模式，塑造学生  </a:t>
            </a:r>
            <a:r>
              <a:rPr lang="zh-CN" altLang="en-US" sz="2800" b="1" dirty="0">
                <a:solidFill>
                  <a:srgbClr val="C00000"/>
                </a:solidFill>
              </a:rPr>
              <a:t>人本管理</a:t>
            </a:r>
            <a:r>
              <a:rPr lang="zh-CN" altLang="en-US" sz="2400" dirty="0"/>
              <a:t>  理念和  </a:t>
            </a:r>
            <a:r>
              <a:rPr lang="zh-CN" altLang="en-US" sz="2800" b="1" dirty="0">
                <a:solidFill>
                  <a:srgbClr val="C00000"/>
                </a:solidFill>
              </a:rPr>
              <a:t>创新创业 </a:t>
            </a:r>
            <a:r>
              <a:rPr lang="zh-CN" altLang="en-US" sz="2400" dirty="0"/>
              <a:t> 精神，培养既具备管理学、经济学、政治学、法学、信息学、心理学知识及人文科学素养，又具备工业生产技术知识的复合型、</a:t>
            </a:r>
            <a:r>
              <a:rPr lang="zh-CN" altLang="en-US" sz="2800" b="1" dirty="0">
                <a:solidFill>
                  <a:srgbClr val="C00000"/>
                </a:solidFill>
              </a:rPr>
              <a:t>应用型人力资源管理高级专门人才</a:t>
            </a:r>
            <a:r>
              <a:rPr lang="zh-CN" altLang="en-US" sz="2400" dirty="0"/>
              <a:t>。</a:t>
            </a:r>
          </a:p>
        </p:txBody>
      </p:sp>
      <p:pic>
        <p:nvPicPr>
          <p:cNvPr id="4" name="图片 3"/>
          <p:cNvPicPr>
            <a:picLocks noChangeAspect="1"/>
          </p:cNvPicPr>
          <p:nvPr/>
        </p:nvPicPr>
        <p:blipFill>
          <a:blip r:embed="rId2"/>
          <a:stretch>
            <a:fillRect/>
          </a:stretch>
        </p:blipFill>
        <p:spPr>
          <a:xfrm>
            <a:off x="106680" y="4445"/>
            <a:ext cx="1036320" cy="777240"/>
          </a:xfrm>
          <a:prstGeom prst="rect">
            <a:avLst/>
          </a:prstGeom>
        </p:spPr>
      </p:pic>
      <p:sp>
        <p:nvSpPr>
          <p:cNvPr id="12" name="标题 1"/>
          <p:cNvSpPr txBox="1">
            <a:spLocks/>
          </p:cNvSpPr>
          <p:nvPr/>
        </p:nvSpPr>
        <p:spPr>
          <a:xfrm>
            <a:off x="500034" y="142858"/>
            <a:ext cx="8229600" cy="857250"/>
          </a:xfrm>
          <a:prstGeom prst="rect">
            <a:avLst/>
          </a:prstGeom>
        </p:spPr>
        <p:txBody>
          <a:bodyPr vert="horz" lIns="91428" tIns="45714" rIns="91428" bIns="45714" rtlCol="0" anchor="b">
            <a:normAutofit/>
          </a:bodyPr>
          <a:lstStyle/>
          <a:p>
            <a:pPr marL="0" marR="0" lvl="0" indent="0" algn="ctr" defTabSz="913765" rtl="0" eaLnBrk="1" fontAlgn="auto" latinLnBrk="0" hangingPunct="1">
              <a:lnSpc>
                <a:spcPct val="100000"/>
              </a:lnSpc>
              <a:spcBef>
                <a:spcPct val="0"/>
              </a:spcBef>
              <a:spcAft>
                <a:spcPts val="0"/>
              </a:spcAft>
              <a:buClrTx/>
              <a:buSzTx/>
              <a:buFontTx/>
              <a:buNone/>
              <a:tabLst/>
              <a:defRPr/>
            </a:pPr>
            <a:r>
              <a:rPr lang="zh-CN" altLang="en-US" sz="4500" b="1" dirty="0" smtClean="0">
                <a:solidFill>
                  <a:srgbClr val="0070C0"/>
                </a:solidFill>
                <a:latin typeface="+mj-lt"/>
                <a:ea typeface="+mj-ea"/>
                <a:cs typeface="+mj-cs"/>
              </a:rPr>
              <a:t>人力资源</a:t>
            </a:r>
            <a:r>
              <a:rPr kumimoji="0" lang="zh-CN" altLang="en-US" sz="4500" b="1" i="0" u="none" strike="noStrike" kern="1200" cap="none" spc="0" normalizeH="0" baseline="0" noProof="0" dirty="0" smtClean="0">
                <a:ln>
                  <a:noFill/>
                </a:ln>
                <a:solidFill>
                  <a:srgbClr val="0070C0"/>
                </a:solidFill>
                <a:effectLst/>
                <a:uLnTx/>
                <a:uFillTx/>
                <a:latin typeface="+mj-lt"/>
                <a:ea typeface="+mj-ea"/>
                <a:cs typeface="+mj-cs"/>
              </a:rPr>
              <a:t>管理专业特色</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E:\ufeils\ppt\PIC\image 1753.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845506" y="1476013"/>
            <a:ext cx="2998287" cy="3048554"/>
          </a:xfrm>
          <a:prstGeom prst="rect">
            <a:avLst/>
          </a:prstGeom>
          <a:blipFill dpi="0" rotWithShape="1">
            <a:blip r:embed="rId5" cstate="print"/>
            <a:srcRect/>
            <a:tile tx="0" ty="0" sx="100000" sy="100000" flip="none" algn="tl"/>
          </a:blipFill>
        </p:spPr>
      </p:pic>
      <p:grpSp>
        <p:nvGrpSpPr>
          <p:cNvPr id="2" name="8"/>
          <p:cNvGrpSpPr/>
          <p:nvPr/>
        </p:nvGrpSpPr>
        <p:grpSpPr>
          <a:xfrm>
            <a:off x="4246245" y="1180465"/>
            <a:ext cx="4545965" cy="3343910"/>
            <a:chOff x="4943871" y="1701800"/>
            <a:chExt cx="7031499" cy="4390621"/>
          </a:xfrm>
          <a:solidFill>
            <a:schemeClr val="accent1">
              <a:lumMod val="20000"/>
              <a:lumOff val="80000"/>
            </a:schemeClr>
          </a:solidFill>
        </p:grpSpPr>
        <p:sp>
          <p:nvSpPr>
            <p:cNvPr id="9" name="3"/>
            <p:cNvSpPr/>
            <p:nvPr/>
          </p:nvSpPr>
          <p:spPr>
            <a:xfrm>
              <a:off x="5323979" y="1701800"/>
              <a:ext cx="6651391" cy="4390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a:solidFill>
                    <a:schemeClr val="tx1"/>
                  </a:solidFill>
                  <a:latin typeface="幼圆" panose="02010509060101010101" charset="-122"/>
                  <a:ea typeface="幼圆" panose="02010509060101010101" charset="-122"/>
                  <a:cs typeface="幼圆" panose="02010509060101010101" charset="-122"/>
                </a:rPr>
                <a:t>基于高等教育的基本规律并立足于安徽工程大学办学定位和人才培养目标，对原有人才培养理念进行创新。</a:t>
              </a:r>
            </a:p>
            <a:p>
              <a:pPr algn="just"/>
              <a:r>
                <a:rPr lang="zh-CN" altLang="en-US" sz="2400">
                  <a:solidFill>
                    <a:schemeClr val="tx1"/>
                  </a:solidFill>
                  <a:latin typeface="幼圆" panose="02010509060101010101" charset="-122"/>
                  <a:ea typeface="幼圆" panose="02010509060101010101" charset="-122"/>
                  <a:cs typeface="幼圆" panose="02010509060101010101" charset="-122"/>
                </a:rPr>
                <a:t>基于“</a:t>
              </a:r>
              <a:r>
                <a:rPr lang="zh-CN" altLang="en-US" sz="2400">
                  <a:solidFill>
                    <a:srgbClr val="FF0000"/>
                  </a:solidFill>
                  <a:latin typeface="幼圆" panose="02010509060101010101" charset="-122"/>
                  <a:ea typeface="幼圆" panose="02010509060101010101" charset="-122"/>
                  <a:cs typeface="幼圆" panose="02010509060101010101" charset="-122"/>
                </a:rPr>
                <a:t>高标准、求创新、重实践、强能力</a:t>
              </a:r>
              <a:r>
                <a:rPr lang="zh-CN" altLang="en-US" sz="2400">
                  <a:solidFill>
                    <a:schemeClr val="tx1"/>
                  </a:solidFill>
                  <a:latin typeface="幼圆" panose="02010509060101010101" charset="-122"/>
                  <a:ea typeface="幼圆" panose="02010509060101010101" charset="-122"/>
                  <a:cs typeface="幼圆" panose="02010509060101010101" charset="-122"/>
                </a:rPr>
                <a:t>”四个相互支撑的新理念，制定安徽工程大学人力资源管理创新创业人才培养质量标准。</a:t>
              </a:r>
            </a:p>
          </p:txBody>
        </p:sp>
        <p:sp>
          <p:nvSpPr>
            <p:cNvPr id="10" name="25"/>
            <p:cNvSpPr/>
            <p:nvPr/>
          </p:nvSpPr>
          <p:spPr>
            <a:xfrm rot="16200000">
              <a:off x="3000647" y="3645024"/>
              <a:ext cx="4390504" cy="504056"/>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对角圆角矩形 2"/>
          <p:cNvSpPr/>
          <p:nvPr/>
        </p:nvSpPr>
        <p:spPr>
          <a:xfrm>
            <a:off x="1115695" y="339725"/>
            <a:ext cx="3456305" cy="575945"/>
          </a:xfrm>
          <a:prstGeom prst="round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rPr>
              <a:t>具体专业特色</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p:tgtEl>
                                          <p:spTgt spid="7"/>
                                        </p:tgtEl>
                                      </p:cBhvr>
                                    </p:animEffect>
                                    <p:anim calcmode="lin" valueType="num">
                                      <p:cBhvr>
                                        <p:cTn id="8" dur="800" fill="hold"/>
                                        <p:tgtEl>
                                          <p:spTgt spid="7"/>
                                        </p:tgtEl>
                                        <p:attrNameLst>
                                          <p:attrName>ppt_x</p:attrName>
                                        </p:attrNameLst>
                                      </p:cBhvr>
                                      <p:tavLst>
                                        <p:tav tm="0">
                                          <p:val>
                                            <p:strVal val="#ppt_x"/>
                                          </p:val>
                                        </p:tav>
                                        <p:tav tm="100000">
                                          <p:val>
                                            <p:strVal val="#ppt_x"/>
                                          </p:val>
                                        </p:tav>
                                      </p:tavLst>
                                    </p:anim>
                                    <p:anim calcmode="lin" valueType="num">
                                      <p:cBhvr>
                                        <p:cTn id="9" dur="8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E:\ufeils\ppt\PIC\image 1753.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845506" y="1476013"/>
            <a:ext cx="2998287" cy="3048554"/>
          </a:xfrm>
          <a:prstGeom prst="rect">
            <a:avLst/>
          </a:prstGeom>
          <a:blipFill dpi="0" rotWithShape="1">
            <a:blip r:embed="rId5" cstate="print"/>
            <a:srcRect/>
            <a:tile tx="0" ty="0" sx="100000" sy="100000" flip="none" algn="tl"/>
          </a:blipFill>
        </p:spPr>
      </p:pic>
      <p:grpSp>
        <p:nvGrpSpPr>
          <p:cNvPr id="2" name="8"/>
          <p:cNvGrpSpPr/>
          <p:nvPr/>
        </p:nvGrpSpPr>
        <p:grpSpPr>
          <a:xfrm>
            <a:off x="4246245" y="1180465"/>
            <a:ext cx="4545965" cy="3343910"/>
            <a:chOff x="4943871" y="1701800"/>
            <a:chExt cx="7031499" cy="4390621"/>
          </a:xfrm>
          <a:solidFill>
            <a:schemeClr val="accent1">
              <a:lumMod val="20000"/>
              <a:lumOff val="80000"/>
            </a:schemeClr>
          </a:solidFill>
        </p:grpSpPr>
        <p:sp>
          <p:nvSpPr>
            <p:cNvPr id="9" name="3"/>
            <p:cNvSpPr/>
            <p:nvPr/>
          </p:nvSpPr>
          <p:spPr>
            <a:xfrm>
              <a:off x="5323979" y="1701800"/>
              <a:ext cx="6651391" cy="4390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a:solidFill>
                    <a:schemeClr val="tx1"/>
                  </a:solidFill>
                  <a:latin typeface="幼圆" panose="02010509060101010101" charset="-122"/>
                  <a:ea typeface="幼圆" panose="02010509060101010101" charset="-122"/>
                  <a:cs typeface="幼圆" panose="02010509060101010101" charset="-122"/>
                </a:rPr>
                <a:t>以</a:t>
              </a:r>
              <a:r>
                <a:rPr lang="zh-CN" altLang="en-US" sz="2400">
                  <a:solidFill>
                    <a:srgbClr val="FF0000"/>
                  </a:solidFill>
                  <a:latin typeface="幼圆" panose="02010509060101010101" charset="-122"/>
                  <a:ea typeface="幼圆" panose="02010509060101010101" charset="-122"/>
                  <a:cs typeface="幼圆" panose="02010509060101010101" charset="-122"/>
                </a:rPr>
                <a:t>创业创新</a:t>
              </a:r>
              <a:r>
                <a:rPr lang="zh-CN" altLang="en-US" sz="2400">
                  <a:solidFill>
                    <a:schemeClr val="tx1"/>
                  </a:solidFill>
                  <a:latin typeface="幼圆" panose="02010509060101010101" charset="-122"/>
                  <a:ea typeface="幼圆" panose="02010509060101010101" charset="-122"/>
                  <a:cs typeface="幼圆" panose="02010509060101010101" charset="-122"/>
                </a:rPr>
                <a:t>为导向，培养方案加强创新创业实践环节教学，增设创新创业模拟、创业实践、人力资源管理模拟实训、人力资源管理前沿讲座、ERP系统模拟实训等，使得学生能在“在学中做，在做中学”。</a:t>
              </a:r>
            </a:p>
          </p:txBody>
        </p:sp>
        <p:sp>
          <p:nvSpPr>
            <p:cNvPr id="10" name="25"/>
            <p:cNvSpPr/>
            <p:nvPr/>
          </p:nvSpPr>
          <p:spPr>
            <a:xfrm rot="16200000">
              <a:off x="3000647" y="3645024"/>
              <a:ext cx="4390504" cy="504056"/>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对角圆角矩形 2"/>
          <p:cNvSpPr/>
          <p:nvPr/>
        </p:nvSpPr>
        <p:spPr>
          <a:xfrm>
            <a:off x="1115695" y="339725"/>
            <a:ext cx="3456305" cy="575945"/>
          </a:xfrm>
          <a:prstGeom prst="round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rPr>
              <a:t>具体专业特色</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p:tgtEl>
                                          <p:spTgt spid="7"/>
                                        </p:tgtEl>
                                      </p:cBhvr>
                                    </p:animEffect>
                                    <p:anim calcmode="lin" valueType="num">
                                      <p:cBhvr>
                                        <p:cTn id="8" dur="800" fill="hold"/>
                                        <p:tgtEl>
                                          <p:spTgt spid="7"/>
                                        </p:tgtEl>
                                        <p:attrNameLst>
                                          <p:attrName>ppt_x</p:attrName>
                                        </p:attrNameLst>
                                      </p:cBhvr>
                                      <p:tavLst>
                                        <p:tav tm="0">
                                          <p:val>
                                            <p:strVal val="#ppt_x"/>
                                          </p:val>
                                        </p:tav>
                                        <p:tav tm="100000">
                                          <p:val>
                                            <p:strVal val="#ppt_x"/>
                                          </p:val>
                                        </p:tav>
                                      </p:tavLst>
                                    </p:anim>
                                    <p:anim calcmode="lin" valueType="num">
                                      <p:cBhvr>
                                        <p:cTn id="9" dur="8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2425" y="452755"/>
            <a:ext cx="1278890" cy="1407795"/>
            <a:chOff x="2354" y="2891"/>
            <a:chExt cx="2014" cy="2217"/>
          </a:xfrm>
        </p:grpSpPr>
        <p:pic>
          <p:nvPicPr>
            <p:cNvPr id="13" name="Picture 3" descr="C:\Users\Administrator\Desktop\新建文件夹 (3)\517abcfb341593e7988b472e513c2ea8.jpg"/>
            <p:cNvPicPr>
              <a:picLocks noChangeAspect="1" noChangeArrowheads="1"/>
            </p:cNvPicPr>
            <p:nvPr/>
          </p:nvPicPr>
          <p:blipFill>
            <a:blip r:embed="rId12" cstate="print"/>
            <a:srcRect/>
            <a:stretch>
              <a:fillRect/>
            </a:stretch>
          </p:blipFill>
          <p:spPr bwMode="auto">
            <a:xfrm>
              <a:off x="2354" y="2953"/>
              <a:ext cx="2014" cy="2009"/>
            </a:xfrm>
            <a:prstGeom prst="rect">
              <a:avLst/>
            </a:prstGeom>
            <a:noFill/>
          </p:spPr>
        </p:pic>
        <p:sp>
          <p:nvSpPr>
            <p:cNvPr id="18" name="MH_Others_1"/>
            <p:cNvSpPr txBox="1"/>
            <p:nvPr>
              <p:custDataLst>
                <p:tags r:id="rId8"/>
              </p:custDataLst>
            </p:nvPr>
          </p:nvSpPr>
          <p:spPr>
            <a:xfrm>
              <a:off x="3339" y="2891"/>
              <a:ext cx="484" cy="2134"/>
            </a:xfrm>
            <a:prstGeom prst="rect">
              <a:avLst/>
            </a:prstGeom>
            <a:noFill/>
          </p:spPr>
          <p:txBody>
            <a:bodyPr vert="eaVert" wrap="square" lIns="0" tIns="0" rIns="0" bIns="0" rtlCol="0" anchor="ctr" anchorCtr="0">
              <a:spAutoFit/>
            </a:bodyPr>
            <a:lstStyle/>
            <a:p>
              <a:pPr algn="ctr"/>
              <a:r>
                <a:rPr lang="zh-CN" altLang="en-US"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成果</a:t>
              </a:r>
            </a:p>
          </p:txBody>
        </p:sp>
        <p:sp>
          <p:nvSpPr>
            <p:cNvPr id="19" name="MH_Others_2"/>
            <p:cNvSpPr txBox="1"/>
            <p:nvPr>
              <p:custDataLst>
                <p:tags r:id="rId9"/>
              </p:custDataLst>
            </p:nvPr>
          </p:nvSpPr>
          <p:spPr>
            <a:xfrm rot="5400000">
              <a:off x="2096" y="3866"/>
              <a:ext cx="2147" cy="339"/>
            </a:xfrm>
            <a:prstGeom prst="rect">
              <a:avLst/>
            </a:prstGeom>
            <a:noFill/>
          </p:spPr>
          <p:txBody>
            <a:bodyPr wrap="square" lIns="0" tIns="0" rIns="0" bIns="0">
              <a:spAutoFit/>
            </a:bodyPr>
            <a:lstStyle/>
            <a:p>
              <a:pPr algn="ctr">
                <a:defRPr/>
              </a:pPr>
              <a:r>
                <a:rPr lang="en-US" altLang="zh-CN"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p>
          </p:txBody>
        </p:sp>
      </p:grpSp>
      <p:sp>
        <p:nvSpPr>
          <p:cNvPr id="20" name="MH_Number_1"/>
          <p:cNvSpPr/>
          <p:nvPr>
            <p:custDataLst>
              <p:tags r:id="rId1"/>
            </p:custDataLst>
          </p:nvPr>
        </p:nvSpPr>
        <p:spPr>
          <a:xfrm>
            <a:off x="2036322" y="452733"/>
            <a:ext cx="269985" cy="2700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2"/>
            </p:custDataLst>
          </p:nvPr>
        </p:nvSpPr>
        <p:spPr>
          <a:xfrm>
            <a:off x="2541905" y="363220"/>
            <a:ext cx="4767580" cy="35941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30000"/>
              </a:lnSpc>
            </a:pPr>
            <a:r>
              <a:rPr lang="zh-CN" altLang="en-US"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《人力资源管理》省级规划教材  谢荣见  </a:t>
            </a:r>
            <a:r>
              <a:rPr lang="en-US" altLang="zh-CN"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2018</a:t>
            </a:r>
            <a:r>
              <a:rPr lang="en-US" altLang="zh-CN"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p>
        </p:txBody>
      </p:sp>
      <p:sp>
        <p:nvSpPr>
          <p:cNvPr id="22" name="MH_Number_2"/>
          <p:cNvSpPr/>
          <p:nvPr>
            <p:custDataLst>
              <p:tags r:id="rId3"/>
            </p:custDataLst>
          </p:nvPr>
        </p:nvSpPr>
        <p:spPr>
          <a:xfrm>
            <a:off x="2036445" y="1132205"/>
            <a:ext cx="269875" cy="28321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4"/>
            </p:custDataLst>
          </p:nvPr>
        </p:nvSpPr>
        <p:spPr>
          <a:xfrm>
            <a:off x="1988820" y="2438400"/>
            <a:ext cx="6398260" cy="143827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scene3d>
              <a:camera prst="orthographicFront"/>
              <a:lightRig rig="threePt" dir="t"/>
            </a:scene3d>
          </a:bodyPr>
          <a:lstStyle/>
          <a:p>
            <a:pPr lvl="0">
              <a:lnSpc>
                <a:spcPct val="130000"/>
              </a:lnSpc>
            </a:pPr>
            <a:r>
              <a:rPr lang="zh-CN" altLang="en-US"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《人力资源管理》是高等学校经济、管理类专业的专业课程之一。我校管理工程学院自上世纪80年代设置工商管理专业，一直开设人力资源管理课程，已经有37年的历史，本课程主要由工商管理系的教师承担。</a:t>
            </a:r>
          </a:p>
        </p:txBody>
      </p:sp>
      <p:sp>
        <p:nvSpPr>
          <p:cNvPr id="2" name="MH_Entry_1"/>
          <p:cNvSpPr/>
          <p:nvPr>
            <p:custDataLst>
              <p:tags r:id="rId5"/>
            </p:custDataLst>
          </p:nvPr>
        </p:nvSpPr>
        <p:spPr>
          <a:xfrm>
            <a:off x="2583815" y="1094105"/>
            <a:ext cx="4767580" cy="35941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30000"/>
              </a:lnSpc>
            </a:pPr>
            <a:r>
              <a:rPr lang="zh-CN" altLang="en-US"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《人力资源管理》省级精品课程  谢荣见  </a:t>
            </a:r>
            <a:r>
              <a:rPr lang="en-US" altLang="zh-CN" dirty="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2019</a:t>
            </a:r>
          </a:p>
        </p:txBody>
      </p:sp>
      <p:grpSp>
        <p:nvGrpSpPr>
          <p:cNvPr id="4" name="组合 3"/>
          <p:cNvGrpSpPr/>
          <p:nvPr/>
        </p:nvGrpSpPr>
        <p:grpSpPr>
          <a:xfrm>
            <a:off x="446405" y="2600960"/>
            <a:ext cx="1278890" cy="1275715"/>
            <a:chOff x="2269" y="3279"/>
            <a:chExt cx="2014" cy="2009"/>
          </a:xfrm>
        </p:grpSpPr>
        <p:pic>
          <p:nvPicPr>
            <p:cNvPr id="5" name="Picture 3" descr="C:\Users\Administrator\Desktop\新建文件夹 (3)\517abcfb341593e7988b472e513c2ea8.jpg"/>
            <p:cNvPicPr>
              <a:picLocks noChangeAspect="1" noChangeArrowheads="1"/>
            </p:cNvPicPr>
            <p:nvPr/>
          </p:nvPicPr>
          <p:blipFill>
            <a:blip r:embed="rId12" cstate="print"/>
            <a:srcRect/>
            <a:stretch>
              <a:fillRect/>
            </a:stretch>
          </p:blipFill>
          <p:spPr bwMode="auto">
            <a:xfrm>
              <a:off x="2269" y="3279"/>
              <a:ext cx="2014" cy="2009"/>
            </a:xfrm>
            <a:prstGeom prst="rect">
              <a:avLst/>
            </a:prstGeom>
            <a:noFill/>
          </p:spPr>
        </p:pic>
        <p:sp>
          <p:nvSpPr>
            <p:cNvPr id="6" name="MH_Others_1"/>
            <p:cNvSpPr txBox="1"/>
            <p:nvPr>
              <p:custDataLst>
                <p:tags r:id="rId6"/>
              </p:custDataLst>
            </p:nvPr>
          </p:nvSpPr>
          <p:spPr>
            <a:xfrm>
              <a:off x="2781" y="3279"/>
              <a:ext cx="484" cy="1880"/>
            </a:xfrm>
            <a:prstGeom prst="rect">
              <a:avLst/>
            </a:prstGeom>
            <a:noFill/>
          </p:spPr>
          <p:txBody>
            <a:bodyPr vert="eaVert" wrap="square" lIns="0" tIns="0" rIns="0" bIns="0" rtlCol="0" anchor="ctr" anchorCtr="0">
              <a:spAutoFit/>
            </a:bodyPr>
            <a:lstStyle/>
            <a:p>
              <a:pPr algn="ctr"/>
              <a:r>
                <a:rPr lang="zh-CN" altLang="en-US"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开设时间</a:t>
              </a:r>
            </a:p>
          </p:txBody>
        </p:sp>
        <p:sp>
          <p:nvSpPr>
            <p:cNvPr id="7" name="MH_Others_2"/>
            <p:cNvSpPr txBox="1"/>
            <p:nvPr>
              <p:custDataLst>
                <p:tags r:id="rId7"/>
              </p:custDataLst>
            </p:nvPr>
          </p:nvSpPr>
          <p:spPr>
            <a:xfrm>
              <a:off x="3405" y="3605"/>
              <a:ext cx="434" cy="1357"/>
            </a:xfrm>
            <a:prstGeom prst="rect">
              <a:avLst/>
            </a:prstGeom>
            <a:noFill/>
          </p:spPr>
          <p:txBody>
            <a:bodyPr wrap="square" lIns="0" tIns="0" rIns="0" bIns="0">
              <a:spAutoFit/>
            </a:bodyPr>
            <a:lstStyle/>
            <a:p>
              <a:pPr algn="ctr">
                <a:defRPr/>
              </a:pPr>
              <a:r>
                <a:rPr lang="zh-CN" alt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年</a:t>
              </a:r>
            </a:p>
            <a:p>
              <a:pPr algn="ctr">
                <a:defRPr/>
              </a:pPr>
              <a:r>
                <a:rPr lang="zh-CN" alt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限</a:t>
              </a:r>
            </a:p>
            <a:p>
              <a:pPr algn="ctr">
                <a:defRPr/>
              </a:pPr>
              <a:r>
                <a:rPr lang="zh-CN" alt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情</a:t>
              </a:r>
            </a:p>
            <a:p>
              <a:pPr algn="ctr">
                <a:defRPr/>
              </a:pPr>
              <a:r>
                <a:rPr lang="zh-CN" alt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况</a:t>
              </a:r>
            </a:p>
          </p:txBody>
        </p:sp>
      </p:grpSp>
      <p:sp>
        <p:nvSpPr>
          <p:cNvPr id="8" name="下箭头 7"/>
          <p:cNvSpPr/>
          <p:nvPr/>
        </p:nvSpPr>
        <p:spPr>
          <a:xfrm>
            <a:off x="3779520" y="1651635"/>
            <a:ext cx="432435" cy="71120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2" grpId="0" bldLvl="0" animBg="1"/>
      <p:bldP spid="25" grpId="0" bldLvl="0" animBg="1"/>
      <p:bldP spid="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effd8564-bb72-4f90-87f6-b31569cfe528}"/>
</p:tagLst>
</file>

<file path=ppt/tags/tag15.xml><?xml version="1.0" encoding="utf-8"?>
<p:tagLst xmlns:a="http://schemas.openxmlformats.org/drawingml/2006/main" xmlns:r="http://schemas.openxmlformats.org/officeDocument/2006/relationships" xmlns:p="http://schemas.openxmlformats.org/presentationml/2006/main">
  <p:tag name="KSO_WM_UNIT_TABLE_BEAUTIFY" val="smartTable{effd8564-bb72-4f90-87f6-b31569cfe528}"/>
</p:tagLst>
</file>

<file path=ppt/tags/tag16.xml><?xml version="1.0" encoding="utf-8"?>
<p:tagLst xmlns:a="http://schemas.openxmlformats.org/drawingml/2006/main" xmlns:r="http://schemas.openxmlformats.org/officeDocument/2006/relationships" xmlns:p="http://schemas.openxmlformats.org/presentationml/2006/main">
  <p:tag name="KSO_WM_UNIT_TABLE_BEAUTIFY" val="smartTable{effd8564-bb72-4f90-87f6-b31569cfe528}"/>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www.33ppt.com​​">
  <a:themeElements>
    <a:clrScheme name="自定义 995">
      <a:dk1>
        <a:sysClr val="windowText" lastClr="000000"/>
      </a:dk1>
      <a:lt1>
        <a:sysClr val="window" lastClr="FFFFFF"/>
      </a:lt1>
      <a:dk2>
        <a:srgbClr val="9F7B63"/>
      </a:dk2>
      <a:lt2>
        <a:srgbClr val="E7E6E6"/>
      </a:lt2>
      <a:accent1>
        <a:srgbClr val="284593"/>
      </a:accent1>
      <a:accent2>
        <a:srgbClr val="284593"/>
      </a:accent2>
      <a:accent3>
        <a:srgbClr val="284593"/>
      </a:accent3>
      <a:accent4>
        <a:srgbClr val="284593"/>
      </a:accent4>
      <a:accent5>
        <a:srgbClr val="284593"/>
      </a:accent5>
      <a:accent6>
        <a:srgbClr val="284593"/>
      </a:accent6>
      <a:hlink>
        <a:srgbClr val="F48E77"/>
      </a:hlink>
      <a:folHlink>
        <a:srgbClr val="A1BD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2235</Words>
  <Application>WPS 演示</Application>
  <PresentationFormat>全屏显示(16:9)</PresentationFormat>
  <Paragraphs>328</Paragraphs>
  <Slides>17</Slides>
  <Notes>9</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www.33ppt.com​​</vt:lpstr>
      <vt:lpstr>幻灯片 1</vt:lpstr>
      <vt:lpstr>人力资源管理管理专业介绍</vt:lpstr>
      <vt:lpstr>专业主要课程</vt:lpstr>
      <vt:lpstr>专业就业方向</vt:lpstr>
      <vt:lpstr>人才培养情况</vt:lpstr>
      <vt:lpstr>人力资源管理专业依托我校  工科    办学资源优势，以社会需求为导向，以 新商科 专业内涵发展为主线，深度融合地方经济社会发展。按照“全面培养、因材施教、动态管理”的原则，采取 “强化基础、拓宽口径、文理渗透” 的人才培养模式，塑造学生  人本管理  理念和  创新创业  精神，培养既具备管理学、经济学、政治学、法学、信息学、心理学知识及人文科学素养，又具备工业生产技术知识的复合型、应用型人力资源管理高级专门人才。</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creator>www.33ppt.com</dc:creator>
  <cp:lastModifiedBy>王邦伦</cp:lastModifiedBy>
  <cp:revision>18</cp:revision>
  <dcterms:created xsi:type="dcterms:W3CDTF">2014-11-09T01:07:00Z</dcterms:created>
  <dcterms:modified xsi:type="dcterms:W3CDTF">2020-04-14T15:49:18Z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8</vt:lpwstr>
  </property>
  <property fmtid="{D5CDD505-2E9C-101B-9397-08002B2CF9AE}" pid="3" name="KSOProductBuildVer">
    <vt:lpwstr>2052-11.1.0.8013</vt:lpwstr>
  </property>
</Properties>
</file>