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59" r:id="rId3"/>
    <p:sldId id="299" r:id="rId4"/>
    <p:sldId id="313" r:id="rId5"/>
    <p:sldId id="300" r:id="rId6"/>
    <p:sldId id="315" r:id="rId7"/>
    <p:sldId id="314" r:id="rId8"/>
    <p:sldId id="301" r:id="rId9"/>
    <p:sldId id="303" r:id="rId10"/>
    <p:sldId id="272" r:id="rId11"/>
    <p:sldId id="288" r:id="rId12"/>
    <p:sldId id="309" r:id="rId13"/>
    <p:sldId id="278" r:id="rId14"/>
    <p:sldId id="280" r:id="rId15"/>
    <p:sldId id="304" r:id="rId16"/>
    <p:sldId id="305" r:id="rId17"/>
    <p:sldId id="310" r:id="rId18"/>
    <p:sldId id="312" r:id="rId19"/>
    <p:sldId id="308" r:id="rId20"/>
  </p:sldIdLst>
  <p:sldSz cx="9144000" cy="5715000" type="screen16x1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589A"/>
    <a:srgbClr val="003760"/>
    <a:srgbClr val="8FC31F"/>
    <a:srgbClr val="4A6410"/>
    <a:srgbClr val="769F19"/>
    <a:srgbClr val="E40077"/>
    <a:srgbClr val="760000"/>
    <a:srgbClr val="1561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9" d="100"/>
          <a:sy n="129" d="100"/>
        </p:scale>
        <p:origin x="-1104" y="-96"/>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BB2816-1764-4B74-83B2-0365B0E5CB43}" type="datetimeFigureOut">
              <a:rPr lang="zh-CN" altLang="en-US" smtClean="0"/>
              <a:pPr/>
              <a:t>2021/9/2</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585E9-7E7D-4F61-B910-A0197A3733B6}" type="slidenum">
              <a:rPr lang="zh-CN" altLang="en-US" smtClean="0"/>
              <a:pPr/>
              <a:t>‹#›</a:t>
            </a:fld>
            <a:endParaRPr lang="zh-CN" altLang="en-US"/>
          </a:p>
        </p:txBody>
      </p:sp>
    </p:spTree>
    <p:extLst>
      <p:ext uri="{BB962C8B-B14F-4D97-AF65-F5344CB8AC3E}">
        <p14:creationId xmlns:p14="http://schemas.microsoft.com/office/powerpoint/2010/main" xmlns="" val="235126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a:t>
            </a:fld>
            <a:endParaRPr lang="zh-CN" altLang="en-US"/>
          </a:p>
        </p:txBody>
      </p:sp>
    </p:spTree>
    <p:extLst>
      <p:ext uri="{BB962C8B-B14F-4D97-AF65-F5344CB8AC3E}">
        <p14:creationId xmlns:p14="http://schemas.microsoft.com/office/powerpoint/2010/main" xmlns="" val="2384140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10</a:t>
            </a:fld>
            <a:endParaRPr lang="zh-CN" altLang="en-US"/>
          </a:p>
        </p:txBody>
      </p:sp>
    </p:spTree>
    <p:extLst>
      <p:ext uri="{BB962C8B-B14F-4D97-AF65-F5344CB8AC3E}">
        <p14:creationId xmlns:p14="http://schemas.microsoft.com/office/powerpoint/2010/main" xmlns="" val="416624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11</a:t>
            </a:fld>
            <a:endParaRPr lang="zh-CN" altLang="en-US"/>
          </a:p>
        </p:txBody>
      </p:sp>
    </p:spTree>
    <p:extLst>
      <p:ext uri="{BB962C8B-B14F-4D97-AF65-F5344CB8AC3E}">
        <p14:creationId xmlns:p14="http://schemas.microsoft.com/office/powerpoint/2010/main" xmlns="" val="15613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13</a:t>
            </a:fld>
            <a:endParaRPr lang="zh-CN" altLang="en-US"/>
          </a:p>
        </p:txBody>
      </p:sp>
    </p:spTree>
    <p:extLst>
      <p:ext uri="{BB962C8B-B14F-4D97-AF65-F5344CB8AC3E}">
        <p14:creationId xmlns:p14="http://schemas.microsoft.com/office/powerpoint/2010/main" xmlns="" val="710750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14</a:t>
            </a:fld>
            <a:endParaRPr lang="zh-CN" altLang="en-US"/>
          </a:p>
        </p:txBody>
      </p:sp>
    </p:spTree>
    <p:extLst>
      <p:ext uri="{BB962C8B-B14F-4D97-AF65-F5344CB8AC3E}">
        <p14:creationId xmlns:p14="http://schemas.microsoft.com/office/powerpoint/2010/main" xmlns="" val="2194591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15</a:t>
            </a:fld>
            <a:endParaRPr lang="zh-CN" altLang="en-US"/>
          </a:p>
        </p:txBody>
      </p:sp>
    </p:spTree>
    <p:extLst>
      <p:ext uri="{BB962C8B-B14F-4D97-AF65-F5344CB8AC3E}">
        <p14:creationId xmlns:p14="http://schemas.microsoft.com/office/powerpoint/2010/main" xmlns="" val="15613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16</a:t>
            </a:fld>
            <a:endParaRPr lang="zh-CN" altLang="en-US"/>
          </a:p>
        </p:txBody>
      </p:sp>
    </p:spTree>
    <p:extLst>
      <p:ext uri="{BB962C8B-B14F-4D97-AF65-F5344CB8AC3E}">
        <p14:creationId xmlns:p14="http://schemas.microsoft.com/office/powerpoint/2010/main" xmlns="" val="156137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18</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19</a:t>
            </a:fld>
            <a:endParaRPr lang="zh-CN" altLang="en-US"/>
          </a:p>
        </p:txBody>
      </p:sp>
    </p:spTree>
    <p:extLst>
      <p:ext uri="{BB962C8B-B14F-4D97-AF65-F5344CB8AC3E}">
        <p14:creationId xmlns="" xmlns:p14="http://schemas.microsoft.com/office/powerpoint/2010/main" val="352428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2</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3</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4</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5</a:t>
            </a:fld>
            <a:endParaRPr lang="zh-CN" altLang="en-US"/>
          </a:p>
        </p:txBody>
      </p:sp>
    </p:spTree>
    <p:extLst>
      <p:ext uri="{BB962C8B-B14F-4D97-AF65-F5344CB8AC3E}">
        <p14:creationId xmlns:p14="http://schemas.microsoft.com/office/powerpoint/2010/main" xmlns="" val="68071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6</a:t>
            </a:fld>
            <a:endParaRPr lang="zh-CN" altLang="en-US"/>
          </a:p>
        </p:txBody>
      </p:sp>
    </p:spTree>
    <p:extLst>
      <p:ext uri="{BB962C8B-B14F-4D97-AF65-F5344CB8AC3E}">
        <p14:creationId xmlns:p14="http://schemas.microsoft.com/office/powerpoint/2010/main" xmlns="" val="680710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7</a:t>
            </a:fld>
            <a:endParaRPr lang="zh-CN" altLang="en-US"/>
          </a:p>
        </p:txBody>
      </p:sp>
    </p:spTree>
    <p:extLst>
      <p:ext uri="{BB962C8B-B14F-4D97-AF65-F5344CB8AC3E}">
        <p14:creationId xmlns:p14="http://schemas.microsoft.com/office/powerpoint/2010/main" xmlns="" val="68071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8</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1585E9-7E7D-4F61-B910-A0197A3733B6}" type="slidenum">
              <a:rPr lang="zh-CN" altLang="en-US" smtClean="0"/>
              <a:pPr/>
              <a:t>9</a:t>
            </a:fld>
            <a:endParaRPr lang="zh-CN" altLang="en-US"/>
          </a:p>
        </p:txBody>
      </p:sp>
    </p:spTree>
    <p:extLst>
      <p:ext uri="{BB962C8B-B14F-4D97-AF65-F5344CB8AC3E}">
        <p14:creationId xmlns:p14="http://schemas.microsoft.com/office/powerpoint/2010/main" xmlns="" val="391944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865"/>
            <a:ext cx="6019800" cy="48762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2021/9/2</a:t>
            </a:fld>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
        <p:nvSpPr>
          <p:cNvPr id="7" name="矩形 6"/>
          <p:cNvSpPr/>
          <p:nvPr/>
        </p:nvSpPr>
        <p:spPr>
          <a:xfrm>
            <a:off x="0" y="0"/>
            <a:ext cx="9144000" cy="5715000"/>
          </a:xfrm>
          <a:prstGeom prst="rect">
            <a:avLst/>
          </a:prstGeom>
          <a:pattFill prst="lgGrid">
            <a:fgClr>
              <a:srgbClr val="8FC31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0"/>
            <a:ext cx="9144000" cy="5715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file:///C:\Users\MASEFAT\Music\PPT&#35774;&#35745;&#25152;&#26377;&#38899;&#20048;\&#20302;&#27785;&#33410;&#22863;\Jim%20Brickman%20-%20Serenade&#25512;&#33616;%20&#36731;&#38899;&#20048;.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7000" r="-7000"/>
          </a:stretch>
        </a:blipFill>
        <a:effectLst/>
      </p:bgPr>
    </p:bg>
    <p:spTree>
      <p:nvGrpSpPr>
        <p:cNvPr id="1" name=""/>
        <p:cNvGrpSpPr/>
        <p:nvPr/>
      </p:nvGrpSpPr>
      <p:grpSpPr>
        <a:xfrm>
          <a:off x="0" y="0"/>
          <a:ext cx="0" cy="0"/>
          <a:chOff x="0" y="0"/>
          <a:chExt cx="0" cy="0"/>
        </a:xfrm>
      </p:grpSpPr>
      <p:grpSp>
        <p:nvGrpSpPr>
          <p:cNvPr id="15" name="组合 14"/>
          <p:cNvGrpSpPr/>
          <p:nvPr/>
        </p:nvGrpSpPr>
        <p:grpSpPr>
          <a:xfrm>
            <a:off x="0" y="-1266382501"/>
            <a:ext cx="9144000" cy="0"/>
            <a:chOff x="0" y="35624"/>
            <a:chExt cx="8241475" cy="0"/>
          </a:xfrm>
        </p:grpSpPr>
        <p:cxnSp>
          <p:nvCxnSpPr>
            <p:cNvPr id="16" name="直接连接符 15"/>
            <p:cNvCxnSpPr/>
            <p:nvPr/>
          </p:nvCxnSpPr>
          <p:spPr>
            <a:xfrm>
              <a:off x="6103496" y="35624"/>
              <a:ext cx="2137979" cy="0"/>
            </a:xfrm>
            <a:prstGeom prst="line">
              <a:avLst/>
            </a:prstGeom>
            <a:ln w="76200">
              <a:solidFill>
                <a:srgbClr val="FE830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0" y="35624"/>
              <a:ext cx="127220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69232" y="35624"/>
              <a:ext cx="3565585" cy="0"/>
            </a:xfrm>
            <a:prstGeom prst="line">
              <a:avLst/>
            </a:prstGeom>
            <a:ln w="76200">
              <a:solidFill>
                <a:srgbClr val="F63E28"/>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31292" y="35624"/>
              <a:ext cx="1272204" cy="0"/>
            </a:xfrm>
            <a:prstGeom prst="line">
              <a:avLst/>
            </a:prstGeom>
            <a:ln w="76200">
              <a:solidFill>
                <a:srgbClr val="3C5B9B"/>
              </a:solidFill>
            </a:ln>
          </p:spPr>
          <p:style>
            <a:lnRef idx="1">
              <a:schemeClr val="accent1"/>
            </a:lnRef>
            <a:fillRef idx="0">
              <a:schemeClr val="accent1"/>
            </a:fillRef>
            <a:effectRef idx="0">
              <a:schemeClr val="accent1"/>
            </a:effectRef>
            <a:fontRef idx="minor">
              <a:schemeClr val="tx1"/>
            </a:fontRef>
          </p:style>
        </p:cxnSp>
      </p:grpSp>
      <p:pic>
        <p:nvPicPr>
          <p:cNvPr id="20" name="图片 1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500695" y="0"/>
            <a:ext cx="3643305" cy="3547763"/>
          </a:xfrm>
          <a:prstGeom prst="rect">
            <a:avLst/>
          </a:prstGeom>
        </p:spPr>
      </p:pic>
      <p:sp>
        <p:nvSpPr>
          <p:cNvPr id="21" name="椭圆 20"/>
          <p:cNvSpPr/>
          <p:nvPr/>
        </p:nvSpPr>
        <p:spPr>
          <a:xfrm>
            <a:off x="7445571" y="5214954"/>
            <a:ext cx="228600" cy="228600"/>
          </a:xfrm>
          <a:prstGeom prst="ellipse">
            <a:avLst/>
          </a:prstGeom>
          <a:solidFill>
            <a:srgbClr val="3DBF9C"/>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2" name="椭圆 21"/>
          <p:cNvSpPr/>
          <p:nvPr/>
        </p:nvSpPr>
        <p:spPr>
          <a:xfrm>
            <a:off x="7800503" y="5214954"/>
            <a:ext cx="228600" cy="228600"/>
          </a:xfrm>
          <a:prstGeom prst="ellipse">
            <a:avLst/>
          </a:prstGeom>
          <a:solidFill>
            <a:srgbClr val="A1BB22"/>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3" name="椭圆 22"/>
          <p:cNvSpPr/>
          <p:nvPr/>
        </p:nvSpPr>
        <p:spPr>
          <a:xfrm>
            <a:off x="8183508" y="5214954"/>
            <a:ext cx="228600" cy="228600"/>
          </a:xfrm>
          <a:prstGeom prst="ellipse">
            <a:avLst/>
          </a:prstGeom>
          <a:solidFill>
            <a:srgbClr val="D43E01"/>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椭圆 23"/>
          <p:cNvSpPr/>
          <p:nvPr/>
        </p:nvSpPr>
        <p:spPr>
          <a:xfrm>
            <a:off x="8572528" y="5214954"/>
            <a:ext cx="228600" cy="228600"/>
          </a:xfrm>
          <a:prstGeom prst="ellipse">
            <a:avLst/>
          </a:prstGeom>
          <a:solidFill>
            <a:srgbClr val="0087B1"/>
          </a:solidFill>
          <a:ln w="1270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7" name="TextBox 56"/>
          <p:cNvSpPr txBox="1"/>
          <p:nvPr/>
        </p:nvSpPr>
        <p:spPr>
          <a:xfrm>
            <a:off x="179512" y="3361556"/>
            <a:ext cx="6696744" cy="584765"/>
          </a:xfrm>
          <a:prstGeom prst="rect">
            <a:avLst/>
          </a:prstGeom>
          <a:noFill/>
        </p:spPr>
        <p:txBody>
          <a:bodyPr wrap="square" lIns="76190" tIns="38095" rIns="76190" bIns="38095" rtlCol="0">
            <a:spAutoFit/>
          </a:bodyPr>
          <a:lstStyle/>
          <a:p>
            <a:r>
              <a:rPr lang="zh-CN" altLang="en-US" sz="3300" b="1" dirty="0" smtClean="0">
                <a:solidFill>
                  <a:srgbClr val="00589A"/>
                </a:solidFill>
                <a:latin typeface="微软雅黑" pitchFamily="34" charset="-122"/>
                <a:ea typeface="微软雅黑" pitchFamily="34" charset="-122"/>
              </a:rPr>
              <a:t>宁波依兰布艺有限公司招聘宣讲会</a:t>
            </a:r>
            <a:endParaRPr lang="zh-CN" altLang="en-US" sz="3300" b="1" dirty="0">
              <a:solidFill>
                <a:srgbClr val="00589A"/>
              </a:solidFill>
              <a:latin typeface="微软雅黑" pitchFamily="34" charset="-122"/>
              <a:ea typeface="微软雅黑" pitchFamily="34" charset="-122"/>
            </a:endParaRPr>
          </a:p>
        </p:txBody>
      </p:sp>
      <p:pic>
        <p:nvPicPr>
          <p:cNvPr id="73" name="Jim Brickman - Serenade推荐 轻音乐.mp3">
            <a:hlinkClick r:id="" action="ppaction://media"/>
          </p:cNvPr>
          <p:cNvPicPr>
            <a:picLocks noRot="1" noChangeAspect="1"/>
          </p:cNvPicPr>
          <p:nvPr>
            <a:audioFile r:link="rId1"/>
          </p:nvPr>
        </p:nvPicPr>
        <p:blipFill>
          <a:blip r:embed="rId6" cstate="print"/>
          <a:stretch>
            <a:fillRect/>
          </a:stretch>
        </p:blipFill>
        <p:spPr>
          <a:xfrm>
            <a:off x="4572000" y="-500086"/>
            <a:ext cx="304800" cy="304800"/>
          </a:xfrm>
          <a:prstGeom prst="rect">
            <a:avLst/>
          </a:prstGeom>
        </p:spPr>
      </p:pic>
      <p:sp>
        <p:nvSpPr>
          <p:cNvPr id="11" name="TextBox 10"/>
          <p:cNvSpPr txBox="1"/>
          <p:nvPr/>
        </p:nvSpPr>
        <p:spPr>
          <a:xfrm>
            <a:off x="428596" y="1785930"/>
            <a:ext cx="5072098" cy="1431151"/>
          </a:xfrm>
          <a:prstGeom prst="rect">
            <a:avLst/>
          </a:prstGeom>
          <a:noFill/>
        </p:spPr>
        <p:txBody>
          <a:bodyPr wrap="square" lIns="76190" tIns="38095" rIns="76190" bIns="38095" rtlCol="0">
            <a:spAutoFit/>
          </a:bodyPr>
          <a:lstStyle/>
          <a:p>
            <a:r>
              <a:rPr lang="en-US" altLang="zh-CN" sz="8800" b="1" dirty="0" smtClean="0">
                <a:solidFill>
                  <a:srgbClr val="0070C0"/>
                </a:solidFill>
                <a:latin typeface="方正兰亭特黑_GBK" pitchFamily="2" charset="-122"/>
                <a:ea typeface="方正兰亭特黑_GBK" pitchFamily="2" charset="-122"/>
              </a:rPr>
              <a:t>2</a:t>
            </a:r>
            <a:r>
              <a:rPr lang="en-US" altLang="zh-CN" sz="8800" b="1" dirty="0" smtClean="0">
                <a:solidFill>
                  <a:schemeClr val="accent6"/>
                </a:solidFill>
                <a:latin typeface="方正兰亭特黑_GBK" pitchFamily="2" charset="-122"/>
                <a:ea typeface="方正兰亭特黑_GBK" pitchFamily="2" charset="-122"/>
              </a:rPr>
              <a:t>0</a:t>
            </a:r>
            <a:r>
              <a:rPr lang="en-US" altLang="zh-CN" sz="8800" b="1" dirty="0" smtClean="0">
                <a:solidFill>
                  <a:srgbClr val="92D050"/>
                </a:solidFill>
                <a:latin typeface="方正兰亭特黑_GBK" pitchFamily="2" charset="-122"/>
                <a:ea typeface="方正兰亭特黑_GBK" pitchFamily="2" charset="-122"/>
              </a:rPr>
              <a:t>21</a:t>
            </a:r>
            <a:endParaRPr lang="zh-CN" altLang="en-US" sz="8800" b="1" dirty="0">
              <a:solidFill>
                <a:schemeClr val="accent5"/>
              </a:solidFill>
              <a:latin typeface="方正兰亭特黑_GBK" pitchFamily="2" charset="-122"/>
              <a:ea typeface="方正兰亭特黑_GBK" pitchFamily="2" charset="-122"/>
            </a:endParaRPr>
          </a:p>
        </p:txBody>
      </p:sp>
      <p:pic>
        <p:nvPicPr>
          <p:cNvPr id="1026" name="Picture 2"/>
          <p:cNvPicPr>
            <a:picLocks noChangeAspect="1" noChangeArrowheads="1"/>
          </p:cNvPicPr>
          <p:nvPr/>
        </p:nvPicPr>
        <p:blipFill>
          <a:blip r:embed="rId7" cstate="print"/>
          <a:srcRect/>
          <a:stretch>
            <a:fillRect/>
          </a:stretch>
        </p:blipFill>
        <p:spPr bwMode="auto">
          <a:xfrm>
            <a:off x="0" y="0"/>
            <a:ext cx="1115616" cy="1273324"/>
          </a:xfrm>
          <a:prstGeom prst="rect">
            <a:avLst/>
          </a:prstGeom>
          <a:noFill/>
          <a:ln w="9525">
            <a:noFill/>
            <a:miter lim="800000"/>
            <a:headEnd/>
            <a:tailEnd/>
          </a:ln>
        </p:spPr>
      </p:pic>
    </p:spTree>
    <p:extLst>
      <p:ext uri="{BB962C8B-B14F-4D97-AF65-F5344CB8AC3E}">
        <p14:creationId xmlns:p14="http://schemas.microsoft.com/office/powerpoint/2010/main" xmlns="" val="163509271"/>
      </p:ext>
    </p:extLst>
  </p:cSld>
  <p:clrMapOvr>
    <a:masterClrMapping/>
  </p:clrMapOvr>
  <p:transition spd="slow" advTm="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3"/>
                                        </p:tgtEl>
                                      </p:cBhvr>
                                    </p:cmd>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1000"/>
                                        <p:tgtEl>
                                          <p:spTgt spid="20"/>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 calcmode="lin" valueType="num">
                                      <p:cBhvr>
                                        <p:cTn id="16"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11"/>
                                        </p:tgtEl>
                                      </p:cBhvr>
                                    </p:animEffect>
                                  </p:childTnLst>
                                </p:cTn>
                              </p:par>
                            </p:childTnLst>
                          </p:cTn>
                        </p:par>
                        <p:par>
                          <p:cTn id="19" fill="hold">
                            <p:stCondLst>
                              <p:cond delay="23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p:cTn id="22" dur="10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57"/>
                                        </p:tgtEl>
                                        <p:attrNameLst>
                                          <p:attrName>ppt_y</p:attrName>
                                        </p:attrNameLst>
                                      </p:cBhvr>
                                      <p:tavLst>
                                        <p:tav tm="0">
                                          <p:val>
                                            <p:strVal val="#ppt_y"/>
                                          </p:val>
                                        </p:tav>
                                        <p:tav tm="100000">
                                          <p:val>
                                            <p:strVal val="#ppt_y"/>
                                          </p:val>
                                        </p:tav>
                                      </p:tavLst>
                                    </p:anim>
                                    <p:anim calcmode="lin" valueType="num">
                                      <p:cBhvr>
                                        <p:cTn id="24" dur="10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57"/>
                                        </p:tgtEl>
                                      </p:cBhvr>
                                    </p:animEffect>
                                  </p:childTnLst>
                                </p:cTn>
                              </p:par>
                            </p:childTnLst>
                          </p:cTn>
                        </p:par>
                        <p:par>
                          <p:cTn id="27" fill="hold">
                            <p:stCondLst>
                              <p:cond delay="47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250"/>
                                        <p:tgtEl>
                                          <p:spTgt spid="15"/>
                                        </p:tgtEl>
                                      </p:cBhvr>
                                    </p:animEffect>
                                  </p:childTnLst>
                                </p:cTn>
                              </p:par>
                              <p:par>
                                <p:cTn id="31" presetID="12" presetClass="entr" presetSubtype="2" fill="hold" grpId="0" nodeType="withEffect">
                                  <p:stCondLst>
                                    <p:cond delay="375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ppt_x</p:attrName>
                                        </p:attrNameLst>
                                      </p:cBhvr>
                                      <p:tavLst>
                                        <p:tav tm="0">
                                          <p:val>
                                            <p:strVal val="#ppt_x+#ppt_w*1.125000"/>
                                          </p:val>
                                        </p:tav>
                                        <p:tav tm="100000">
                                          <p:val>
                                            <p:strVal val="#ppt_x"/>
                                          </p:val>
                                        </p:tav>
                                      </p:tavLst>
                                    </p:anim>
                                    <p:animEffect transition="in" filter="wipe(left)">
                                      <p:cBhvr>
                                        <p:cTn id="34" dur="500"/>
                                        <p:tgtEl>
                                          <p:spTgt spid="21"/>
                                        </p:tgtEl>
                                      </p:cBhvr>
                                    </p:animEffect>
                                  </p:childTnLst>
                                </p:cTn>
                              </p:par>
                              <p:par>
                                <p:cTn id="35" presetID="12" presetClass="entr" presetSubtype="2" fill="hold" grpId="0" nodeType="withEffect">
                                  <p:stCondLst>
                                    <p:cond delay="375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p:tgtEl>
                                          <p:spTgt spid="22"/>
                                        </p:tgtEl>
                                        <p:attrNameLst>
                                          <p:attrName>ppt_x</p:attrName>
                                        </p:attrNameLst>
                                      </p:cBhvr>
                                      <p:tavLst>
                                        <p:tav tm="0">
                                          <p:val>
                                            <p:strVal val="#ppt_x+#ppt_w*1.125000"/>
                                          </p:val>
                                        </p:tav>
                                        <p:tav tm="100000">
                                          <p:val>
                                            <p:strVal val="#ppt_x"/>
                                          </p:val>
                                        </p:tav>
                                      </p:tavLst>
                                    </p:anim>
                                    <p:animEffect transition="in" filter="wipe(left)">
                                      <p:cBhvr>
                                        <p:cTn id="38" dur="500"/>
                                        <p:tgtEl>
                                          <p:spTgt spid="22"/>
                                        </p:tgtEl>
                                      </p:cBhvr>
                                    </p:animEffect>
                                  </p:childTnLst>
                                </p:cTn>
                              </p:par>
                              <p:par>
                                <p:cTn id="39" presetID="12" presetClass="entr" presetSubtype="2" fill="hold" grpId="0" nodeType="withEffect">
                                  <p:stCondLst>
                                    <p:cond delay="37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ppt_x</p:attrName>
                                        </p:attrNameLst>
                                      </p:cBhvr>
                                      <p:tavLst>
                                        <p:tav tm="0">
                                          <p:val>
                                            <p:strVal val="#ppt_x+#ppt_w*1.125000"/>
                                          </p:val>
                                        </p:tav>
                                        <p:tav tm="100000">
                                          <p:val>
                                            <p:strVal val="#ppt_x"/>
                                          </p:val>
                                        </p:tav>
                                      </p:tavLst>
                                    </p:anim>
                                    <p:animEffect transition="in" filter="wipe(left)">
                                      <p:cBhvr>
                                        <p:cTn id="42" dur="500"/>
                                        <p:tgtEl>
                                          <p:spTgt spid="23"/>
                                        </p:tgtEl>
                                      </p:cBhvr>
                                    </p:animEffect>
                                  </p:childTnLst>
                                </p:cTn>
                              </p:par>
                              <p:par>
                                <p:cTn id="43" presetID="12" presetClass="entr" presetSubtype="2" fill="hold" grpId="0" nodeType="withEffect">
                                  <p:stCondLst>
                                    <p:cond delay="375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p:tgtEl>
                                          <p:spTgt spid="24"/>
                                        </p:tgtEl>
                                        <p:attrNameLst>
                                          <p:attrName>ppt_x</p:attrName>
                                        </p:attrNameLst>
                                      </p:cBhvr>
                                      <p:tavLst>
                                        <p:tav tm="0">
                                          <p:val>
                                            <p:strVal val="#ppt_x+#ppt_w*1.125000"/>
                                          </p:val>
                                        </p:tav>
                                        <p:tav tm="100000">
                                          <p:val>
                                            <p:strVal val="#ppt_x"/>
                                          </p:val>
                                        </p:tav>
                                      </p:tavLst>
                                    </p:anim>
                                    <p:animEffect transition="in" filter="wipe(lef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66">
                <p:cTn id="47" fill="hold" display="0">
                  <p:stCondLst>
                    <p:cond delay="indefinite"/>
                  </p:stCondLst>
                  <p:endCondLst>
                    <p:cond evt="onPrev" delay="0">
                      <p:tgtEl>
                        <p:sldTgt/>
                      </p:tgtEl>
                    </p:cond>
                    <p:cond evt="onStopAudio" delay="0">
                      <p:tgtEl>
                        <p:sldTgt/>
                      </p:tgtEl>
                    </p:cond>
                  </p:endCondLst>
                </p:cTn>
                <p:tgtEl>
                  <p:spTgt spid="73"/>
                </p:tgtEl>
              </p:cMediaNode>
            </p:audio>
          </p:childTnLst>
        </p:cTn>
      </p:par>
    </p:tnLst>
    <p:bldLst>
      <p:bldP spid="21" grpId="0" animBg="1"/>
      <p:bldP spid="22" grpId="0" animBg="1"/>
      <p:bldP spid="23" grpId="0" animBg="1"/>
      <p:bldP spid="24" grpId="0" animBg="1"/>
      <p:bldP spid="5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196000" y="598396"/>
            <a:ext cx="6948000" cy="126642"/>
            <a:chOff x="2492152" y="625252"/>
            <a:chExt cx="6804248" cy="126642"/>
          </a:xfrm>
        </p:grpSpPr>
        <p:sp>
          <p:nvSpPr>
            <p:cNvPr id="30" name="矩形 29"/>
            <p:cNvSpPr/>
            <p:nvPr/>
          </p:nvSpPr>
          <p:spPr>
            <a:xfrm>
              <a:off x="2492152" y="625252"/>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492152" y="715894"/>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3387093" y="4580629"/>
            <a:ext cx="2297598" cy="869159"/>
          </a:xfrm>
          <a:prstGeom prst="ellipse">
            <a:avLst/>
          </a:prstGeom>
          <a:gradFill flip="none" rotWithShape="1">
            <a:gsLst>
              <a:gs pos="15000">
                <a:srgbClr val="333333">
                  <a:alpha val="52000"/>
                </a:srgbClr>
              </a:gs>
              <a:gs pos="100000">
                <a:srgbClr val="333333">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srgbClr val="FFFFFF"/>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3923928" y="985292"/>
            <a:ext cx="1208087" cy="1182688"/>
            <a:chOff x="3998913" y="1012273"/>
            <a:chExt cx="1208087" cy="1182688"/>
          </a:xfrm>
        </p:grpSpPr>
        <p:sp>
          <p:nvSpPr>
            <p:cNvPr id="36" name="任意多边形 35"/>
            <p:cNvSpPr/>
            <p:nvPr/>
          </p:nvSpPr>
          <p:spPr>
            <a:xfrm>
              <a:off x="4602163" y="1012273"/>
              <a:ext cx="604837" cy="1182688"/>
            </a:xfrm>
            <a:custGeom>
              <a:avLst/>
              <a:gdLst>
                <a:gd name="connsiteX0" fmla="*/ 2381 w 733425"/>
                <a:gd name="connsiteY0" fmla="*/ 0 h 1434603"/>
                <a:gd name="connsiteX1" fmla="*/ 733425 w 733425"/>
                <a:gd name="connsiteY1" fmla="*/ 383266 h 1434603"/>
                <a:gd name="connsiteX2" fmla="*/ 733425 w 733425"/>
                <a:gd name="connsiteY2" fmla="*/ 1434603 h 1434603"/>
                <a:gd name="connsiteX3" fmla="*/ 0 w 733425"/>
                <a:gd name="connsiteY3" fmla="*/ 1235868 h 1434603"/>
                <a:gd name="connsiteX4" fmla="*/ 2381 w 733425"/>
                <a:gd name="connsiteY4" fmla="*/ 0 h 1434603"/>
                <a:gd name="connsiteX0" fmla="*/ 105 w 735912"/>
                <a:gd name="connsiteY0" fmla="*/ 0 h 1436984"/>
                <a:gd name="connsiteX1" fmla="*/ 735912 w 735912"/>
                <a:gd name="connsiteY1" fmla="*/ 385647 h 1436984"/>
                <a:gd name="connsiteX2" fmla="*/ 735912 w 735912"/>
                <a:gd name="connsiteY2" fmla="*/ 1436984 h 1436984"/>
                <a:gd name="connsiteX3" fmla="*/ 2487 w 735912"/>
                <a:gd name="connsiteY3" fmla="*/ 1238249 h 1436984"/>
                <a:gd name="connsiteX4" fmla="*/ 105 w 735912"/>
                <a:gd name="connsiteY4" fmla="*/ 0 h 143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912" h="1436984">
                  <a:moveTo>
                    <a:pt x="105" y="0"/>
                  </a:moveTo>
                  <a:lnTo>
                    <a:pt x="735912" y="385647"/>
                  </a:lnTo>
                  <a:lnTo>
                    <a:pt x="735912" y="1436984"/>
                  </a:lnTo>
                  <a:lnTo>
                    <a:pt x="2487" y="1238249"/>
                  </a:lnTo>
                  <a:cubicBezTo>
                    <a:pt x="3281" y="826293"/>
                    <a:pt x="-689" y="411956"/>
                    <a:pt x="105" y="0"/>
                  </a:cubicBezTo>
                  <a:close/>
                </a:path>
              </a:pathLst>
            </a:cu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01</a:t>
              </a:r>
              <a:endParaRPr lang="zh-CN" altLang="en-US"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37" name="任意多边形 36"/>
            <p:cNvSpPr/>
            <p:nvPr/>
          </p:nvSpPr>
          <p:spPr>
            <a:xfrm flipH="1">
              <a:off x="3998913" y="1013861"/>
              <a:ext cx="603250" cy="1181100"/>
            </a:xfrm>
            <a:custGeom>
              <a:avLst/>
              <a:gdLst>
                <a:gd name="connsiteX0" fmla="*/ 2381 w 733425"/>
                <a:gd name="connsiteY0" fmla="*/ 0 h 1434603"/>
                <a:gd name="connsiteX1" fmla="*/ 733425 w 733425"/>
                <a:gd name="connsiteY1" fmla="*/ 383266 h 1434603"/>
                <a:gd name="connsiteX2" fmla="*/ 733425 w 733425"/>
                <a:gd name="connsiteY2" fmla="*/ 1434603 h 1434603"/>
                <a:gd name="connsiteX3" fmla="*/ 0 w 733425"/>
                <a:gd name="connsiteY3" fmla="*/ 1235868 h 1434603"/>
                <a:gd name="connsiteX4" fmla="*/ 2381 w 733425"/>
                <a:gd name="connsiteY4" fmla="*/ 0 h 1434603"/>
                <a:gd name="connsiteX0" fmla="*/ 229 w 733654"/>
                <a:gd name="connsiteY0" fmla="*/ 0 h 1434603"/>
                <a:gd name="connsiteX1" fmla="*/ 733654 w 733654"/>
                <a:gd name="connsiteY1" fmla="*/ 383266 h 1434603"/>
                <a:gd name="connsiteX2" fmla="*/ 733654 w 733654"/>
                <a:gd name="connsiteY2" fmla="*/ 1434603 h 1434603"/>
                <a:gd name="connsiteX3" fmla="*/ 229 w 733654"/>
                <a:gd name="connsiteY3" fmla="*/ 1235868 h 1434603"/>
                <a:gd name="connsiteX4" fmla="*/ 229 w 733654"/>
                <a:gd name="connsiteY4" fmla="*/ 0 h 143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654" h="1434603">
                  <a:moveTo>
                    <a:pt x="229" y="0"/>
                  </a:moveTo>
                  <a:lnTo>
                    <a:pt x="733654" y="383266"/>
                  </a:lnTo>
                  <a:lnTo>
                    <a:pt x="733654" y="1434603"/>
                  </a:lnTo>
                  <a:lnTo>
                    <a:pt x="229" y="1235868"/>
                  </a:lnTo>
                  <a:cubicBezTo>
                    <a:pt x="1023" y="823912"/>
                    <a:pt x="-565" y="411956"/>
                    <a:pt x="22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smtClean="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a:p>
              <a:pPr algn="ctr" eaLnBrk="1" fontAlgn="auto" hangingPunct="1">
                <a:spcBef>
                  <a:spcPts val="0"/>
                </a:spcBef>
                <a:spcAft>
                  <a:spcPts val="0"/>
                </a:spcAft>
                <a:defRPr/>
              </a:pPr>
              <a:endParaRPr lang="zh-CN" altLang="en-US" sz="2800" dirty="0">
                <a:solidFill>
                  <a:srgbClr val="FFFFFF"/>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3923928" y="1993404"/>
            <a:ext cx="1208087" cy="1028700"/>
            <a:chOff x="3998913" y="2025098"/>
            <a:chExt cx="1208087" cy="1028700"/>
          </a:xfrm>
        </p:grpSpPr>
        <p:sp>
          <p:nvSpPr>
            <p:cNvPr id="39" name="任意多边形 38"/>
            <p:cNvSpPr/>
            <p:nvPr/>
          </p:nvSpPr>
          <p:spPr>
            <a:xfrm>
              <a:off x="4603750" y="2025098"/>
              <a:ext cx="603250" cy="1028700"/>
            </a:xfrm>
            <a:custGeom>
              <a:avLst/>
              <a:gdLst>
                <a:gd name="connsiteX0" fmla="*/ 0 w 733425"/>
                <a:gd name="connsiteY0" fmla="*/ 0 h 1250156"/>
                <a:gd name="connsiteX1" fmla="*/ 733425 w 733425"/>
                <a:gd name="connsiteY1" fmla="*/ 195262 h 1250156"/>
                <a:gd name="connsiteX2" fmla="*/ 733425 w 733425"/>
                <a:gd name="connsiteY2" fmla="*/ 1250156 h 1250156"/>
                <a:gd name="connsiteX3" fmla="*/ 0 w 733425"/>
                <a:gd name="connsiteY3" fmla="*/ 1245393 h 1250156"/>
                <a:gd name="connsiteX4" fmla="*/ 0 w 733425"/>
                <a:gd name="connsiteY4" fmla="*/ 0 h 125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1250156">
                  <a:moveTo>
                    <a:pt x="0" y="0"/>
                  </a:moveTo>
                  <a:lnTo>
                    <a:pt x="733425" y="195262"/>
                  </a:lnTo>
                  <a:lnTo>
                    <a:pt x="733425" y="1250156"/>
                  </a:lnTo>
                  <a:lnTo>
                    <a:pt x="0" y="1245393"/>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40" name="任意多边形 39"/>
            <p:cNvSpPr/>
            <p:nvPr/>
          </p:nvSpPr>
          <p:spPr>
            <a:xfrm flipH="1">
              <a:off x="3998913" y="2025098"/>
              <a:ext cx="603250" cy="1028700"/>
            </a:xfrm>
            <a:custGeom>
              <a:avLst/>
              <a:gdLst>
                <a:gd name="connsiteX0" fmla="*/ 0 w 733425"/>
                <a:gd name="connsiteY0" fmla="*/ 0 h 1250156"/>
                <a:gd name="connsiteX1" fmla="*/ 733425 w 733425"/>
                <a:gd name="connsiteY1" fmla="*/ 195262 h 1250156"/>
                <a:gd name="connsiteX2" fmla="*/ 733425 w 733425"/>
                <a:gd name="connsiteY2" fmla="*/ 1250156 h 1250156"/>
                <a:gd name="connsiteX3" fmla="*/ 0 w 733425"/>
                <a:gd name="connsiteY3" fmla="*/ 1245393 h 1250156"/>
                <a:gd name="connsiteX4" fmla="*/ 0 w 733425"/>
                <a:gd name="connsiteY4" fmla="*/ 0 h 1250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1250156">
                  <a:moveTo>
                    <a:pt x="0" y="0"/>
                  </a:moveTo>
                  <a:lnTo>
                    <a:pt x="733425" y="195262"/>
                  </a:lnTo>
                  <a:lnTo>
                    <a:pt x="733425" y="1250156"/>
                  </a:lnTo>
                  <a:lnTo>
                    <a:pt x="0" y="1245393"/>
                  </a:lnTo>
                  <a:lnTo>
                    <a:pt x="0" y="0"/>
                  </a:lnTo>
                  <a:close/>
                </a:path>
              </a:pathLst>
            </a:custGeom>
            <a:solidFill>
              <a:srgbClr val="769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02</a:t>
              </a:r>
              <a:endParaRPr lang="zh-CN" altLang="en-US"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23928" y="3001516"/>
            <a:ext cx="1208087" cy="1020763"/>
            <a:chOff x="3998913" y="3050623"/>
            <a:chExt cx="1208087" cy="1020763"/>
          </a:xfrm>
        </p:grpSpPr>
        <p:sp>
          <p:nvSpPr>
            <p:cNvPr id="42" name="任意多边形 41"/>
            <p:cNvSpPr/>
            <p:nvPr/>
          </p:nvSpPr>
          <p:spPr>
            <a:xfrm>
              <a:off x="4603750" y="3050623"/>
              <a:ext cx="603250" cy="1020763"/>
            </a:xfrm>
            <a:custGeom>
              <a:avLst/>
              <a:gdLst>
                <a:gd name="connsiteX0" fmla="*/ 0 w 733425"/>
                <a:gd name="connsiteY0" fmla="*/ 0 h 1240631"/>
                <a:gd name="connsiteX1" fmla="*/ 733425 w 733425"/>
                <a:gd name="connsiteY1" fmla="*/ 2381 h 1240631"/>
                <a:gd name="connsiteX2" fmla="*/ 733425 w 733425"/>
                <a:gd name="connsiteY2" fmla="*/ 1047750 h 1240631"/>
                <a:gd name="connsiteX3" fmla="*/ 0 w 733425"/>
                <a:gd name="connsiteY3" fmla="*/ 1240631 h 1240631"/>
                <a:gd name="connsiteX4" fmla="*/ 0 w 733425"/>
                <a:gd name="connsiteY4" fmla="*/ 0 h 124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1240631">
                  <a:moveTo>
                    <a:pt x="0" y="0"/>
                  </a:moveTo>
                  <a:lnTo>
                    <a:pt x="733425" y="2381"/>
                  </a:lnTo>
                  <a:lnTo>
                    <a:pt x="733425" y="1047750"/>
                  </a:lnTo>
                  <a:lnTo>
                    <a:pt x="0" y="1240631"/>
                  </a:lnTo>
                  <a:lnTo>
                    <a:pt x="0" y="0"/>
                  </a:lnTo>
                  <a:close/>
                </a:path>
              </a:pathLst>
            </a:cu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03</a:t>
              </a:r>
              <a:endParaRPr lang="zh-CN" altLang="en-US"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3" name="任意多边形 42"/>
            <p:cNvSpPr/>
            <p:nvPr/>
          </p:nvSpPr>
          <p:spPr>
            <a:xfrm flipH="1">
              <a:off x="3998913" y="3050623"/>
              <a:ext cx="603250" cy="1020763"/>
            </a:xfrm>
            <a:custGeom>
              <a:avLst/>
              <a:gdLst>
                <a:gd name="connsiteX0" fmla="*/ 0 w 733425"/>
                <a:gd name="connsiteY0" fmla="*/ 0 h 1240631"/>
                <a:gd name="connsiteX1" fmla="*/ 733425 w 733425"/>
                <a:gd name="connsiteY1" fmla="*/ 2381 h 1240631"/>
                <a:gd name="connsiteX2" fmla="*/ 733425 w 733425"/>
                <a:gd name="connsiteY2" fmla="*/ 1047750 h 1240631"/>
                <a:gd name="connsiteX3" fmla="*/ 0 w 733425"/>
                <a:gd name="connsiteY3" fmla="*/ 1240631 h 1240631"/>
                <a:gd name="connsiteX4" fmla="*/ 0 w 733425"/>
                <a:gd name="connsiteY4" fmla="*/ 0 h 124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1240631">
                  <a:moveTo>
                    <a:pt x="0" y="0"/>
                  </a:moveTo>
                  <a:lnTo>
                    <a:pt x="733425" y="2381"/>
                  </a:lnTo>
                  <a:lnTo>
                    <a:pt x="733425" y="1047750"/>
                  </a:lnTo>
                  <a:lnTo>
                    <a:pt x="0" y="124063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srgbClr val="FFFFFF"/>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3923928" y="3865612"/>
            <a:ext cx="1208087" cy="1184275"/>
            <a:chOff x="3998913" y="3907873"/>
            <a:chExt cx="1208087" cy="1184275"/>
          </a:xfrm>
        </p:grpSpPr>
        <p:sp>
          <p:nvSpPr>
            <p:cNvPr id="45" name="任意多边形 44"/>
            <p:cNvSpPr/>
            <p:nvPr/>
          </p:nvSpPr>
          <p:spPr>
            <a:xfrm>
              <a:off x="4598988" y="3907873"/>
              <a:ext cx="608012" cy="1184275"/>
            </a:xfrm>
            <a:custGeom>
              <a:avLst/>
              <a:gdLst>
                <a:gd name="connsiteX0" fmla="*/ 731044 w 731044"/>
                <a:gd name="connsiteY0" fmla="*/ 0 h 1438275"/>
                <a:gd name="connsiteX1" fmla="*/ 731044 w 731044"/>
                <a:gd name="connsiteY1" fmla="*/ 1057275 h 1438275"/>
                <a:gd name="connsiteX2" fmla="*/ 0 w 731044"/>
                <a:gd name="connsiteY2" fmla="*/ 1438275 h 1438275"/>
                <a:gd name="connsiteX3" fmla="*/ 0 w 731044"/>
                <a:gd name="connsiteY3" fmla="*/ 197644 h 1438275"/>
                <a:gd name="connsiteX4" fmla="*/ 731044 w 731044"/>
                <a:gd name="connsiteY4" fmla="*/ 0 h 1438275"/>
                <a:gd name="connsiteX0" fmla="*/ 738761 w 738761"/>
                <a:gd name="connsiteY0" fmla="*/ 0 h 1438275"/>
                <a:gd name="connsiteX1" fmla="*/ 738761 w 738761"/>
                <a:gd name="connsiteY1" fmla="*/ 1057275 h 1438275"/>
                <a:gd name="connsiteX2" fmla="*/ 7717 w 738761"/>
                <a:gd name="connsiteY2" fmla="*/ 1438275 h 1438275"/>
                <a:gd name="connsiteX3" fmla="*/ 0 w 738761"/>
                <a:gd name="connsiteY3" fmla="*/ 197645 h 1438275"/>
                <a:gd name="connsiteX4" fmla="*/ 738761 w 738761"/>
                <a:gd name="connsiteY4" fmla="*/ 0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61" h="1438275">
                  <a:moveTo>
                    <a:pt x="738761" y="0"/>
                  </a:moveTo>
                  <a:lnTo>
                    <a:pt x="738761" y="1057275"/>
                  </a:lnTo>
                  <a:lnTo>
                    <a:pt x="7717" y="1438275"/>
                  </a:lnTo>
                  <a:cubicBezTo>
                    <a:pt x="5145" y="1024732"/>
                    <a:pt x="2572" y="611188"/>
                    <a:pt x="0" y="197645"/>
                  </a:cubicBezTo>
                  <a:lnTo>
                    <a:pt x="738761"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46" name="任意多边形 45"/>
            <p:cNvSpPr/>
            <p:nvPr/>
          </p:nvSpPr>
          <p:spPr>
            <a:xfrm flipH="1">
              <a:off x="3998913" y="3907873"/>
              <a:ext cx="608012" cy="1184275"/>
            </a:xfrm>
            <a:custGeom>
              <a:avLst/>
              <a:gdLst>
                <a:gd name="connsiteX0" fmla="*/ 731044 w 731044"/>
                <a:gd name="connsiteY0" fmla="*/ 0 h 1438275"/>
                <a:gd name="connsiteX1" fmla="*/ 731044 w 731044"/>
                <a:gd name="connsiteY1" fmla="*/ 1057275 h 1438275"/>
                <a:gd name="connsiteX2" fmla="*/ 0 w 731044"/>
                <a:gd name="connsiteY2" fmla="*/ 1438275 h 1438275"/>
                <a:gd name="connsiteX3" fmla="*/ 0 w 731044"/>
                <a:gd name="connsiteY3" fmla="*/ 197644 h 1438275"/>
                <a:gd name="connsiteX4" fmla="*/ 731044 w 731044"/>
                <a:gd name="connsiteY4" fmla="*/ 0 h 1438275"/>
                <a:gd name="connsiteX0" fmla="*/ 738761 w 738761"/>
                <a:gd name="connsiteY0" fmla="*/ 0 h 1438275"/>
                <a:gd name="connsiteX1" fmla="*/ 738761 w 738761"/>
                <a:gd name="connsiteY1" fmla="*/ 1057275 h 1438275"/>
                <a:gd name="connsiteX2" fmla="*/ 7717 w 738761"/>
                <a:gd name="connsiteY2" fmla="*/ 1438275 h 1438275"/>
                <a:gd name="connsiteX3" fmla="*/ 0 w 738761"/>
                <a:gd name="connsiteY3" fmla="*/ 189928 h 1438275"/>
                <a:gd name="connsiteX4" fmla="*/ 738761 w 738761"/>
                <a:gd name="connsiteY4" fmla="*/ 0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61" h="1438275">
                  <a:moveTo>
                    <a:pt x="738761" y="0"/>
                  </a:moveTo>
                  <a:lnTo>
                    <a:pt x="738761" y="1057275"/>
                  </a:lnTo>
                  <a:lnTo>
                    <a:pt x="7717" y="1438275"/>
                  </a:lnTo>
                  <a:cubicBezTo>
                    <a:pt x="5145" y="1022159"/>
                    <a:pt x="2572" y="606044"/>
                    <a:pt x="0" y="189928"/>
                  </a:cubicBezTo>
                  <a:lnTo>
                    <a:pt x="738761" y="0"/>
                  </a:lnTo>
                  <a:close/>
                </a:path>
              </a:pathLst>
            </a:custGeom>
            <a:solidFill>
              <a:srgbClr val="769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rPr>
                <a:t>04</a:t>
              </a:r>
              <a:endParaRPr lang="zh-CN" altLang="en-US" sz="2800" dirty="0">
                <a:solidFill>
                  <a:srgbClr val="FFFFFF"/>
                </a:solidFill>
                <a:latin typeface="Impact" panose="020B0806030902050204" pitchFamily="34" charset="0"/>
                <a:ea typeface="Arial Unicode MS" panose="020B0604020202020204" pitchFamily="34" charset="-122"/>
                <a:cs typeface="Arial Unicode MS" panose="020B0604020202020204" pitchFamily="34" charset="-122"/>
              </a:endParaRPr>
            </a:p>
          </p:txBody>
        </p:sp>
      </p:grpSp>
      <p:sp>
        <p:nvSpPr>
          <p:cNvPr id="47" name="文本框 81"/>
          <p:cNvSpPr txBox="1">
            <a:spLocks noChangeArrowheads="1"/>
          </p:cNvSpPr>
          <p:nvPr/>
        </p:nvSpPr>
        <p:spPr bwMode="auto">
          <a:xfrm>
            <a:off x="5508104" y="841276"/>
            <a:ext cx="2505075"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spcAft>
                <a:spcPts val="600"/>
              </a:spcAft>
            </a:pPr>
            <a:r>
              <a:rPr lang="zh-CN" altLang="en-US" sz="1400" b="1" dirty="0" smtClean="0">
                <a:solidFill>
                  <a:srgbClr val="00589A"/>
                </a:solidFill>
                <a:latin typeface="微软雅黑" pitchFamily="34" charset="-122"/>
                <a:ea typeface="微软雅黑" pitchFamily="34" charset="-122"/>
              </a:rPr>
              <a:t>织造车间</a:t>
            </a:r>
            <a:endParaRPr lang="en-US" altLang="zh-CN" sz="1400" b="1" dirty="0">
              <a:solidFill>
                <a:srgbClr val="00589A"/>
              </a:solidFill>
              <a:latin typeface="微软雅黑" pitchFamily="34" charset="-122"/>
              <a:ea typeface="微软雅黑" pitchFamily="34" charset="-122"/>
            </a:endParaRPr>
          </a:p>
          <a:p>
            <a:pPr>
              <a:lnSpc>
                <a:spcPct val="120000"/>
              </a:lnSpc>
            </a:pPr>
            <a:r>
              <a:rPr lang="zh-CN" altLang="en-US" sz="1400" dirty="0">
                <a:solidFill>
                  <a:srgbClr val="777777"/>
                </a:solidFill>
                <a:latin typeface="微软雅黑" pitchFamily="34" charset="-122"/>
                <a:ea typeface="微软雅黑" pitchFamily="34" charset="-122"/>
              </a:rPr>
              <a:t>此处输入您的文本请在此处输入您的文本此处输入您的文本此处输入您的文本</a:t>
            </a:r>
          </a:p>
        </p:txBody>
      </p:sp>
      <p:sp>
        <p:nvSpPr>
          <p:cNvPr id="48" name="任意多边形 47"/>
          <p:cNvSpPr/>
          <p:nvPr/>
        </p:nvSpPr>
        <p:spPr>
          <a:xfrm>
            <a:off x="5004048" y="1489348"/>
            <a:ext cx="504056" cy="419100"/>
          </a:xfrm>
          <a:custGeom>
            <a:avLst/>
            <a:gdLst>
              <a:gd name="connsiteX0" fmla="*/ 0 w 838200"/>
              <a:gd name="connsiteY0" fmla="*/ 419100 h 419100"/>
              <a:gd name="connsiteX1" fmla="*/ 419100 w 838200"/>
              <a:gd name="connsiteY1" fmla="*/ 0 h 419100"/>
              <a:gd name="connsiteX2" fmla="*/ 838200 w 838200"/>
              <a:gd name="connsiteY2" fmla="*/ 0 h 419100"/>
            </a:gdLst>
            <a:ahLst/>
            <a:cxnLst>
              <a:cxn ang="0">
                <a:pos x="connsiteX0" y="connsiteY0"/>
              </a:cxn>
              <a:cxn ang="0">
                <a:pos x="connsiteX1" y="connsiteY1"/>
              </a:cxn>
              <a:cxn ang="0">
                <a:pos x="connsiteX2" y="connsiteY2"/>
              </a:cxn>
            </a:cxnLst>
            <a:rect l="l" t="t" r="r" b="b"/>
            <a:pathLst>
              <a:path w="838200" h="419100">
                <a:moveTo>
                  <a:pt x="0" y="419100"/>
                </a:moveTo>
                <a:lnTo>
                  <a:pt x="419100" y="0"/>
                </a:lnTo>
                <a:lnTo>
                  <a:pt x="838200" y="0"/>
                </a:lnTo>
              </a:path>
            </a:pathLst>
          </a:custGeom>
          <a:noFill/>
          <a:ln w="19050">
            <a:solidFill>
              <a:srgbClr val="343434"/>
            </a:solidFill>
            <a:prstDash val="solid"/>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文本框 48"/>
          <p:cNvSpPr txBox="1">
            <a:spLocks noChangeArrowheads="1"/>
          </p:cNvSpPr>
          <p:nvPr/>
        </p:nvSpPr>
        <p:spPr bwMode="auto">
          <a:xfrm>
            <a:off x="5652120" y="3001516"/>
            <a:ext cx="2505075"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spcAft>
                <a:spcPts val="600"/>
              </a:spcAft>
            </a:pPr>
            <a:r>
              <a:rPr lang="zh-CN" altLang="en-US" sz="1400" b="1" dirty="0" smtClean="0">
                <a:solidFill>
                  <a:srgbClr val="00589A"/>
                </a:solidFill>
                <a:latin typeface="微软雅黑" pitchFamily="34" charset="-122"/>
                <a:ea typeface="微软雅黑" pitchFamily="34" charset="-122"/>
              </a:rPr>
              <a:t>纺丝车间</a:t>
            </a:r>
            <a:endParaRPr lang="en-US" altLang="zh-CN" sz="1400" b="1" dirty="0">
              <a:solidFill>
                <a:srgbClr val="00589A"/>
              </a:solidFill>
              <a:latin typeface="微软雅黑" pitchFamily="34" charset="-122"/>
              <a:ea typeface="微软雅黑" pitchFamily="34" charset="-122"/>
            </a:endParaRPr>
          </a:p>
          <a:p>
            <a:pPr>
              <a:lnSpc>
                <a:spcPct val="120000"/>
              </a:lnSpc>
            </a:pPr>
            <a:r>
              <a:rPr lang="zh-CN" altLang="en-US" sz="1400" dirty="0">
                <a:solidFill>
                  <a:srgbClr val="777777"/>
                </a:solidFill>
                <a:latin typeface="微软雅黑" pitchFamily="34" charset="-122"/>
                <a:ea typeface="微软雅黑" pitchFamily="34" charset="-122"/>
              </a:rPr>
              <a:t>此处输入您的文本请在此处输入您的文本此处输入您的文本此处输入您的文本</a:t>
            </a:r>
          </a:p>
        </p:txBody>
      </p:sp>
      <p:sp>
        <p:nvSpPr>
          <p:cNvPr id="50" name="任意多边形 49"/>
          <p:cNvSpPr/>
          <p:nvPr/>
        </p:nvSpPr>
        <p:spPr>
          <a:xfrm>
            <a:off x="5004048" y="3361556"/>
            <a:ext cx="360040" cy="419100"/>
          </a:xfrm>
          <a:custGeom>
            <a:avLst/>
            <a:gdLst>
              <a:gd name="connsiteX0" fmla="*/ 0 w 838200"/>
              <a:gd name="connsiteY0" fmla="*/ 419100 h 419100"/>
              <a:gd name="connsiteX1" fmla="*/ 419100 w 838200"/>
              <a:gd name="connsiteY1" fmla="*/ 0 h 419100"/>
              <a:gd name="connsiteX2" fmla="*/ 838200 w 838200"/>
              <a:gd name="connsiteY2" fmla="*/ 0 h 419100"/>
            </a:gdLst>
            <a:ahLst/>
            <a:cxnLst>
              <a:cxn ang="0">
                <a:pos x="connsiteX0" y="connsiteY0"/>
              </a:cxn>
              <a:cxn ang="0">
                <a:pos x="connsiteX1" y="connsiteY1"/>
              </a:cxn>
              <a:cxn ang="0">
                <a:pos x="connsiteX2" y="connsiteY2"/>
              </a:cxn>
            </a:cxnLst>
            <a:rect l="l" t="t" r="r" b="b"/>
            <a:pathLst>
              <a:path w="838200" h="419100">
                <a:moveTo>
                  <a:pt x="0" y="419100"/>
                </a:moveTo>
                <a:lnTo>
                  <a:pt x="419100" y="0"/>
                </a:lnTo>
                <a:lnTo>
                  <a:pt x="838200" y="0"/>
                </a:lnTo>
              </a:path>
            </a:pathLst>
          </a:custGeom>
          <a:noFill/>
          <a:ln w="19050">
            <a:solidFill>
              <a:srgbClr val="343434"/>
            </a:solidFill>
            <a:prstDash val="solid"/>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文本框 56"/>
          <p:cNvSpPr txBox="1">
            <a:spLocks noChangeArrowheads="1"/>
          </p:cNvSpPr>
          <p:nvPr/>
        </p:nvSpPr>
        <p:spPr bwMode="auto">
          <a:xfrm flipH="1">
            <a:off x="2483768" y="913284"/>
            <a:ext cx="1080120" cy="360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spcAft>
                <a:spcPts val="600"/>
              </a:spcAft>
            </a:pPr>
            <a:r>
              <a:rPr lang="zh-CN" altLang="en-US" sz="1400" b="1" dirty="0" smtClean="0">
                <a:solidFill>
                  <a:srgbClr val="769F19"/>
                </a:solidFill>
                <a:latin typeface="微软雅黑" pitchFamily="34" charset="-122"/>
                <a:ea typeface="微软雅黑" pitchFamily="34" charset="-122"/>
              </a:rPr>
              <a:t>纺纱车间</a:t>
            </a:r>
            <a:endParaRPr lang="en-US" altLang="zh-CN" sz="1400" b="1" dirty="0">
              <a:solidFill>
                <a:srgbClr val="769F19"/>
              </a:solidFill>
              <a:latin typeface="微软雅黑" pitchFamily="34" charset="-122"/>
              <a:ea typeface="微软雅黑" pitchFamily="34" charset="-122"/>
            </a:endParaRPr>
          </a:p>
          <a:p>
            <a:pPr algn="r">
              <a:lnSpc>
                <a:spcPct val="120000"/>
              </a:lnSpc>
            </a:pPr>
            <a:endParaRPr lang="zh-CN" altLang="en-US" sz="1400" dirty="0">
              <a:solidFill>
                <a:srgbClr val="777777"/>
              </a:solidFill>
              <a:latin typeface="微软雅黑" pitchFamily="34" charset="-122"/>
              <a:ea typeface="微软雅黑" pitchFamily="34" charset="-122"/>
            </a:endParaRPr>
          </a:p>
        </p:txBody>
      </p:sp>
      <p:sp>
        <p:nvSpPr>
          <p:cNvPr id="52" name="任意多边形 51"/>
          <p:cNvSpPr/>
          <p:nvPr/>
        </p:nvSpPr>
        <p:spPr>
          <a:xfrm flipH="1">
            <a:off x="3491880" y="1705372"/>
            <a:ext cx="478160" cy="419100"/>
          </a:xfrm>
          <a:custGeom>
            <a:avLst/>
            <a:gdLst>
              <a:gd name="connsiteX0" fmla="*/ 0 w 838200"/>
              <a:gd name="connsiteY0" fmla="*/ 419100 h 419100"/>
              <a:gd name="connsiteX1" fmla="*/ 419100 w 838200"/>
              <a:gd name="connsiteY1" fmla="*/ 0 h 419100"/>
              <a:gd name="connsiteX2" fmla="*/ 838200 w 838200"/>
              <a:gd name="connsiteY2" fmla="*/ 0 h 419100"/>
            </a:gdLst>
            <a:ahLst/>
            <a:cxnLst>
              <a:cxn ang="0">
                <a:pos x="connsiteX0" y="connsiteY0"/>
              </a:cxn>
              <a:cxn ang="0">
                <a:pos x="connsiteX1" y="connsiteY1"/>
              </a:cxn>
              <a:cxn ang="0">
                <a:pos x="connsiteX2" y="connsiteY2"/>
              </a:cxn>
            </a:cxnLst>
            <a:rect l="l" t="t" r="r" b="b"/>
            <a:pathLst>
              <a:path w="838200" h="419100">
                <a:moveTo>
                  <a:pt x="0" y="419100"/>
                </a:moveTo>
                <a:lnTo>
                  <a:pt x="419100" y="0"/>
                </a:lnTo>
                <a:lnTo>
                  <a:pt x="838200" y="0"/>
                </a:lnTo>
              </a:path>
            </a:pathLst>
          </a:custGeom>
          <a:noFill/>
          <a:ln w="19050">
            <a:solidFill>
              <a:srgbClr val="343434"/>
            </a:solidFill>
            <a:prstDash val="solid"/>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3" name="文本框 54"/>
          <p:cNvSpPr txBox="1">
            <a:spLocks noChangeArrowheads="1"/>
          </p:cNvSpPr>
          <p:nvPr/>
        </p:nvSpPr>
        <p:spPr bwMode="auto">
          <a:xfrm flipH="1">
            <a:off x="1043608" y="3145532"/>
            <a:ext cx="2505075" cy="124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spcAft>
                <a:spcPts val="600"/>
              </a:spcAft>
            </a:pPr>
            <a:r>
              <a:rPr lang="zh-CN" altLang="en-US" sz="1400" b="1" dirty="0" smtClean="0">
                <a:solidFill>
                  <a:srgbClr val="769F19"/>
                </a:solidFill>
                <a:latin typeface="微软雅黑" pitchFamily="34" charset="-122"/>
                <a:ea typeface="微软雅黑" pitchFamily="34" charset="-122"/>
              </a:rPr>
              <a:t>后整理车间</a:t>
            </a:r>
            <a:endParaRPr lang="en-US" altLang="zh-CN" sz="1400" b="1" dirty="0">
              <a:solidFill>
                <a:srgbClr val="769F19"/>
              </a:solidFill>
              <a:latin typeface="微软雅黑" pitchFamily="34" charset="-122"/>
              <a:ea typeface="微软雅黑" pitchFamily="34" charset="-122"/>
            </a:endParaRPr>
          </a:p>
          <a:p>
            <a:pPr algn="r">
              <a:lnSpc>
                <a:spcPct val="120000"/>
              </a:lnSpc>
            </a:pPr>
            <a:r>
              <a:rPr lang="zh-CN" altLang="en-US" sz="1400" dirty="0">
                <a:solidFill>
                  <a:srgbClr val="777777"/>
                </a:solidFill>
                <a:latin typeface="微软雅黑" pitchFamily="34" charset="-122"/>
                <a:ea typeface="微软雅黑" pitchFamily="34" charset="-122"/>
              </a:rPr>
              <a:t>此处输入您的文本请在此处输入您的文本此处输入您的文本此处输入您的文本</a:t>
            </a:r>
          </a:p>
        </p:txBody>
      </p:sp>
      <p:sp>
        <p:nvSpPr>
          <p:cNvPr id="54" name="任意多边形 53"/>
          <p:cNvSpPr/>
          <p:nvPr/>
        </p:nvSpPr>
        <p:spPr>
          <a:xfrm flipH="1">
            <a:off x="3563888" y="3577580"/>
            <a:ext cx="406152" cy="419100"/>
          </a:xfrm>
          <a:custGeom>
            <a:avLst/>
            <a:gdLst>
              <a:gd name="connsiteX0" fmla="*/ 0 w 838200"/>
              <a:gd name="connsiteY0" fmla="*/ 419100 h 419100"/>
              <a:gd name="connsiteX1" fmla="*/ 419100 w 838200"/>
              <a:gd name="connsiteY1" fmla="*/ 0 h 419100"/>
              <a:gd name="connsiteX2" fmla="*/ 838200 w 838200"/>
              <a:gd name="connsiteY2" fmla="*/ 0 h 419100"/>
            </a:gdLst>
            <a:ahLst/>
            <a:cxnLst>
              <a:cxn ang="0">
                <a:pos x="connsiteX0" y="connsiteY0"/>
              </a:cxn>
              <a:cxn ang="0">
                <a:pos x="connsiteX1" y="connsiteY1"/>
              </a:cxn>
              <a:cxn ang="0">
                <a:pos x="connsiteX2" y="connsiteY2"/>
              </a:cxn>
            </a:cxnLst>
            <a:rect l="l" t="t" r="r" b="b"/>
            <a:pathLst>
              <a:path w="838200" h="419100">
                <a:moveTo>
                  <a:pt x="0" y="419100"/>
                </a:moveTo>
                <a:lnTo>
                  <a:pt x="419100" y="0"/>
                </a:lnTo>
                <a:lnTo>
                  <a:pt x="838200" y="0"/>
                </a:lnTo>
              </a:path>
            </a:pathLst>
          </a:custGeom>
          <a:noFill/>
          <a:ln w="19050">
            <a:solidFill>
              <a:srgbClr val="343434"/>
            </a:solidFill>
            <a:prstDash val="solid"/>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TextBox 26"/>
          <p:cNvSpPr txBox="1"/>
          <p:nvPr/>
        </p:nvSpPr>
        <p:spPr>
          <a:xfrm>
            <a:off x="539552" y="337220"/>
            <a:ext cx="1656184"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生产车间</a:t>
            </a:r>
            <a:endParaRPr lang="zh-CN" altLang="en-US" sz="2400" b="1" spc="300" dirty="0">
              <a:solidFill>
                <a:srgbClr val="0070C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3" cstate="print"/>
          <a:srcRect/>
          <a:stretch>
            <a:fillRect/>
          </a:stretch>
        </p:blipFill>
        <p:spPr bwMode="auto">
          <a:xfrm>
            <a:off x="5508104" y="1129308"/>
            <a:ext cx="3240360" cy="170079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07504" y="1273324"/>
            <a:ext cx="3436640" cy="184585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364088" y="3289549"/>
            <a:ext cx="3384376" cy="1944216"/>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179512" y="3433564"/>
            <a:ext cx="3392520" cy="1872208"/>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000"/>
                            </p:stCondLst>
                            <p:childTnLst>
                              <p:par>
                                <p:cTn id="41" presetID="22" presetClass="entr" presetSubtype="2"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right)">
                                      <p:cBhvr>
                                        <p:cTn id="43" dur="500"/>
                                        <p:tgtEl>
                                          <p:spTgt spid="52"/>
                                        </p:tgtEl>
                                      </p:cBhvr>
                                    </p:animEffect>
                                  </p:childTnLst>
                                </p:cTn>
                              </p:par>
                            </p:childTnLst>
                          </p:cTn>
                        </p:par>
                        <p:par>
                          <p:cTn id="44" fill="hold">
                            <p:stCondLst>
                              <p:cond delay="4500"/>
                            </p:stCondLst>
                            <p:childTnLst>
                              <p:par>
                                <p:cTn id="45" presetID="22" presetClass="entr" presetSubtype="2"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right)">
                                      <p:cBhvr>
                                        <p:cTn id="47" dur="500"/>
                                        <p:tgtEl>
                                          <p:spTgt spid="51"/>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par>
                          <p:cTn id="56" fill="hold">
                            <p:stCondLst>
                              <p:cond delay="6000"/>
                            </p:stCondLst>
                            <p:childTnLst>
                              <p:par>
                                <p:cTn id="57" presetID="22" presetClass="entr" presetSubtype="2"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right)">
                                      <p:cBhvr>
                                        <p:cTn id="59" dur="500"/>
                                        <p:tgtEl>
                                          <p:spTgt spid="54"/>
                                        </p:tgtEl>
                                      </p:cBhvr>
                                    </p:animEffect>
                                  </p:childTnLst>
                                </p:cTn>
                              </p:par>
                            </p:childTnLst>
                          </p:cTn>
                        </p:par>
                        <p:par>
                          <p:cTn id="60" fill="hold">
                            <p:stCondLst>
                              <p:cond delay="6500"/>
                            </p:stCondLst>
                            <p:childTnLst>
                              <p:par>
                                <p:cTn id="61" presetID="22" presetClass="entr" presetSubtype="2"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7" grpId="0"/>
      <p:bldP spid="48" grpId="0" animBg="1"/>
      <p:bldP spid="49" grpId="0"/>
      <p:bldP spid="50" grpId="0" animBg="1"/>
      <p:bldP spid="51" grpId="0"/>
      <p:bldP spid="52" grpId="0" animBg="1"/>
      <p:bldP spid="53" grpId="0"/>
      <p:bldP spid="54"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1489348"/>
            <a:ext cx="9144000" cy="19414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1115616" y="1921396"/>
            <a:ext cx="1800560" cy="1800560"/>
            <a:chOff x="1484612" y="2209068"/>
            <a:chExt cx="1800560" cy="1800560"/>
          </a:xfrm>
        </p:grpSpPr>
        <p:sp>
          <p:nvSpPr>
            <p:cNvPr id="36" name="椭圆 35"/>
            <p:cNvSpPr/>
            <p:nvPr/>
          </p:nvSpPr>
          <p:spPr>
            <a:xfrm>
              <a:off x="1484612" y="2209068"/>
              <a:ext cx="1800560" cy="1800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p:cNvPicPr>
            <p:nvPr/>
          </p:nvPicPr>
          <p:blipFill>
            <a:blip r:embed="rId3" cstate="print"/>
            <a:stretch>
              <a:fillRect/>
            </a:stretch>
          </p:blipFill>
          <p:spPr>
            <a:xfrm>
              <a:off x="1574892" y="2299348"/>
              <a:ext cx="1620000" cy="1620000"/>
            </a:xfrm>
            <a:prstGeom prst="ellipse">
              <a:avLst/>
            </a:prstGeom>
            <a:ln w="28575">
              <a:noFill/>
            </a:ln>
          </p:spPr>
        </p:pic>
      </p:grpSp>
      <p:grpSp>
        <p:nvGrpSpPr>
          <p:cNvPr id="38" name="组合 37"/>
          <p:cNvGrpSpPr/>
          <p:nvPr/>
        </p:nvGrpSpPr>
        <p:grpSpPr>
          <a:xfrm>
            <a:off x="3635896" y="1993404"/>
            <a:ext cx="1800560" cy="1800560"/>
            <a:chOff x="3635716" y="2209068"/>
            <a:chExt cx="1800560" cy="1800560"/>
          </a:xfrm>
        </p:grpSpPr>
        <p:sp>
          <p:nvSpPr>
            <p:cNvPr id="39" name="椭圆 38"/>
            <p:cNvSpPr/>
            <p:nvPr/>
          </p:nvSpPr>
          <p:spPr>
            <a:xfrm>
              <a:off x="3635716" y="2209068"/>
              <a:ext cx="1800560" cy="1800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p:cNvPicPr>
            <p:nvPr/>
          </p:nvPicPr>
          <p:blipFill>
            <a:blip r:embed="rId4" cstate="print">
              <a:extLst>
                <a:ext uri="{28A0092B-C50C-407E-A947-70E740481C1C}">
                  <a14:useLocalDpi xmlns:a14="http://schemas.microsoft.com/office/drawing/2010/main" xmlns="" val="0"/>
                </a:ext>
              </a:extLst>
            </a:blip>
            <a:stretch>
              <a:fillRect/>
            </a:stretch>
          </p:blipFill>
          <p:spPr>
            <a:xfrm>
              <a:off x="3725996" y="2299348"/>
              <a:ext cx="1620000" cy="1620000"/>
            </a:xfrm>
            <a:prstGeom prst="ellipse">
              <a:avLst/>
            </a:prstGeom>
            <a:ln w="28575">
              <a:noFill/>
            </a:ln>
          </p:spPr>
        </p:pic>
      </p:grpSp>
      <p:grpSp>
        <p:nvGrpSpPr>
          <p:cNvPr id="41" name="组合 40"/>
          <p:cNvGrpSpPr/>
          <p:nvPr/>
        </p:nvGrpSpPr>
        <p:grpSpPr>
          <a:xfrm>
            <a:off x="6084168" y="1921396"/>
            <a:ext cx="1800560" cy="1800560"/>
            <a:chOff x="5705856" y="2209068"/>
            <a:chExt cx="1800560" cy="1800560"/>
          </a:xfrm>
        </p:grpSpPr>
        <p:sp>
          <p:nvSpPr>
            <p:cNvPr id="42" name="椭圆 41"/>
            <p:cNvSpPr/>
            <p:nvPr/>
          </p:nvSpPr>
          <p:spPr>
            <a:xfrm>
              <a:off x="5705856" y="2209068"/>
              <a:ext cx="1800560" cy="1800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p:cNvPicPr>
              <a:picLocks/>
            </p:cNvPicPr>
            <p:nvPr/>
          </p:nvPicPr>
          <p:blipFill>
            <a:blip r:embed="rId5" cstate="print">
              <a:extLst>
                <a:ext uri="{28A0092B-C50C-407E-A947-70E740481C1C}">
                  <a14:useLocalDpi xmlns:a14="http://schemas.microsoft.com/office/drawing/2010/main" xmlns="" val="0"/>
                </a:ext>
              </a:extLst>
            </a:blip>
            <a:stretch>
              <a:fillRect/>
            </a:stretch>
          </p:blipFill>
          <p:spPr>
            <a:xfrm>
              <a:off x="5796136" y="2299348"/>
              <a:ext cx="1620000" cy="1620000"/>
            </a:xfrm>
            <a:prstGeom prst="ellipse">
              <a:avLst/>
            </a:prstGeom>
            <a:ln w="28575">
              <a:noFill/>
            </a:ln>
          </p:spPr>
        </p:pic>
      </p:grpSp>
      <p:sp>
        <p:nvSpPr>
          <p:cNvPr id="45" name="文本框 7"/>
          <p:cNvSpPr txBox="1">
            <a:spLocks noChangeArrowheads="1"/>
          </p:cNvSpPr>
          <p:nvPr/>
        </p:nvSpPr>
        <p:spPr bwMode="auto">
          <a:xfrm>
            <a:off x="1115616" y="3937620"/>
            <a:ext cx="1800560" cy="104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1" dirty="0" smtClean="0">
                <a:solidFill>
                  <a:srgbClr val="FF0000"/>
                </a:solidFill>
                <a:latin typeface="微软雅黑" pitchFamily="34" charset="-122"/>
              </a:rPr>
              <a:t>企业宗旨</a:t>
            </a:r>
            <a:endParaRPr lang="en-US" altLang="zh-CN" sz="1400" b="1" dirty="0" smtClean="0">
              <a:solidFill>
                <a:srgbClr val="FF0000"/>
              </a:solidFill>
              <a:latin typeface="微软雅黑" pitchFamily="34" charset="-122"/>
            </a:endParaRPr>
          </a:p>
          <a:p>
            <a:pPr algn="ctr" eaLnBrk="1" hangingPunct="1"/>
            <a:endParaRPr lang="en-US" altLang="zh-CN" sz="1400" b="1" dirty="0" smtClean="0">
              <a:solidFill>
                <a:schemeClr val="tx1">
                  <a:lumMod val="85000"/>
                  <a:lumOff val="15000"/>
                </a:schemeClr>
              </a:solidFill>
              <a:latin typeface="微软雅黑" pitchFamily="34" charset="-122"/>
            </a:endParaRPr>
          </a:p>
          <a:p>
            <a:pPr algn="ctr" eaLnBrk="1" hangingPunct="1"/>
            <a:r>
              <a:rPr lang="zh-CN" altLang="en-US" sz="1400" b="1" dirty="0" smtClean="0">
                <a:solidFill>
                  <a:schemeClr val="tx1">
                    <a:lumMod val="85000"/>
                    <a:lumOff val="15000"/>
                  </a:schemeClr>
                </a:solidFill>
                <a:latin typeface="微软雅黑" pitchFamily="34" charset="-122"/>
              </a:rPr>
              <a:t>品质取胜 诚信经营</a:t>
            </a:r>
            <a:endParaRPr lang="en-US" altLang="zh-CN" sz="1400" b="1" dirty="0" smtClean="0">
              <a:solidFill>
                <a:schemeClr val="tx1">
                  <a:lumMod val="85000"/>
                  <a:lumOff val="15000"/>
                </a:schemeClr>
              </a:solidFill>
              <a:latin typeface="微软雅黑" pitchFamily="34" charset="-122"/>
            </a:endParaRPr>
          </a:p>
          <a:p>
            <a:pPr algn="ctr">
              <a:lnSpc>
                <a:spcPct val="150000"/>
              </a:lnSpc>
              <a:spcBef>
                <a:spcPts val="300"/>
              </a:spcBef>
            </a:pPr>
            <a:endParaRPr lang="zh-CN" altLang="en-US" sz="1200" dirty="0">
              <a:solidFill>
                <a:schemeClr val="tx1">
                  <a:lumMod val="85000"/>
                  <a:lumOff val="15000"/>
                </a:schemeClr>
              </a:solidFill>
              <a:latin typeface="微软雅黑" pitchFamily="34" charset="-122"/>
            </a:endParaRPr>
          </a:p>
        </p:txBody>
      </p:sp>
      <p:sp>
        <p:nvSpPr>
          <p:cNvPr id="46" name="文本框 7"/>
          <p:cNvSpPr txBox="1">
            <a:spLocks noChangeArrowheads="1"/>
          </p:cNvSpPr>
          <p:nvPr/>
        </p:nvSpPr>
        <p:spPr bwMode="auto">
          <a:xfrm>
            <a:off x="3707904" y="3937620"/>
            <a:ext cx="1656184" cy="104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1" dirty="0" smtClean="0">
                <a:solidFill>
                  <a:srgbClr val="FF0000"/>
                </a:solidFill>
                <a:latin typeface="微软雅黑" pitchFamily="34" charset="-122"/>
              </a:rPr>
              <a:t>企业愿景</a:t>
            </a:r>
            <a:endParaRPr lang="en-US" altLang="zh-CN" sz="1400" b="1" dirty="0" smtClean="0">
              <a:solidFill>
                <a:srgbClr val="FF0000"/>
              </a:solidFill>
              <a:latin typeface="微软雅黑" pitchFamily="34" charset="-122"/>
            </a:endParaRPr>
          </a:p>
          <a:p>
            <a:pPr algn="ctr">
              <a:lnSpc>
                <a:spcPct val="150000"/>
              </a:lnSpc>
              <a:spcBef>
                <a:spcPts val="300"/>
              </a:spcBef>
            </a:pPr>
            <a:r>
              <a:rPr lang="zh-CN" altLang="en-US" sz="1400" b="1" dirty="0" smtClean="0">
                <a:solidFill>
                  <a:schemeClr val="tx1">
                    <a:lumMod val="85000"/>
                    <a:lumOff val="15000"/>
                  </a:schemeClr>
                </a:solidFill>
                <a:latin typeface="微软雅黑" pitchFamily="34" charset="-122"/>
              </a:rPr>
              <a:t>成为特色纺织行业的领航者</a:t>
            </a:r>
            <a:endParaRPr lang="zh-CN" altLang="en-US" sz="1400" b="1" dirty="0">
              <a:solidFill>
                <a:schemeClr val="tx1">
                  <a:lumMod val="85000"/>
                  <a:lumOff val="15000"/>
                </a:schemeClr>
              </a:solidFill>
              <a:latin typeface="微软雅黑" pitchFamily="34" charset="-122"/>
            </a:endParaRPr>
          </a:p>
        </p:txBody>
      </p:sp>
      <p:sp>
        <p:nvSpPr>
          <p:cNvPr id="47" name="文本框 7"/>
          <p:cNvSpPr txBox="1">
            <a:spLocks noChangeArrowheads="1"/>
          </p:cNvSpPr>
          <p:nvPr/>
        </p:nvSpPr>
        <p:spPr bwMode="auto">
          <a:xfrm>
            <a:off x="6156176" y="4009628"/>
            <a:ext cx="1800560" cy="104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1" dirty="0" smtClean="0">
                <a:solidFill>
                  <a:srgbClr val="FF0000"/>
                </a:solidFill>
                <a:latin typeface="微软雅黑" pitchFamily="34" charset="-122"/>
              </a:rPr>
              <a:t>人才理念</a:t>
            </a:r>
            <a:endParaRPr lang="en-US" altLang="zh-CN" sz="1400" b="1" dirty="0" smtClean="0">
              <a:solidFill>
                <a:srgbClr val="FF0000"/>
              </a:solidFill>
              <a:latin typeface="微软雅黑" pitchFamily="34" charset="-122"/>
            </a:endParaRPr>
          </a:p>
          <a:p>
            <a:pPr algn="ctr">
              <a:lnSpc>
                <a:spcPct val="150000"/>
              </a:lnSpc>
              <a:spcBef>
                <a:spcPts val="300"/>
              </a:spcBef>
            </a:pPr>
            <a:r>
              <a:rPr lang="zh-CN" altLang="en-US" sz="1400" b="1" dirty="0" smtClean="0">
                <a:solidFill>
                  <a:schemeClr val="tx1">
                    <a:lumMod val="85000"/>
                    <a:lumOff val="15000"/>
                  </a:schemeClr>
                </a:solidFill>
                <a:latin typeface="微软雅黑" pitchFamily="34" charset="-122"/>
              </a:rPr>
              <a:t>以德为重  德才兼备</a:t>
            </a:r>
            <a:endParaRPr lang="zh-CN" altLang="en-US" sz="1400" b="1" dirty="0">
              <a:solidFill>
                <a:schemeClr val="tx1">
                  <a:lumMod val="85000"/>
                  <a:lumOff val="15000"/>
                </a:schemeClr>
              </a:solidFill>
              <a:latin typeface="微软雅黑" pitchFamily="34" charset="-122"/>
            </a:endParaRPr>
          </a:p>
        </p:txBody>
      </p:sp>
      <p:sp>
        <p:nvSpPr>
          <p:cNvPr id="20" name="矩形 19"/>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a:off x="539552" y="553244"/>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21"/>
          <p:cNvSpPr txBox="1"/>
          <p:nvPr/>
        </p:nvSpPr>
        <p:spPr>
          <a:xfrm>
            <a:off x="827584" y="379611"/>
            <a:ext cx="3312368"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企业文化与人才理念</a:t>
            </a:r>
            <a:endParaRPr lang="zh-CN" altLang="en-US" sz="2400" b="1" spc="3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xmlns="" val="1671918075"/>
      </p:ext>
    </p:extLst>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heel(1)">
                                      <p:cBhvr>
                                        <p:cTn id="11" dur="750"/>
                                        <p:tgtEl>
                                          <p:spTgt spid="35"/>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heel(1)">
                                      <p:cBhvr>
                                        <p:cTn id="15" dur="750"/>
                                        <p:tgtEl>
                                          <p:spTgt spid="38"/>
                                        </p:tgtEl>
                                      </p:cBhvr>
                                    </p:animEffect>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heel(1)">
                                      <p:cBhvr>
                                        <p:cTn id="19" dur="750"/>
                                        <p:tgtEl>
                                          <p:spTgt spid="41"/>
                                        </p:tgtEl>
                                      </p:cBhvr>
                                    </p:animEffect>
                                  </p:childTnLst>
                                </p:cTn>
                              </p:par>
                            </p:childTnLst>
                          </p:cTn>
                        </p:par>
                        <p:par>
                          <p:cTn id="20" fill="hold">
                            <p:stCondLst>
                              <p:cond delay="2750"/>
                            </p:stCondLst>
                            <p:childTnLst>
                              <p:par>
                                <p:cTn id="21" presetID="22" presetClass="entr" presetSubtype="1"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500"/>
                                        <p:tgtEl>
                                          <p:spTgt spid="45"/>
                                        </p:tgtEl>
                                      </p:cBhvr>
                                    </p:animEffect>
                                  </p:childTnLst>
                                </p:cTn>
                              </p:par>
                            </p:childTnLst>
                          </p:cTn>
                        </p:par>
                        <p:par>
                          <p:cTn id="24" fill="hold">
                            <p:stCondLst>
                              <p:cond delay="3250"/>
                            </p:stCondLst>
                            <p:childTnLst>
                              <p:par>
                                <p:cTn id="25" presetID="22" presetClass="entr" presetSubtype="1"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par>
                          <p:cTn id="28" fill="hold">
                            <p:stCondLst>
                              <p:cond delay="3750"/>
                            </p:stCondLst>
                            <p:childTnLst>
                              <p:par>
                                <p:cTn id="29" presetID="22" presetClass="entr" presetSubtype="1"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childTnLst>
                          </p:cTn>
                        </p:par>
                        <p:par>
                          <p:cTn id="32" fill="hold">
                            <p:stCondLst>
                              <p:cond delay="4250"/>
                            </p:stCondLst>
                            <p:childTnLst>
                              <p:par>
                                <p:cTn id="33" presetID="4" presetClass="entr" presetSubtype="32"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ox(out)">
                                      <p:cBhvr>
                                        <p:cTn id="35" dur="500"/>
                                        <p:tgtEl>
                                          <p:spTgt spid="20"/>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out)">
                                      <p:cBhvr>
                                        <p:cTn id="38" dur="500"/>
                                        <p:tgtEl>
                                          <p:spTgt spid="21"/>
                                        </p:tgtEl>
                                      </p:cBhvr>
                                    </p:animEffect>
                                  </p:childTnLst>
                                </p:cTn>
                              </p:par>
                            </p:childTnLst>
                          </p:cTn>
                        </p:par>
                        <p:par>
                          <p:cTn id="39" fill="hold">
                            <p:stCondLst>
                              <p:cond delay="475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5" grpId="0"/>
      <p:bldP spid="46" grpId="0"/>
      <p:bldP spid="47" grpId="0"/>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2910" y="214294"/>
            <a:ext cx="2428892"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需求岗位</a:t>
            </a:r>
          </a:p>
        </p:txBody>
      </p:sp>
      <p:sp>
        <p:nvSpPr>
          <p:cNvPr id="11" name="矩形 10"/>
          <p:cNvSpPr/>
          <p:nvPr/>
        </p:nvSpPr>
        <p:spPr>
          <a:xfrm>
            <a:off x="142844" y="214294"/>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357158" y="357170"/>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179512" y="600074"/>
            <a:ext cx="8712968" cy="47056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ou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079612" y="3937532"/>
            <a:ext cx="936104" cy="12241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200" dirty="0" smtClean="0">
                <a:solidFill>
                  <a:prstClr val="white"/>
                </a:solidFill>
                <a:latin typeface="微软雅黑" pitchFamily="34" charset="-122"/>
                <a:ea typeface="微软雅黑" pitchFamily="34" charset="-122"/>
              </a:rPr>
              <a:t>根据人才所学专业进行试岗</a:t>
            </a:r>
            <a:endParaRPr lang="zh-CN" altLang="en-US" sz="1200" dirty="0">
              <a:solidFill>
                <a:prstClr val="white"/>
              </a:solidFill>
              <a:latin typeface="微软雅黑" pitchFamily="34" charset="-122"/>
              <a:ea typeface="微软雅黑" pitchFamily="34" charset="-122"/>
            </a:endParaRPr>
          </a:p>
        </p:txBody>
      </p:sp>
      <p:sp>
        <p:nvSpPr>
          <p:cNvPr id="35" name="矩形 34"/>
          <p:cNvSpPr/>
          <p:nvPr/>
        </p:nvSpPr>
        <p:spPr>
          <a:xfrm>
            <a:off x="7128284" y="2137668"/>
            <a:ext cx="936104" cy="30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200" dirty="0" smtClean="0">
                <a:solidFill>
                  <a:prstClr val="white"/>
                </a:solidFill>
                <a:latin typeface="微软雅黑" pitchFamily="34" charset="-122"/>
                <a:ea typeface="微软雅黑" pitchFamily="34" charset="-122"/>
              </a:rPr>
              <a:t>成为高层管理人员后，参与公司目标考核，将自己的利益与公司利益紧密联系在一起。</a:t>
            </a:r>
            <a:endParaRPr lang="zh-CN" altLang="en-US" sz="1200" dirty="0">
              <a:solidFill>
                <a:prstClr val="white"/>
              </a:solidFill>
              <a:latin typeface="微软雅黑" pitchFamily="34" charset="-122"/>
              <a:ea typeface="微软雅黑" pitchFamily="34" charset="-122"/>
            </a:endParaRPr>
          </a:p>
        </p:txBody>
      </p:sp>
      <p:sp>
        <p:nvSpPr>
          <p:cNvPr id="36" name="矩形 35"/>
          <p:cNvSpPr/>
          <p:nvPr/>
        </p:nvSpPr>
        <p:spPr>
          <a:xfrm>
            <a:off x="2289346" y="3577668"/>
            <a:ext cx="936104" cy="158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100" dirty="0" smtClean="0">
                <a:solidFill>
                  <a:prstClr val="white"/>
                </a:solidFill>
                <a:latin typeface="微软雅黑" pitchFamily="34" charset="-122"/>
                <a:ea typeface="微软雅黑" pitchFamily="34" charset="-122"/>
              </a:rPr>
              <a:t>半年到一年的时间后将人才放到适合的岗位，做到因人适岗</a:t>
            </a:r>
            <a:endParaRPr lang="zh-CN" altLang="en-US" sz="1100" dirty="0">
              <a:solidFill>
                <a:prstClr val="white"/>
              </a:solidFill>
              <a:latin typeface="微软雅黑" pitchFamily="34" charset="-122"/>
              <a:ea typeface="微软雅黑" pitchFamily="34" charset="-122"/>
            </a:endParaRPr>
          </a:p>
        </p:txBody>
      </p:sp>
      <p:sp>
        <p:nvSpPr>
          <p:cNvPr id="37" name="矩形 36"/>
          <p:cNvSpPr/>
          <p:nvPr/>
        </p:nvSpPr>
        <p:spPr>
          <a:xfrm>
            <a:off x="3499080" y="3217668"/>
            <a:ext cx="936104" cy="19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200" dirty="0" smtClean="0">
                <a:solidFill>
                  <a:prstClr val="white"/>
                </a:solidFill>
                <a:latin typeface="微软雅黑" pitchFamily="34" charset="-122"/>
                <a:ea typeface="微软雅黑" pitchFamily="34" charset="-122"/>
              </a:rPr>
              <a:t>根据人才的工作能力及品性，提升为基层管理人员</a:t>
            </a:r>
            <a:endParaRPr lang="zh-CN" altLang="en-US" sz="1200" dirty="0">
              <a:solidFill>
                <a:prstClr val="white"/>
              </a:solidFill>
              <a:latin typeface="微软雅黑" pitchFamily="34" charset="-122"/>
              <a:ea typeface="微软雅黑" pitchFamily="34" charset="-122"/>
            </a:endParaRPr>
          </a:p>
        </p:txBody>
      </p:sp>
      <p:sp>
        <p:nvSpPr>
          <p:cNvPr id="38" name="矩形 37"/>
          <p:cNvSpPr/>
          <p:nvPr/>
        </p:nvSpPr>
        <p:spPr>
          <a:xfrm>
            <a:off x="4708814" y="2857668"/>
            <a:ext cx="936104" cy="230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200" dirty="0" smtClean="0">
                <a:solidFill>
                  <a:prstClr val="white"/>
                </a:solidFill>
                <a:latin typeface="微软雅黑" pitchFamily="34" charset="-122"/>
                <a:ea typeface="微软雅黑" pitchFamily="34" charset="-122"/>
              </a:rPr>
              <a:t>从基层管理人员中选拔到中层管理人员</a:t>
            </a:r>
            <a:endParaRPr lang="zh-CN" altLang="en-US" sz="1200" dirty="0">
              <a:solidFill>
                <a:prstClr val="white"/>
              </a:solidFill>
              <a:latin typeface="微软雅黑" pitchFamily="34" charset="-122"/>
              <a:ea typeface="微软雅黑" pitchFamily="34" charset="-122"/>
            </a:endParaRPr>
          </a:p>
        </p:txBody>
      </p:sp>
      <p:sp>
        <p:nvSpPr>
          <p:cNvPr id="39" name="矩形 38"/>
          <p:cNvSpPr/>
          <p:nvPr/>
        </p:nvSpPr>
        <p:spPr>
          <a:xfrm>
            <a:off x="5918548" y="2497668"/>
            <a:ext cx="936104" cy="266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spcBef>
                <a:spcPts val="300"/>
              </a:spcBef>
            </a:pPr>
            <a:r>
              <a:rPr lang="zh-CN" altLang="en-US" sz="1200" dirty="0" smtClean="0">
                <a:solidFill>
                  <a:prstClr val="white"/>
                </a:solidFill>
                <a:latin typeface="微软雅黑" pitchFamily="34" charset="-122"/>
                <a:ea typeface="微软雅黑" pitchFamily="34" charset="-122"/>
              </a:rPr>
              <a:t>以能定岗，提升为部门经理级管理人员</a:t>
            </a:r>
            <a:endParaRPr lang="zh-CN" altLang="en-US" sz="1200" dirty="0">
              <a:solidFill>
                <a:prstClr val="white"/>
              </a:solidFill>
              <a:latin typeface="微软雅黑" pitchFamily="34" charset="-122"/>
              <a:ea typeface="微软雅黑" pitchFamily="34" charset="-122"/>
            </a:endParaRPr>
          </a:p>
        </p:txBody>
      </p:sp>
      <p:sp>
        <p:nvSpPr>
          <p:cNvPr id="40" name="文本框 7"/>
          <p:cNvSpPr txBox="1">
            <a:spLocks noChangeArrowheads="1"/>
          </p:cNvSpPr>
          <p:nvPr/>
        </p:nvSpPr>
        <p:spPr bwMode="auto">
          <a:xfrm>
            <a:off x="1043608" y="3505484"/>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储备人员</a:t>
            </a:r>
            <a:endParaRPr lang="en-US" altLang="zh-CN" sz="1400" b="1" dirty="0" smtClean="0">
              <a:solidFill>
                <a:schemeClr val="tx1">
                  <a:lumMod val="85000"/>
                  <a:lumOff val="15000"/>
                </a:schemeClr>
              </a:solidFill>
              <a:latin typeface="微软雅黑" pitchFamily="34" charset="-122"/>
            </a:endParaRPr>
          </a:p>
        </p:txBody>
      </p:sp>
      <p:sp>
        <p:nvSpPr>
          <p:cNvPr id="41" name="文本框 7"/>
          <p:cNvSpPr txBox="1">
            <a:spLocks noChangeArrowheads="1"/>
          </p:cNvSpPr>
          <p:nvPr/>
        </p:nvSpPr>
        <p:spPr bwMode="auto">
          <a:xfrm>
            <a:off x="2289346" y="3150384"/>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技术工艺</a:t>
            </a:r>
            <a:endParaRPr lang="en-US" altLang="zh-CN" sz="1400" b="1" dirty="0" smtClean="0">
              <a:solidFill>
                <a:schemeClr val="tx1">
                  <a:lumMod val="85000"/>
                  <a:lumOff val="15000"/>
                </a:schemeClr>
              </a:solidFill>
              <a:latin typeface="微软雅黑" pitchFamily="34" charset="-122"/>
            </a:endParaRPr>
          </a:p>
        </p:txBody>
      </p:sp>
      <p:sp>
        <p:nvSpPr>
          <p:cNvPr id="42" name="文本框 7"/>
          <p:cNvSpPr txBox="1">
            <a:spLocks noChangeArrowheads="1"/>
          </p:cNvSpPr>
          <p:nvPr/>
        </p:nvSpPr>
        <p:spPr bwMode="auto">
          <a:xfrm>
            <a:off x="3499080" y="2825986"/>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基层管理</a:t>
            </a:r>
            <a:endParaRPr lang="en-US" altLang="zh-CN" sz="1400" b="1" dirty="0" smtClean="0">
              <a:solidFill>
                <a:schemeClr val="tx1">
                  <a:lumMod val="85000"/>
                  <a:lumOff val="15000"/>
                </a:schemeClr>
              </a:solidFill>
              <a:latin typeface="微软雅黑" pitchFamily="34" charset="-122"/>
            </a:endParaRPr>
          </a:p>
        </p:txBody>
      </p:sp>
      <p:sp>
        <p:nvSpPr>
          <p:cNvPr id="43" name="文本框 7"/>
          <p:cNvSpPr txBox="1">
            <a:spLocks noChangeArrowheads="1"/>
          </p:cNvSpPr>
          <p:nvPr/>
        </p:nvSpPr>
        <p:spPr bwMode="auto">
          <a:xfrm>
            <a:off x="4672810" y="2466202"/>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中层管理</a:t>
            </a:r>
            <a:endParaRPr lang="en-US" altLang="zh-CN" sz="1400" b="1" dirty="0" smtClean="0">
              <a:solidFill>
                <a:schemeClr val="tx1">
                  <a:lumMod val="85000"/>
                  <a:lumOff val="15000"/>
                </a:schemeClr>
              </a:solidFill>
              <a:latin typeface="微软雅黑" pitchFamily="34" charset="-122"/>
            </a:endParaRPr>
          </a:p>
        </p:txBody>
      </p:sp>
      <p:sp>
        <p:nvSpPr>
          <p:cNvPr id="44" name="文本框 7"/>
          <p:cNvSpPr txBox="1">
            <a:spLocks noChangeArrowheads="1"/>
          </p:cNvSpPr>
          <p:nvPr/>
        </p:nvSpPr>
        <p:spPr bwMode="auto">
          <a:xfrm>
            <a:off x="5918548" y="2137668"/>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高层管理</a:t>
            </a:r>
            <a:endParaRPr lang="en-US" altLang="zh-CN" sz="1400" b="1" dirty="0" smtClean="0">
              <a:solidFill>
                <a:schemeClr val="tx1">
                  <a:lumMod val="85000"/>
                  <a:lumOff val="15000"/>
                </a:schemeClr>
              </a:solidFill>
              <a:latin typeface="微软雅黑" pitchFamily="34" charset="-122"/>
            </a:endParaRPr>
          </a:p>
        </p:txBody>
      </p:sp>
      <p:sp>
        <p:nvSpPr>
          <p:cNvPr id="45" name="文本框 7"/>
          <p:cNvSpPr txBox="1">
            <a:spLocks noChangeArrowheads="1"/>
          </p:cNvSpPr>
          <p:nvPr/>
        </p:nvSpPr>
        <p:spPr bwMode="auto">
          <a:xfrm>
            <a:off x="7133716" y="1746202"/>
            <a:ext cx="972108" cy="391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20000"/>
              </a:lnSpc>
            </a:pPr>
            <a:r>
              <a:rPr lang="zh-CN" altLang="en-US" sz="1400" b="1" dirty="0" smtClean="0">
                <a:solidFill>
                  <a:schemeClr val="tx1">
                    <a:lumMod val="85000"/>
                    <a:lumOff val="15000"/>
                  </a:schemeClr>
                </a:solidFill>
                <a:latin typeface="微软雅黑" pitchFamily="34" charset="-122"/>
              </a:rPr>
              <a:t>利益伙伴</a:t>
            </a:r>
            <a:endParaRPr lang="en-US" altLang="zh-CN" sz="1400" b="1" dirty="0" smtClean="0">
              <a:solidFill>
                <a:schemeClr val="tx1">
                  <a:lumMod val="85000"/>
                  <a:lumOff val="15000"/>
                </a:schemeClr>
              </a:solidFill>
              <a:latin typeface="微软雅黑" pitchFamily="34" charset="-122"/>
            </a:endParaRPr>
          </a:p>
        </p:txBody>
      </p:sp>
      <p:sp>
        <p:nvSpPr>
          <p:cNvPr id="46" name="下弧形箭头 20"/>
          <p:cNvSpPr/>
          <p:nvPr/>
        </p:nvSpPr>
        <p:spPr>
          <a:xfrm>
            <a:off x="5076056" y="4009628"/>
            <a:ext cx="1369833" cy="960048"/>
          </a:xfrm>
          <a:custGeom>
            <a:avLst/>
            <a:gdLst/>
            <a:ahLst/>
            <a:cxnLst/>
            <a:rect l="l" t="t" r="r" b="b"/>
            <a:pathLst>
              <a:path w="856171" h="600048">
                <a:moveTo>
                  <a:pt x="730548" y="0"/>
                </a:moveTo>
                <a:lnTo>
                  <a:pt x="856171" y="150012"/>
                </a:lnTo>
                <a:lnTo>
                  <a:pt x="781165" y="150012"/>
                </a:lnTo>
                <a:cubicBezTo>
                  <a:pt x="690050" y="425707"/>
                  <a:pt x="364462" y="611897"/>
                  <a:pt x="4190" y="597425"/>
                </a:cubicBezTo>
                <a:cubicBezTo>
                  <a:pt x="15190" y="599861"/>
                  <a:pt x="26319" y="600048"/>
                  <a:pt x="37503" y="600048"/>
                </a:cubicBezTo>
                <a:lnTo>
                  <a:pt x="0" y="600048"/>
                </a:lnTo>
                <a:lnTo>
                  <a:pt x="0" y="591717"/>
                </a:lnTo>
                <a:cubicBezTo>
                  <a:pt x="304209" y="558392"/>
                  <a:pt x="553710" y="384341"/>
                  <a:pt x="631153" y="150012"/>
                </a:cubicBezTo>
                <a:lnTo>
                  <a:pt x="556147" y="150012"/>
                </a:lnTo>
                <a:close/>
              </a:path>
            </a:pathLst>
          </a:custGeom>
          <a:solidFill>
            <a:srgbClr val="769F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7" name="直接连接符 46"/>
          <p:cNvCxnSpPr/>
          <p:nvPr/>
        </p:nvCxnSpPr>
        <p:spPr>
          <a:xfrm flipH="1">
            <a:off x="1078012" y="1201316"/>
            <a:ext cx="37604" cy="1116024"/>
          </a:xfrm>
          <a:prstGeom prst="line">
            <a:avLst/>
          </a:prstGeom>
          <a:ln w="28575">
            <a:solidFill>
              <a:srgbClr val="769F19"/>
            </a:solidFill>
            <a:prstDash val="solid"/>
          </a:ln>
        </p:spPr>
        <p:style>
          <a:lnRef idx="1">
            <a:schemeClr val="accent1"/>
          </a:lnRef>
          <a:fillRef idx="0">
            <a:schemeClr val="accent1"/>
          </a:fillRef>
          <a:effectRef idx="0">
            <a:schemeClr val="accent1"/>
          </a:effectRef>
          <a:fontRef idx="minor">
            <a:schemeClr val="tx1"/>
          </a:fontRef>
        </p:style>
      </p:cxnSp>
      <p:sp>
        <p:nvSpPr>
          <p:cNvPr id="48" name="文本框 7"/>
          <p:cNvSpPr txBox="1">
            <a:spLocks noChangeArrowheads="1"/>
          </p:cNvSpPr>
          <p:nvPr/>
        </p:nvSpPr>
        <p:spPr bwMode="auto">
          <a:xfrm>
            <a:off x="1187624" y="1057300"/>
            <a:ext cx="4392488"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400" dirty="0" smtClean="0">
                <a:solidFill>
                  <a:schemeClr val="tx1">
                    <a:lumMod val="85000"/>
                    <a:lumOff val="15000"/>
                  </a:schemeClr>
                </a:solidFill>
                <a:latin typeface="微软雅黑" pitchFamily="34" charset="-122"/>
              </a:rPr>
              <a:t>公司目前属于快速发展时期，对基层管理、技术管理、产品研发、品质管理方面大量需要专业扎实、积极肯学，有上进心的人才。公司也会重点培养，为其提供务实的职业晋升空间。</a:t>
            </a:r>
            <a:r>
              <a:rPr lang="en-US" altLang="zh-CN" sz="1400" dirty="0" smtClean="0">
                <a:solidFill>
                  <a:srgbClr val="FF0000"/>
                </a:solidFill>
                <a:latin typeface="微软雅黑" pitchFamily="34" charset="-122"/>
              </a:rPr>
              <a:t>2022</a:t>
            </a:r>
            <a:r>
              <a:rPr lang="zh-CN" altLang="en-US" sz="1400" dirty="0" smtClean="0">
                <a:solidFill>
                  <a:srgbClr val="FF0000"/>
                </a:solidFill>
                <a:latin typeface="微软雅黑" pitchFamily="34" charset="-122"/>
              </a:rPr>
              <a:t>年公司新征地</a:t>
            </a:r>
            <a:r>
              <a:rPr lang="en-US" altLang="zh-CN" sz="1400" dirty="0" smtClean="0">
                <a:solidFill>
                  <a:srgbClr val="FF0000"/>
                </a:solidFill>
                <a:latin typeface="微软雅黑" pitchFamily="34" charset="-122"/>
              </a:rPr>
              <a:t>100</a:t>
            </a:r>
            <a:r>
              <a:rPr lang="zh-CN" altLang="en-US" sz="1400" dirty="0" smtClean="0">
                <a:solidFill>
                  <a:srgbClr val="FF0000"/>
                </a:solidFill>
                <a:latin typeface="微软雅黑" pitchFamily="34" charset="-122"/>
              </a:rPr>
              <a:t>亩，将开发晴纶面料、再生环保面料，这是面向欧美市场的高端产品，公司将需要各种专业人才的加盟。</a:t>
            </a:r>
            <a:endParaRPr lang="en-US" altLang="zh-CN" sz="1400" dirty="0" smtClean="0">
              <a:solidFill>
                <a:srgbClr val="FF0000"/>
              </a:solidFill>
              <a:latin typeface="微软雅黑" pitchFamily="34" charset="-122"/>
            </a:endParaRPr>
          </a:p>
        </p:txBody>
      </p:sp>
      <p:sp>
        <p:nvSpPr>
          <p:cNvPr id="21" name="矩形 20"/>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矩形 21"/>
          <p:cNvSpPr/>
          <p:nvPr/>
        </p:nvSpPr>
        <p:spPr>
          <a:xfrm>
            <a:off x="539552" y="553244"/>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TextBox 22"/>
          <p:cNvSpPr txBox="1"/>
          <p:nvPr/>
        </p:nvSpPr>
        <p:spPr>
          <a:xfrm>
            <a:off x="827584" y="379611"/>
            <a:ext cx="3312368"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职业晋升通道</a:t>
            </a:r>
            <a:endParaRPr lang="zh-CN" altLang="en-US" sz="2400" b="1" spc="3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xmlns="" val="167191807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500"/>
                                        <p:tgtEl>
                                          <p:spTgt spid="36"/>
                                        </p:tgtEl>
                                      </p:cBhvr>
                                    </p:animEffect>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500"/>
                                        <p:tgtEl>
                                          <p:spTgt spid="37"/>
                                        </p:tgtEl>
                                      </p:cBhvr>
                                    </p:animEffect>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2" presetClass="entr" presetSubtype="1"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up)">
                                      <p:cBhvr>
                                        <p:cTn id="48" dur="500"/>
                                        <p:tgtEl>
                                          <p:spTgt spid="38"/>
                                        </p:tgtEl>
                                      </p:cBhvr>
                                    </p:animEffect>
                                  </p:childTnLst>
                                </p:cTn>
                              </p:par>
                            </p:childTnLst>
                          </p:cTn>
                        </p:par>
                        <p:par>
                          <p:cTn id="49" fill="hold">
                            <p:stCondLst>
                              <p:cond delay="5000"/>
                            </p:stCondLst>
                            <p:childTnLst>
                              <p:par>
                                <p:cTn id="50" presetID="2" presetClass="entr" presetSubtype="4"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2" presetClass="entr" presetSubtype="1"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500"/>
                                        <p:tgtEl>
                                          <p:spTgt spid="39"/>
                                        </p:tgtEl>
                                      </p:cBhvr>
                                    </p:animEffect>
                                  </p:childTnLst>
                                </p:cTn>
                              </p:par>
                            </p:childTnLst>
                          </p:cTn>
                        </p:par>
                        <p:par>
                          <p:cTn id="58" fill="hold">
                            <p:stCondLst>
                              <p:cond delay="6000"/>
                            </p:stCondLst>
                            <p:childTnLst>
                              <p:par>
                                <p:cTn id="59" presetID="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additive="base">
                                        <p:cTn id="61" dur="500" fill="hold"/>
                                        <p:tgtEl>
                                          <p:spTgt spid="45"/>
                                        </p:tgtEl>
                                        <p:attrNameLst>
                                          <p:attrName>ppt_x</p:attrName>
                                        </p:attrNameLst>
                                      </p:cBhvr>
                                      <p:tavLst>
                                        <p:tav tm="0">
                                          <p:val>
                                            <p:strVal val="#ppt_x"/>
                                          </p:val>
                                        </p:tav>
                                        <p:tav tm="100000">
                                          <p:val>
                                            <p:strVal val="#ppt_x"/>
                                          </p:val>
                                        </p:tav>
                                      </p:tavLst>
                                    </p:anim>
                                    <p:anim calcmode="lin" valueType="num">
                                      <p:cBhvr additive="base">
                                        <p:cTn id="62" dur="500" fill="hold"/>
                                        <p:tgtEl>
                                          <p:spTgt spid="45"/>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22" presetClass="entr" presetSubtype="1"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p:stCondLst>
                              <p:cond delay="7000"/>
                            </p:stCondLst>
                            <p:childTnLst>
                              <p:par>
                                <p:cTn id="68" presetID="22" presetClass="entr" presetSubtype="4" fill="hold" grpId="0" nodeType="after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wipe(down)">
                                      <p:cBhvr>
                                        <p:cTn id="70" dur="500"/>
                                        <p:tgtEl>
                                          <p:spTgt spid="46"/>
                                        </p:tgtEl>
                                      </p:cBhvr>
                                    </p:animEffect>
                                  </p:childTnLst>
                                </p:cTn>
                              </p:par>
                            </p:childTnLst>
                          </p:cTn>
                        </p:par>
                        <p:par>
                          <p:cTn id="71" fill="hold">
                            <p:stCondLst>
                              <p:cond delay="7500"/>
                            </p:stCondLst>
                            <p:childTnLst>
                              <p:par>
                                <p:cTn id="72" presetID="4" presetClass="entr" presetSubtype="32"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ox(out)">
                                      <p:cBhvr>
                                        <p:cTn id="74" dur="500"/>
                                        <p:tgtEl>
                                          <p:spTgt spid="21"/>
                                        </p:tgtEl>
                                      </p:cBhvr>
                                    </p:animEffect>
                                  </p:childTnLst>
                                </p:cTn>
                              </p:par>
                              <p:par>
                                <p:cTn id="75" presetID="4" presetClass="entr" presetSubtype="32"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ox(out)">
                                      <p:cBhvr>
                                        <p:cTn id="77" dur="500"/>
                                        <p:tgtEl>
                                          <p:spTgt spid="22"/>
                                        </p:tgtEl>
                                      </p:cBhvr>
                                    </p:animEffect>
                                  </p:childTnLst>
                                </p:cTn>
                              </p:par>
                            </p:childTnLst>
                          </p:cTn>
                        </p:par>
                        <p:par>
                          <p:cTn id="78" fill="hold">
                            <p:stCondLst>
                              <p:cond delay="8000"/>
                            </p:stCondLst>
                            <p:childTnLst>
                              <p:par>
                                <p:cTn id="79" presetID="2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p:bldP spid="41" grpId="0"/>
      <p:bldP spid="42" grpId="0"/>
      <p:bldP spid="43" grpId="0"/>
      <p:bldP spid="44" grpId="0"/>
      <p:bldP spid="45" grpId="0"/>
      <p:bldP spid="46" grpId="0" animBg="1"/>
      <p:bldP spid="48" grpId="0"/>
      <p:bldP spid="21" grpId="0" animBg="1"/>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475656" y="625252"/>
            <a:ext cx="6948000" cy="126642"/>
            <a:chOff x="2492152" y="625252"/>
            <a:chExt cx="6804248" cy="126642"/>
          </a:xfrm>
        </p:grpSpPr>
        <p:sp>
          <p:nvSpPr>
            <p:cNvPr id="30" name="矩形 29"/>
            <p:cNvSpPr/>
            <p:nvPr/>
          </p:nvSpPr>
          <p:spPr>
            <a:xfrm>
              <a:off x="2492152" y="625252"/>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492152" y="715894"/>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5273824" y="3146988"/>
            <a:ext cx="1479980" cy="1479889"/>
          </a:xfrm>
          <a:prstGeom prst="ellipse">
            <a:avLst/>
          </a:prstGeom>
          <a:solidFill>
            <a:srgbClr val="0070C0"/>
          </a:solidFill>
          <a:ln w="63500" cap="flat" cmpd="sng" algn="ctr">
            <a:solidFill>
              <a:sysClr val="window" lastClr="FFFFFF"/>
            </a:solidFill>
            <a:prstDash val="solid"/>
          </a:ln>
          <a:effectLst>
            <a:innerShdw blurRad="101600" dist="76200" dir="13500000">
              <a:prstClr val="black">
                <a:alpha val="20000"/>
              </a:prstClr>
            </a:innerShdw>
          </a:effectLst>
        </p:spPr>
        <p:txBody>
          <a:bodyPr lIns="0" tIns="43202" rIns="36000" bIns="43202" anchor="ctr"/>
          <a:lstStyle/>
          <a:p>
            <a:pPr algn="ctr">
              <a:defRPr/>
            </a:pPr>
            <a:r>
              <a:rPr lang="zh-CN" altLang="en-US" sz="2300" kern="0" dirty="0" smtClean="0">
                <a:solidFill>
                  <a:sysClr val="window" lastClr="FFFFFF"/>
                </a:solidFill>
                <a:latin typeface="微软雅黑" panose="020B0503020204020204" pitchFamily="34" charset="-122"/>
                <a:ea typeface="微软雅黑" panose="020B0503020204020204" pitchFamily="34" charset="-122"/>
              </a:rPr>
              <a:t>利</a:t>
            </a:r>
            <a:endParaRPr lang="en-US" sz="2300" kern="0" dirty="0">
              <a:solidFill>
                <a:sysClr val="window" lastClr="FFFFFF"/>
              </a:solidFill>
              <a:latin typeface="微软雅黑" panose="020B0503020204020204" pitchFamily="34" charset="-122"/>
              <a:ea typeface="微软雅黑" panose="020B0503020204020204" pitchFamily="34" charset="-122"/>
            </a:endParaRPr>
          </a:p>
        </p:txBody>
      </p:sp>
      <p:sp>
        <p:nvSpPr>
          <p:cNvPr id="35" name="椭圆 34"/>
          <p:cNvSpPr/>
          <p:nvPr/>
        </p:nvSpPr>
        <p:spPr>
          <a:xfrm>
            <a:off x="3898657" y="3160446"/>
            <a:ext cx="1479980" cy="1479889"/>
          </a:xfrm>
          <a:prstGeom prst="ellipse">
            <a:avLst/>
          </a:prstGeom>
          <a:solidFill>
            <a:srgbClr val="0070C0"/>
          </a:solidFill>
          <a:ln w="63500" cap="flat" cmpd="sng" algn="ctr">
            <a:solidFill>
              <a:sysClr val="window" lastClr="FFFFFF"/>
            </a:solidFill>
            <a:prstDash val="solid"/>
          </a:ln>
          <a:effectLst>
            <a:innerShdw blurRad="101600" dist="76200" dir="13500000">
              <a:prstClr val="black">
                <a:alpha val="20000"/>
              </a:prstClr>
            </a:innerShdw>
          </a:effectLst>
        </p:spPr>
        <p:txBody>
          <a:bodyPr lIns="0" tIns="43202" rIns="36000" bIns="43202" anchor="ctr"/>
          <a:lstStyle/>
          <a:p>
            <a:pPr algn="ctr">
              <a:defRPr/>
            </a:pPr>
            <a:r>
              <a:rPr lang="zh-CN" altLang="en-US" sz="2300" kern="0" dirty="0" smtClean="0">
                <a:solidFill>
                  <a:sysClr val="window" lastClr="FFFFFF"/>
                </a:solidFill>
                <a:latin typeface="微软雅黑" panose="020B0503020204020204" pitchFamily="34" charset="-122"/>
                <a:ea typeface="微软雅黑" panose="020B0503020204020204" pitchFamily="34" charset="-122"/>
              </a:rPr>
              <a:t>福</a:t>
            </a:r>
            <a:endParaRPr lang="en-US" sz="2300" kern="0" dirty="0">
              <a:solidFill>
                <a:sysClr val="window" lastClr="FFFFFF"/>
              </a:solidFill>
              <a:latin typeface="微软雅黑" panose="020B0503020204020204" pitchFamily="34" charset="-122"/>
              <a:ea typeface="微软雅黑" panose="020B0503020204020204" pitchFamily="34" charset="-122"/>
            </a:endParaRPr>
          </a:p>
        </p:txBody>
      </p:sp>
      <p:sp>
        <p:nvSpPr>
          <p:cNvPr id="36" name="椭圆 35"/>
          <p:cNvSpPr/>
          <p:nvPr/>
        </p:nvSpPr>
        <p:spPr>
          <a:xfrm>
            <a:off x="3569209" y="1865593"/>
            <a:ext cx="1479980" cy="1479889"/>
          </a:xfrm>
          <a:prstGeom prst="ellipse">
            <a:avLst/>
          </a:prstGeom>
          <a:solidFill>
            <a:srgbClr val="0070C0"/>
          </a:solidFill>
          <a:ln w="63500" cap="flat" cmpd="sng" algn="ctr">
            <a:solidFill>
              <a:sysClr val="window" lastClr="FFFFFF"/>
            </a:solidFill>
            <a:prstDash val="solid"/>
          </a:ln>
          <a:effectLst>
            <a:innerShdw blurRad="101600" dist="76200" dir="13500000">
              <a:prstClr val="black">
                <a:alpha val="20000"/>
              </a:prstClr>
            </a:innerShdw>
          </a:effectLst>
        </p:spPr>
        <p:txBody>
          <a:bodyPr lIns="0" tIns="43202" rIns="36000" bIns="43202" anchor="ctr"/>
          <a:lstStyle/>
          <a:p>
            <a:pPr algn="ctr">
              <a:defRPr/>
            </a:pPr>
            <a:r>
              <a:rPr lang="zh-CN" altLang="en-US" sz="2300" kern="0" dirty="0" smtClean="0">
                <a:solidFill>
                  <a:sysClr val="window" lastClr="FFFFFF"/>
                </a:solidFill>
                <a:latin typeface="微软雅黑" panose="020B0503020204020204" pitchFamily="34" charset="-122"/>
                <a:ea typeface="微软雅黑" panose="020B0503020204020204" pitchFamily="34" charset="-122"/>
              </a:rPr>
              <a:t>酬</a:t>
            </a:r>
            <a:endParaRPr lang="en-US" sz="2300" kern="0" dirty="0">
              <a:solidFill>
                <a:sysClr val="window" lastClr="FFFFFF"/>
              </a:solidFill>
              <a:latin typeface="微软雅黑" panose="020B0503020204020204" pitchFamily="34" charset="-122"/>
              <a:ea typeface="微软雅黑" panose="020B0503020204020204" pitchFamily="34" charset="-122"/>
            </a:endParaRPr>
          </a:p>
        </p:txBody>
      </p:sp>
      <p:sp>
        <p:nvSpPr>
          <p:cNvPr id="37" name="椭圆 36"/>
          <p:cNvSpPr/>
          <p:nvPr/>
        </p:nvSpPr>
        <p:spPr>
          <a:xfrm>
            <a:off x="2144263" y="1865593"/>
            <a:ext cx="1479980" cy="1479889"/>
          </a:xfrm>
          <a:prstGeom prst="ellipse">
            <a:avLst/>
          </a:prstGeom>
          <a:solidFill>
            <a:srgbClr val="0070C0"/>
          </a:solidFill>
          <a:ln w="63500" cap="flat" cmpd="sng" algn="ctr">
            <a:solidFill>
              <a:sysClr val="window" lastClr="FFFFFF"/>
            </a:solidFill>
            <a:prstDash val="solid"/>
          </a:ln>
          <a:effectLst>
            <a:innerShdw blurRad="101600" dist="76200" dir="13500000">
              <a:prstClr val="black">
                <a:alpha val="20000"/>
              </a:prstClr>
            </a:innerShdw>
          </a:effectLst>
        </p:spPr>
        <p:txBody>
          <a:bodyPr lIns="0" tIns="43202" rIns="36000" bIns="43202" anchor="ctr"/>
          <a:lstStyle/>
          <a:p>
            <a:pPr algn="ctr">
              <a:defRPr/>
            </a:pPr>
            <a:r>
              <a:rPr lang="zh-CN" altLang="en-US" sz="2300" kern="0" dirty="0" smtClean="0">
                <a:solidFill>
                  <a:sysClr val="window" lastClr="FFFFFF"/>
                </a:solidFill>
                <a:latin typeface="微软雅黑" panose="020B0503020204020204" pitchFamily="34" charset="-122"/>
                <a:ea typeface="微软雅黑" panose="020B0503020204020204" pitchFamily="34" charset="-122"/>
              </a:rPr>
              <a:t>薪</a:t>
            </a:r>
            <a:endParaRPr lang="en-US" sz="2300" kern="0" dirty="0">
              <a:solidFill>
                <a:sysClr val="window" lastClr="FFFFFF"/>
              </a:solidFill>
              <a:latin typeface="微软雅黑" panose="020B0503020204020204" pitchFamily="34" charset="-122"/>
              <a:ea typeface="微软雅黑" panose="020B0503020204020204" pitchFamily="34" charset="-122"/>
            </a:endParaRPr>
          </a:p>
        </p:txBody>
      </p:sp>
      <p:sp>
        <p:nvSpPr>
          <p:cNvPr id="38" name="TextBox 24"/>
          <p:cNvSpPr txBox="1">
            <a:spLocks noChangeArrowheads="1"/>
          </p:cNvSpPr>
          <p:nvPr/>
        </p:nvSpPr>
        <p:spPr bwMode="auto">
          <a:xfrm>
            <a:off x="5154274" y="2102311"/>
            <a:ext cx="2567822" cy="609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lvl="0" eaLnBrk="1" hangingPunct="1">
              <a:lnSpc>
                <a:spcPct val="120000"/>
              </a:lnSpc>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本科毕业生，公司为其缴纳五险和住房公积金。</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24"/>
          <p:cNvSpPr txBox="1">
            <a:spLocks noChangeArrowheads="1"/>
          </p:cNvSpPr>
          <p:nvPr/>
        </p:nvSpPr>
        <p:spPr bwMode="auto">
          <a:xfrm>
            <a:off x="6810458" y="3452967"/>
            <a:ext cx="2207782" cy="867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lvl="0" eaLnBrk="1" hangingPunct="1">
              <a:lnSpc>
                <a:spcPct val="120000"/>
              </a:lnSpc>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每年免费做一次健康体检，每年免费旅游一次或进行拓展活动。</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TextBox 24"/>
          <p:cNvSpPr txBox="1">
            <a:spLocks noChangeArrowheads="1"/>
          </p:cNvSpPr>
          <p:nvPr/>
        </p:nvSpPr>
        <p:spPr bwMode="auto">
          <a:xfrm>
            <a:off x="107504" y="2065412"/>
            <a:ext cx="211671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lvl="0" algn="r" eaLnBrk="1" hangingPunct="1">
              <a:lnSpc>
                <a:spcPct val="120000"/>
              </a:lnSpc>
              <a:defRPr/>
            </a:pPr>
            <a:r>
              <a:rPr lang="zh-CN" altLang="en-US" sz="1400" dirty="0" smtClean="0">
                <a:solidFill>
                  <a:srgbClr val="FF0000"/>
                </a:solidFill>
                <a:latin typeface="微软雅黑" panose="020B0503020204020204" pitchFamily="34" charset="-122"/>
                <a:ea typeface="微软雅黑" panose="020B0503020204020204" pitchFamily="34" charset="-122"/>
              </a:rPr>
              <a:t>本科毕业生公司起薪</a:t>
            </a:r>
            <a:r>
              <a:rPr lang="en-US" altLang="zh-CN" sz="1400" dirty="0" smtClean="0">
                <a:solidFill>
                  <a:srgbClr val="FF0000"/>
                </a:solidFill>
                <a:latin typeface="微软雅黑" panose="020B0503020204020204" pitchFamily="34" charset="-122"/>
                <a:ea typeface="微软雅黑" panose="020B0503020204020204" pitchFamily="34" charset="-122"/>
              </a:rPr>
              <a:t>4500</a:t>
            </a:r>
            <a:r>
              <a:rPr lang="zh-CN" altLang="en-US" sz="1400" dirty="0" smtClean="0">
                <a:solidFill>
                  <a:srgbClr val="FF0000"/>
                </a:solidFill>
                <a:latin typeface="微软雅黑" panose="020B0503020204020204" pitchFamily="34" charset="-122"/>
                <a:ea typeface="微软雅黑" panose="020B0503020204020204" pitchFamily="34" charset="-122"/>
              </a:rPr>
              <a:t>元，转正后根据岗位</a:t>
            </a:r>
            <a:r>
              <a:rPr lang="en-US" altLang="zh-CN" sz="1400" dirty="0" smtClean="0">
                <a:solidFill>
                  <a:srgbClr val="FF0000"/>
                </a:solidFill>
                <a:latin typeface="微软雅黑" panose="020B0503020204020204" pitchFamily="34" charset="-122"/>
                <a:ea typeface="微软雅黑" panose="020B0503020204020204" pitchFamily="34" charset="-122"/>
              </a:rPr>
              <a:t>5000</a:t>
            </a:r>
            <a:r>
              <a:rPr lang="zh-CN" altLang="en-US" sz="1400" dirty="0" smtClean="0">
                <a:solidFill>
                  <a:srgbClr val="FF0000"/>
                </a:solidFill>
                <a:latin typeface="微软雅黑" panose="020B0503020204020204" pitchFamily="34" charset="-122"/>
                <a:ea typeface="微软雅黑" panose="020B0503020204020204" pitchFamily="34" charset="-122"/>
              </a:rPr>
              <a:t>元以上，一年以后</a:t>
            </a:r>
            <a:r>
              <a:rPr lang="en-US" altLang="zh-CN" sz="1400" dirty="0" smtClean="0">
                <a:solidFill>
                  <a:srgbClr val="FF0000"/>
                </a:solidFill>
                <a:latin typeface="微软雅黑" panose="020B0503020204020204" pitchFamily="34" charset="-122"/>
                <a:ea typeface="微软雅黑" panose="020B0503020204020204" pitchFamily="34" charset="-122"/>
              </a:rPr>
              <a:t>6000</a:t>
            </a:r>
            <a:r>
              <a:rPr lang="zh-CN" altLang="en-US" sz="1400" dirty="0" smtClean="0">
                <a:solidFill>
                  <a:srgbClr val="FF0000"/>
                </a:solidFill>
                <a:latin typeface="微软雅黑" panose="020B0503020204020204" pitchFamily="34" charset="-122"/>
                <a:ea typeface="微软雅黑" panose="020B0503020204020204" pitchFamily="34" charset="-122"/>
              </a:rPr>
              <a:t>以上，以后每年进行调薪一次。</a:t>
            </a:r>
            <a:r>
              <a:rPr lang="en-US" altLang="zh-CN" sz="1400" dirty="0" smtClean="0">
                <a:solidFill>
                  <a:srgbClr val="FF0000"/>
                </a:solidFill>
                <a:latin typeface="微软雅黑" panose="020B0503020204020204" pitchFamily="34" charset="-122"/>
                <a:ea typeface="微软雅黑" panose="020B0503020204020204" pitchFamily="34" charset="-122"/>
              </a:rPr>
              <a:t> </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41" name="TextBox 24"/>
          <p:cNvSpPr txBox="1">
            <a:spLocks noChangeArrowheads="1"/>
          </p:cNvSpPr>
          <p:nvPr/>
        </p:nvSpPr>
        <p:spPr bwMode="auto">
          <a:xfrm>
            <a:off x="1331640" y="3865612"/>
            <a:ext cx="2567822" cy="609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lvl="0" algn="r" eaLnBrk="1" hangingPunct="1">
              <a:lnSpc>
                <a:spcPct val="120000"/>
              </a:lnSpc>
              <a:defRPr/>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提供舒适的住宿环境，丰富娱乐活动卡拉</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OK</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室、乒乓球室</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p:nvSpPr>
        <p:spPr>
          <a:xfrm>
            <a:off x="539552" y="553244"/>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extLst>
      <p:ext uri="{BB962C8B-B14F-4D97-AF65-F5344CB8AC3E}">
        <p14:creationId xmlns:p14="http://schemas.microsoft.com/office/powerpoint/2010/main" xmlns="" val="167191807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ppt_w</p:attrName>
                                        </p:attrNameLst>
                                      </p:cBhvr>
                                      <p:tavLst>
                                        <p:tav tm="0" fmla="#ppt_w*sin(2.5*pi*$)">
                                          <p:val>
                                            <p:fltVal val="0"/>
                                          </p:val>
                                        </p:tav>
                                        <p:tav tm="100000">
                                          <p:val>
                                            <p:fltVal val="1"/>
                                          </p:val>
                                        </p:tav>
                                      </p:tavLst>
                                    </p:anim>
                                    <p:anim calcmode="lin" valueType="num">
                                      <p:cBhvr>
                                        <p:cTn id="13" dur="500" fill="hold"/>
                                        <p:tgtEl>
                                          <p:spTgt spid="3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2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ppt_w</p:attrName>
                                        </p:attrNameLst>
                                      </p:cBhvr>
                                      <p:tavLst>
                                        <p:tav tm="0" fmla="#ppt_w*sin(2.5*pi*$)">
                                          <p:val>
                                            <p:fltVal val="0"/>
                                          </p:val>
                                        </p:tav>
                                        <p:tav tm="100000">
                                          <p:val>
                                            <p:fltVal val="1"/>
                                          </p:val>
                                        </p:tav>
                                      </p:tavLst>
                                    </p:anim>
                                    <p:anim calcmode="lin" valueType="num">
                                      <p:cBhvr>
                                        <p:cTn id="18" dur="500" fill="hold"/>
                                        <p:tgtEl>
                                          <p:spTgt spid="36"/>
                                        </p:tgtEl>
                                        <p:attrNameLst>
                                          <p:attrName>ppt_h</p:attrName>
                                        </p:attrNameLst>
                                      </p:cBhvr>
                                      <p:tavLst>
                                        <p:tav tm="0">
                                          <p:val>
                                            <p:strVal val="#ppt_h"/>
                                          </p:val>
                                        </p:tav>
                                        <p:tav tm="100000">
                                          <p:val>
                                            <p:strVal val="#ppt_h"/>
                                          </p:val>
                                        </p:tav>
                                      </p:tavLst>
                                    </p:anim>
                                  </p:childTnLst>
                                </p:cTn>
                              </p:par>
                              <p:par>
                                <p:cTn id="19" presetID="45" presetClass="entr" presetSubtype="0" fill="hold" grpId="0" nodeType="with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ppt_w</p:attrName>
                                        </p:attrNameLst>
                                      </p:cBhvr>
                                      <p:tavLst>
                                        <p:tav tm="0" fmla="#ppt_w*sin(2.5*pi*$)">
                                          <p:val>
                                            <p:fltVal val="0"/>
                                          </p:val>
                                        </p:tav>
                                        <p:tav tm="100000">
                                          <p:val>
                                            <p:fltVal val="1"/>
                                          </p:val>
                                        </p:tav>
                                      </p:tavLst>
                                    </p:anim>
                                    <p:anim calcmode="lin" valueType="num">
                                      <p:cBhvr>
                                        <p:cTn id="23" dur="500" fill="hold"/>
                                        <p:tgtEl>
                                          <p:spTgt spid="35"/>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7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ppt_w</p:attrName>
                                        </p:attrNameLst>
                                      </p:cBhvr>
                                      <p:tavLst>
                                        <p:tav tm="0" fmla="#ppt_w*sin(2.5*pi*$)">
                                          <p:val>
                                            <p:fltVal val="0"/>
                                          </p:val>
                                        </p:tav>
                                        <p:tav tm="100000">
                                          <p:val>
                                            <p:fltVal val="1"/>
                                          </p:val>
                                        </p:tav>
                                      </p:tavLst>
                                    </p:anim>
                                    <p:anim calcmode="lin" valueType="num">
                                      <p:cBhvr>
                                        <p:cTn id="28" dur="500" fill="hold"/>
                                        <p:tgtEl>
                                          <p:spTgt spid="34"/>
                                        </p:tgtEl>
                                        <p:attrNameLst>
                                          <p:attrName>ppt_h</p:attrName>
                                        </p:attrNameLst>
                                      </p:cBhvr>
                                      <p:tavLst>
                                        <p:tav tm="0">
                                          <p:val>
                                            <p:strVal val="#ppt_h"/>
                                          </p:val>
                                        </p:tav>
                                        <p:tav tm="100000">
                                          <p:val>
                                            <p:strVal val="#ppt_h"/>
                                          </p:val>
                                        </p:tav>
                                      </p:tavLst>
                                    </p:anim>
                                  </p:childTnLst>
                                </p:cTn>
                              </p:par>
                            </p:childTnLst>
                          </p:cTn>
                        </p:par>
                        <p:par>
                          <p:cTn id="29" fill="hold">
                            <p:stCondLst>
                              <p:cond delay="1750"/>
                            </p:stCondLst>
                            <p:childTnLst>
                              <p:par>
                                <p:cTn id="30" presetID="22" presetClass="entr" presetSubtype="2"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right)">
                                      <p:cBhvr>
                                        <p:cTn id="32" dur="500"/>
                                        <p:tgtEl>
                                          <p:spTgt spid="40"/>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750"/>
                            </p:stCondLst>
                            <p:childTnLst>
                              <p:par>
                                <p:cTn id="38" presetID="22" presetClass="entr" presetSubtype="2"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right)">
                                      <p:cBhvr>
                                        <p:cTn id="40" dur="500"/>
                                        <p:tgtEl>
                                          <p:spTgt spid="41"/>
                                        </p:tgtEl>
                                      </p:cBhvr>
                                    </p:animEffect>
                                  </p:childTnLst>
                                </p:cTn>
                              </p:par>
                            </p:childTnLst>
                          </p:cTn>
                        </p:par>
                        <p:par>
                          <p:cTn id="41" fill="hold">
                            <p:stCondLst>
                              <p:cond delay="3250"/>
                            </p:stCondLst>
                            <p:childTnLst>
                              <p:par>
                                <p:cTn id="42" presetID="22" presetClass="entr" presetSubtype="8"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par>
                          <p:cTn id="45" fill="hold">
                            <p:stCondLst>
                              <p:cond delay="3750"/>
                            </p:stCondLst>
                            <p:childTnLst>
                              <p:par>
                                <p:cTn id="46" presetID="4" presetClass="entr" presetSubtype="32"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ox(out)">
                                      <p:cBhvr>
                                        <p:cTn id="48" dur="500"/>
                                        <p:tgtEl>
                                          <p:spTgt spid="14"/>
                                        </p:tgtEl>
                                      </p:cBhvr>
                                    </p:animEffect>
                                  </p:childTnLst>
                                </p:cTn>
                              </p:par>
                              <p:par>
                                <p:cTn id="49" presetID="4" presetClass="entr" presetSubtype="3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ou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P spid="39" grpId="0"/>
      <p:bldP spid="40" grpId="0"/>
      <p:bldP spid="41"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a:off x="539552" y="553244"/>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21"/>
          <p:cNvSpPr txBox="1"/>
          <p:nvPr/>
        </p:nvSpPr>
        <p:spPr>
          <a:xfrm>
            <a:off x="827584" y="379611"/>
            <a:ext cx="3312368"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丰富多彩的员工活动</a:t>
            </a:r>
            <a:endParaRPr lang="zh-CN" altLang="en-US" sz="2400" b="1" spc="300" dirty="0">
              <a:solidFill>
                <a:srgbClr val="0070C0"/>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3" cstate="print"/>
          <a:srcRect/>
          <a:stretch>
            <a:fillRect/>
          </a:stretch>
        </p:blipFill>
        <p:spPr bwMode="auto">
          <a:xfrm>
            <a:off x="323528" y="841276"/>
            <a:ext cx="4166956" cy="235914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23529" y="3145532"/>
            <a:ext cx="4176464" cy="2448272"/>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499992" y="841276"/>
            <a:ext cx="4464496" cy="2304256"/>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4499992" y="3145532"/>
            <a:ext cx="4464496" cy="2448272"/>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ou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a:off x="539552" y="553244"/>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21"/>
          <p:cNvSpPr txBox="1"/>
          <p:nvPr/>
        </p:nvSpPr>
        <p:spPr>
          <a:xfrm>
            <a:off x="827584" y="379611"/>
            <a:ext cx="3312368"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丰富多彩的员工活动</a:t>
            </a:r>
            <a:endParaRPr lang="zh-CN" altLang="en-US" sz="2400" b="1" spc="300" dirty="0">
              <a:solidFill>
                <a:srgbClr val="0070C0"/>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3" cstate="print"/>
          <a:srcRect/>
          <a:stretch>
            <a:fillRect/>
          </a:stretch>
        </p:blipFill>
        <p:spPr bwMode="auto">
          <a:xfrm>
            <a:off x="251520" y="913284"/>
            <a:ext cx="3563888" cy="2376264"/>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851920" y="913284"/>
            <a:ext cx="4968552" cy="2376264"/>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3851920" y="3289548"/>
            <a:ext cx="4959998" cy="2232248"/>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251520" y="3361556"/>
            <a:ext cx="3528392" cy="2160240"/>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ou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662" y="500046"/>
            <a:ext cx="264320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精彩培训</a:t>
            </a:r>
          </a:p>
        </p:txBody>
      </p:sp>
      <p:sp>
        <p:nvSpPr>
          <p:cNvPr id="3" name="矩形 2"/>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p:cNvSpPr/>
          <p:nvPr/>
        </p:nvSpPr>
        <p:spPr>
          <a:xfrm>
            <a:off x="500034" y="500046"/>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TextBox 4"/>
          <p:cNvSpPr txBox="1"/>
          <p:nvPr/>
        </p:nvSpPr>
        <p:spPr>
          <a:xfrm>
            <a:off x="214282" y="4857764"/>
            <a:ext cx="8929718" cy="830997"/>
          </a:xfrm>
          <a:prstGeom prst="rect">
            <a:avLst/>
          </a:prstGeom>
          <a:noFill/>
        </p:spPr>
        <p:txBody>
          <a:bodyPr wrap="square" rtlCol="0">
            <a:spAutoFit/>
          </a:bodyPr>
          <a:lstStyle/>
          <a:p>
            <a:pPr algn="ctr"/>
            <a:r>
              <a:rPr lang="zh-CN" altLang="en-US" sz="2400" b="1" dirty="0" smtClean="0">
                <a:solidFill>
                  <a:srgbClr val="0070C0"/>
                </a:solidFill>
              </a:rPr>
              <a:t>职场精英都不是天生的，依兰聘请健峰老师每月进行各类培训。</a:t>
            </a:r>
            <a:endParaRPr lang="en-US" altLang="zh-CN" sz="2400" b="1" dirty="0" smtClean="0">
              <a:solidFill>
                <a:srgbClr val="0070C0"/>
              </a:solidFill>
            </a:endParaRPr>
          </a:p>
          <a:p>
            <a:pPr algn="ctr"/>
            <a:r>
              <a:rPr lang="zh-CN" altLang="en-US" sz="2400" b="1" dirty="0" smtClean="0">
                <a:solidFill>
                  <a:srgbClr val="0070C0"/>
                </a:solidFill>
              </a:rPr>
              <a:t>让你不断充电，成为全方位人才。</a:t>
            </a:r>
            <a:endParaRPr lang="zh-CN" altLang="en-US" sz="2400" b="1" dirty="0">
              <a:solidFill>
                <a:srgbClr val="0070C0"/>
              </a:solidFill>
            </a:endParaRPr>
          </a:p>
        </p:txBody>
      </p:sp>
      <p:pic>
        <p:nvPicPr>
          <p:cNvPr id="6" name="Picture 1"/>
          <p:cNvPicPr>
            <a:picLocks noChangeAspect="1" noChangeArrowheads="1"/>
          </p:cNvPicPr>
          <p:nvPr/>
        </p:nvPicPr>
        <p:blipFill>
          <a:blip r:embed="rId2" cstate="print"/>
          <a:srcRect/>
          <a:stretch>
            <a:fillRect/>
          </a:stretch>
        </p:blipFill>
        <p:spPr bwMode="auto">
          <a:xfrm>
            <a:off x="0" y="928674"/>
            <a:ext cx="5001898" cy="3429024"/>
          </a:xfrm>
          <a:prstGeom prst="rect">
            <a:avLst/>
          </a:prstGeom>
          <a:noFill/>
          <a:ln w="1">
            <a:noFill/>
            <a:miter lim="800000"/>
            <a:headEnd/>
            <a:tailEnd type="none" w="med" len="med"/>
          </a:ln>
          <a:effectLst/>
        </p:spPr>
      </p:pic>
      <p:pic>
        <p:nvPicPr>
          <p:cNvPr id="2050" name="Picture 2"/>
          <p:cNvPicPr>
            <a:picLocks noChangeAspect="1" noChangeArrowheads="1"/>
          </p:cNvPicPr>
          <p:nvPr/>
        </p:nvPicPr>
        <p:blipFill>
          <a:blip r:embed="rId3" cstate="print"/>
          <a:srcRect/>
          <a:stretch>
            <a:fillRect/>
          </a:stretch>
        </p:blipFill>
        <p:spPr bwMode="auto">
          <a:xfrm>
            <a:off x="4500562" y="1214426"/>
            <a:ext cx="4357718" cy="35905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ou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3528392"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杭州湾新区人才政策</a:t>
            </a:r>
            <a:endParaRPr lang="zh-CN" altLang="en-US" sz="2400" b="1" spc="300" dirty="0">
              <a:solidFill>
                <a:srgbClr val="0070C0"/>
              </a:solidFill>
              <a:latin typeface="微软雅黑" pitchFamily="34" charset="-122"/>
              <a:ea typeface="微软雅黑" pitchFamily="34" charset="-122"/>
            </a:endParaRPr>
          </a:p>
        </p:txBody>
      </p:sp>
      <p:sp>
        <p:nvSpPr>
          <p:cNvPr id="3073" name="Rectangle 1"/>
          <p:cNvSpPr>
            <a:spLocks noChangeArrowheads="1"/>
          </p:cNvSpPr>
          <p:nvPr/>
        </p:nvSpPr>
        <p:spPr bwMode="auto">
          <a:xfrm>
            <a:off x="683568" y="1129308"/>
            <a:ext cx="14401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845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矩形 18"/>
          <p:cNvSpPr/>
          <p:nvPr/>
        </p:nvSpPr>
        <p:spPr>
          <a:xfrm>
            <a:off x="683568" y="985292"/>
            <a:ext cx="7848872" cy="369332"/>
          </a:xfrm>
          <a:prstGeom prst="rect">
            <a:avLst/>
          </a:prstGeom>
        </p:spPr>
        <p:txBody>
          <a:bodyPr wrap="square">
            <a:spAutoFit/>
          </a:bodyPr>
          <a:lstStyle/>
          <a:p>
            <a:pPr lvl="0" indent="298450" fontAlgn="base">
              <a:spcBef>
                <a:spcPct val="0"/>
              </a:spcBef>
              <a:spcAft>
                <a:spcPct val="0"/>
              </a:spcAft>
            </a:pPr>
            <a:r>
              <a:rPr lang="en-US" altLang="zh-CN" dirty="0" smtClean="0">
                <a:latin typeface="+mn-ea"/>
                <a:cs typeface="Times New Roman" pitchFamily="18" charset="0"/>
              </a:rPr>
              <a:t> </a:t>
            </a:r>
            <a:endParaRPr lang="zh-CN" altLang="en-US" sz="800" b="1" dirty="0" smtClean="0">
              <a:latin typeface="+mn-ea"/>
              <a:cs typeface="宋体" pitchFamily="2" charset="-122"/>
            </a:endParaRPr>
          </a:p>
        </p:txBody>
      </p:sp>
      <p:sp>
        <p:nvSpPr>
          <p:cNvPr id="3074" name="Rectangle 2"/>
          <p:cNvSpPr>
            <a:spLocks noChangeArrowheads="1"/>
          </p:cNvSpPr>
          <p:nvPr/>
        </p:nvSpPr>
        <p:spPr bwMode="auto">
          <a:xfrm>
            <a:off x="539552" y="1161538"/>
            <a:ext cx="806489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lang="zh-CN" altLang="en-US" sz="2000" b="1" dirty="0" smtClean="0">
                <a:latin typeface="Verdana" pitchFamily="34" charset="0"/>
                <a:ea typeface="宋体" pitchFamily="2" charset="-122"/>
                <a:cs typeface="Times New Roman" pitchFamily="18" charset="0"/>
              </a:rPr>
              <a:t>  一、人才公寓补贴政策：在杭州湾新区购房，本科以上毕业生补贴</a:t>
            </a:r>
            <a:r>
              <a:rPr lang="en-US" altLang="zh-CN" sz="2000" b="1" dirty="0" smtClean="0">
                <a:solidFill>
                  <a:srgbClr val="FF0000"/>
                </a:solidFill>
                <a:latin typeface="Verdana" pitchFamily="34" charset="0"/>
                <a:ea typeface="宋体" pitchFamily="2" charset="-122"/>
                <a:cs typeface="Times New Roman" pitchFamily="18" charset="0"/>
              </a:rPr>
              <a:t>20</a:t>
            </a:r>
            <a:r>
              <a:rPr lang="zh-CN" altLang="en-US" sz="2000" b="1" dirty="0" smtClean="0">
                <a:solidFill>
                  <a:srgbClr val="FF0000"/>
                </a:solidFill>
                <a:latin typeface="Verdana" pitchFamily="34" charset="0"/>
                <a:ea typeface="宋体" pitchFamily="2" charset="-122"/>
                <a:cs typeface="Times New Roman" pitchFamily="18" charset="0"/>
              </a:rPr>
              <a:t>万元</a:t>
            </a:r>
            <a:r>
              <a:rPr lang="zh-CN" altLang="en-US" sz="2000" b="1" dirty="0" smtClean="0">
                <a:latin typeface="Verdana" pitchFamily="34" charset="0"/>
                <a:ea typeface="宋体" pitchFamily="2" charset="-122"/>
                <a:cs typeface="Times New Roman" pitchFamily="18" charset="0"/>
              </a:rPr>
              <a:t>购房补贴，研究生补贴</a:t>
            </a:r>
            <a:r>
              <a:rPr lang="en-US" altLang="zh-CN" sz="2000" b="1" dirty="0" smtClean="0">
                <a:solidFill>
                  <a:srgbClr val="FF0000"/>
                </a:solidFill>
                <a:latin typeface="Verdana" pitchFamily="34" charset="0"/>
                <a:ea typeface="宋体" pitchFamily="2" charset="-122"/>
                <a:cs typeface="Times New Roman" pitchFamily="18" charset="0"/>
              </a:rPr>
              <a:t>25</a:t>
            </a:r>
            <a:r>
              <a:rPr lang="zh-CN" altLang="en-US" sz="2000" b="1" dirty="0" smtClean="0">
                <a:solidFill>
                  <a:srgbClr val="FF0000"/>
                </a:solidFill>
                <a:latin typeface="Verdana" pitchFamily="34" charset="0"/>
                <a:ea typeface="宋体" pitchFamily="2" charset="-122"/>
                <a:cs typeface="Times New Roman" pitchFamily="18" charset="0"/>
              </a:rPr>
              <a:t>万元</a:t>
            </a:r>
            <a:r>
              <a:rPr lang="zh-CN" altLang="en-US" sz="2000" b="1" dirty="0" smtClean="0">
                <a:latin typeface="Verdana" pitchFamily="34" charset="0"/>
                <a:ea typeface="宋体" pitchFamily="2" charset="-122"/>
                <a:cs typeface="Times New Roman" pitchFamily="18" charset="0"/>
              </a:rPr>
              <a:t>；</a:t>
            </a:r>
            <a:endParaRPr lang="en-US" altLang="zh-CN" sz="2000" b="1" dirty="0" smtClean="0">
              <a:latin typeface="Verdana" pitchFamily="34" charset="0"/>
              <a:ea typeface="宋体" pitchFamily="2" charset="-122"/>
              <a:cs typeface="Times New Roman" pitchFamily="18" charset="0"/>
            </a:endParaRPr>
          </a:p>
          <a:p>
            <a:pPr lvl="0" indent="298450" fontAlgn="base">
              <a:spcBef>
                <a:spcPct val="0"/>
              </a:spcBef>
              <a:spcAft>
                <a:spcPct val="0"/>
              </a:spcAft>
            </a:pPr>
            <a:endPar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endParaRPr>
          </a:p>
        </p:txBody>
      </p:sp>
      <p:sp>
        <p:nvSpPr>
          <p:cNvPr id="9" name="Rectangle 2"/>
          <p:cNvSpPr>
            <a:spLocks noChangeArrowheads="1"/>
          </p:cNvSpPr>
          <p:nvPr/>
        </p:nvSpPr>
        <p:spPr bwMode="auto">
          <a:xfrm>
            <a:off x="611560" y="2065412"/>
            <a:ext cx="806489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lang="zh-CN" altLang="en-US" sz="2000" b="1" dirty="0" smtClean="0">
                <a:latin typeface="Verdana" pitchFamily="34" charset="0"/>
                <a:ea typeface="宋体" pitchFamily="2" charset="-122"/>
                <a:cs typeface="Times New Roman" pitchFamily="18" charset="0"/>
              </a:rPr>
              <a:t>  二、人才落户政策：本科以上毕业生可以直接落户杭州湾新区人才户口。</a:t>
            </a:r>
            <a:endParaRPr lang="en-US" altLang="zh-CN" sz="2000" b="1" dirty="0" smtClean="0">
              <a:latin typeface="Verdana" pitchFamily="34" charset="0"/>
              <a:ea typeface="宋体" pitchFamily="2" charset="-122"/>
              <a:cs typeface="Times New Roman" pitchFamily="18" charset="0"/>
            </a:endParaRPr>
          </a:p>
          <a:p>
            <a:pPr lvl="0" indent="298450" fontAlgn="base">
              <a:spcBef>
                <a:spcPct val="0"/>
              </a:spcBef>
              <a:spcAft>
                <a:spcPct val="0"/>
              </a:spcAft>
            </a:pPr>
            <a:endPar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endParaRPr>
          </a:p>
        </p:txBody>
      </p:sp>
      <p:sp>
        <p:nvSpPr>
          <p:cNvPr id="10" name="Rectangle 2"/>
          <p:cNvSpPr>
            <a:spLocks noChangeArrowheads="1"/>
          </p:cNvSpPr>
          <p:nvPr/>
        </p:nvSpPr>
        <p:spPr bwMode="auto">
          <a:xfrm>
            <a:off x="755576" y="2929508"/>
            <a:ext cx="806489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lang="zh-CN" altLang="en-US" sz="2000" b="1" dirty="0" smtClean="0">
                <a:latin typeface="Verdana" pitchFamily="34" charset="0"/>
                <a:ea typeface="宋体" pitchFamily="2" charset="-122"/>
                <a:cs typeface="Times New Roman" pitchFamily="18" charset="0"/>
              </a:rPr>
              <a:t> 三、新区企业引进的双一流高校本科生、硕士生给予</a:t>
            </a:r>
            <a:r>
              <a:rPr lang="en-US" altLang="zh-CN" sz="2000" b="1" dirty="0" smtClean="0">
                <a:solidFill>
                  <a:srgbClr val="FF0000"/>
                </a:solidFill>
                <a:latin typeface="Verdana" pitchFamily="34" charset="0"/>
                <a:ea typeface="宋体" pitchFamily="2" charset="-122"/>
                <a:cs typeface="Times New Roman" pitchFamily="18" charset="0"/>
              </a:rPr>
              <a:t>1.2</a:t>
            </a:r>
            <a:r>
              <a:rPr lang="zh-CN" altLang="en-US" sz="2000" b="1" dirty="0" smtClean="0">
                <a:solidFill>
                  <a:srgbClr val="FF0000"/>
                </a:solidFill>
                <a:latin typeface="Verdana" pitchFamily="34" charset="0"/>
                <a:ea typeface="宋体" pitchFamily="2" charset="-122"/>
                <a:cs typeface="Times New Roman" pitchFamily="18" charset="0"/>
              </a:rPr>
              <a:t>万元</a:t>
            </a:r>
            <a:r>
              <a:rPr lang="zh-CN" altLang="en-US" sz="2000" b="1" dirty="0" smtClean="0">
                <a:latin typeface="Verdana" pitchFamily="34" charset="0"/>
                <a:ea typeface="宋体" pitchFamily="2" charset="-122"/>
                <a:cs typeface="Times New Roman" pitchFamily="18" charset="0"/>
              </a:rPr>
              <a:t>、</a:t>
            </a:r>
            <a:r>
              <a:rPr lang="en-US" altLang="zh-CN" sz="2000" b="1" dirty="0" smtClean="0">
                <a:solidFill>
                  <a:srgbClr val="FF0000"/>
                </a:solidFill>
                <a:latin typeface="Verdana" pitchFamily="34" charset="0"/>
                <a:ea typeface="宋体" pitchFamily="2" charset="-122"/>
                <a:cs typeface="Times New Roman" pitchFamily="18" charset="0"/>
              </a:rPr>
              <a:t>3</a:t>
            </a:r>
            <a:r>
              <a:rPr lang="zh-CN" altLang="en-US" sz="2000" b="1" dirty="0" smtClean="0">
                <a:solidFill>
                  <a:srgbClr val="FF0000"/>
                </a:solidFill>
                <a:latin typeface="Verdana" pitchFamily="34" charset="0"/>
                <a:ea typeface="宋体" pitchFamily="2" charset="-122"/>
                <a:cs typeface="Times New Roman" pitchFamily="18" charset="0"/>
              </a:rPr>
              <a:t>万元</a:t>
            </a:r>
            <a:r>
              <a:rPr lang="zh-CN" altLang="en-US" sz="2000" b="1" dirty="0" smtClean="0">
                <a:latin typeface="Verdana" pitchFamily="34" charset="0"/>
                <a:ea typeface="宋体" pitchFamily="2" charset="-122"/>
                <a:cs typeface="Times New Roman" pitchFamily="18" charset="0"/>
              </a:rPr>
              <a:t>的生活安居补助。</a:t>
            </a:r>
            <a:endParaRPr lang="en-US" altLang="zh-CN" sz="2000" b="1" dirty="0" smtClean="0">
              <a:latin typeface="Verdana" pitchFamily="34" charset="0"/>
              <a:ea typeface="宋体" pitchFamily="2" charset="-122"/>
              <a:cs typeface="Times New Roman" pitchFamily="18" charset="0"/>
            </a:endParaRPr>
          </a:p>
          <a:p>
            <a:pPr lvl="0" indent="298450" fontAlgn="base">
              <a:spcBef>
                <a:spcPct val="0"/>
              </a:spcBef>
              <a:spcAft>
                <a:spcPct val="0"/>
              </a:spcAft>
            </a:pPr>
            <a:endPar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endParaRPr>
          </a:p>
        </p:txBody>
      </p:sp>
      <p:sp>
        <p:nvSpPr>
          <p:cNvPr id="11" name="Rectangle 2"/>
          <p:cNvSpPr>
            <a:spLocks noChangeArrowheads="1"/>
          </p:cNvSpPr>
          <p:nvPr/>
        </p:nvSpPr>
        <p:spPr bwMode="auto">
          <a:xfrm>
            <a:off x="827584" y="3865612"/>
            <a:ext cx="806489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lang="zh-CN" altLang="en-US" sz="2000" b="1" dirty="0" smtClean="0">
                <a:latin typeface="Verdana" pitchFamily="34" charset="0"/>
                <a:ea typeface="宋体" pitchFamily="2" charset="-122"/>
                <a:cs typeface="Times New Roman" pitchFamily="18" charset="0"/>
              </a:rPr>
              <a:t> 四、毕业</a:t>
            </a:r>
            <a:r>
              <a:rPr lang="en-US" altLang="zh-CN" sz="2000" b="1" dirty="0" smtClean="0">
                <a:latin typeface="Verdana" pitchFamily="34" charset="0"/>
                <a:ea typeface="宋体" pitchFamily="2" charset="-122"/>
                <a:cs typeface="Times New Roman" pitchFamily="18" charset="0"/>
              </a:rPr>
              <a:t>10</a:t>
            </a:r>
            <a:r>
              <a:rPr lang="zh-CN" altLang="en-US" sz="2000" b="1" dirty="0" smtClean="0">
                <a:latin typeface="Verdana" pitchFamily="34" charset="0"/>
                <a:ea typeface="宋体" pitchFamily="2" charset="-122"/>
                <a:cs typeface="Times New Roman" pitchFamily="18" charset="0"/>
              </a:rPr>
              <a:t>年内的高校毕业生，在宁波首次购房，给予购房总额</a:t>
            </a:r>
            <a:r>
              <a:rPr lang="en-US" altLang="zh-CN" sz="2000" b="1" dirty="0" smtClean="0">
                <a:solidFill>
                  <a:srgbClr val="FF0000"/>
                </a:solidFill>
                <a:latin typeface="Verdana" pitchFamily="34" charset="0"/>
                <a:ea typeface="宋体" pitchFamily="2" charset="-122"/>
                <a:cs typeface="Times New Roman" pitchFamily="18" charset="0"/>
              </a:rPr>
              <a:t>2%</a:t>
            </a:r>
            <a:r>
              <a:rPr lang="zh-CN" altLang="en-US" sz="2000" b="1" dirty="0" smtClean="0">
                <a:latin typeface="Verdana" pitchFamily="34" charset="0"/>
                <a:ea typeface="宋体" pitchFamily="2" charset="-122"/>
                <a:cs typeface="Times New Roman" pitchFamily="18" charset="0"/>
              </a:rPr>
              <a:t>，最高</a:t>
            </a:r>
            <a:r>
              <a:rPr lang="en-US" altLang="zh-CN" sz="2000" b="1" dirty="0" smtClean="0">
                <a:solidFill>
                  <a:srgbClr val="FF0000"/>
                </a:solidFill>
                <a:latin typeface="Verdana" pitchFamily="34" charset="0"/>
                <a:ea typeface="宋体" pitchFamily="2" charset="-122"/>
                <a:cs typeface="Times New Roman" pitchFamily="18" charset="0"/>
              </a:rPr>
              <a:t>8</a:t>
            </a:r>
            <a:r>
              <a:rPr lang="zh-CN" altLang="en-US" sz="2000" b="1" dirty="0" smtClean="0">
                <a:solidFill>
                  <a:srgbClr val="FF0000"/>
                </a:solidFill>
                <a:latin typeface="Verdana" pitchFamily="34" charset="0"/>
                <a:ea typeface="宋体" pitchFamily="2" charset="-122"/>
                <a:cs typeface="Times New Roman" pitchFamily="18" charset="0"/>
              </a:rPr>
              <a:t>万元</a:t>
            </a:r>
            <a:r>
              <a:rPr lang="zh-CN" altLang="en-US" sz="2000" b="1" dirty="0" smtClean="0">
                <a:latin typeface="Verdana" pitchFamily="34" charset="0"/>
                <a:ea typeface="宋体" pitchFamily="2" charset="-122"/>
                <a:cs typeface="Times New Roman" pitchFamily="18" charset="0"/>
              </a:rPr>
              <a:t>的购房补贴。</a:t>
            </a:r>
            <a:endParaRPr lang="en-US" altLang="zh-CN" sz="2000" b="1" dirty="0" smtClean="0">
              <a:latin typeface="Verdana" pitchFamily="34" charset="0"/>
              <a:ea typeface="宋体" pitchFamily="2" charset="-122"/>
              <a:cs typeface="Times New Roman" pitchFamily="18" charset="0"/>
            </a:endParaRPr>
          </a:p>
          <a:p>
            <a:pPr lvl="0" indent="298450" fontAlgn="base">
              <a:spcBef>
                <a:spcPct val="0"/>
              </a:spcBef>
              <a:spcAft>
                <a:spcPct val="0"/>
              </a:spcAft>
            </a:pPr>
            <a:endPar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endParaRPr>
          </a:p>
        </p:txBody>
      </p:sp>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0" y="0"/>
            <a:ext cx="9144000" cy="5715000"/>
          </a:xfrm>
          <a:custGeom>
            <a:avLst/>
            <a:gdLst/>
            <a:ahLst/>
            <a:cxnLst/>
            <a:rect l="l" t="t" r="r" b="b"/>
            <a:pathLst>
              <a:path w="10974388" h="6859588">
                <a:moveTo>
                  <a:pt x="0" y="0"/>
                </a:moveTo>
                <a:lnTo>
                  <a:pt x="54000" y="0"/>
                </a:lnTo>
                <a:lnTo>
                  <a:pt x="180000" y="0"/>
                </a:lnTo>
                <a:lnTo>
                  <a:pt x="185976" y="0"/>
                </a:lnTo>
                <a:lnTo>
                  <a:pt x="4222295" y="5751984"/>
                </a:lnTo>
                <a:lnTo>
                  <a:pt x="10974388" y="2535115"/>
                </a:lnTo>
                <a:lnTo>
                  <a:pt x="10974388" y="5878066"/>
                </a:lnTo>
                <a:lnTo>
                  <a:pt x="10974388" y="6654047"/>
                </a:lnTo>
                <a:lnTo>
                  <a:pt x="10974388" y="6859588"/>
                </a:lnTo>
                <a:lnTo>
                  <a:pt x="180000" y="6859588"/>
                </a:lnTo>
                <a:lnTo>
                  <a:pt x="0" y="6859588"/>
                </a:lnTo>
                <a:lnTo>
                  <a:pt x="0" y="5878066"/>
                </a:lnTo>
                <a:close/>
              </a:path>
            </a:pathLst>
          </a:cu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lIns="84894" tIns="42446" rIns="84894" bIns="42446" anchor="ctr"/>
          <a:lstStyle/>
          <a:p>
            <a:pPr algn="ctr">
              <a:defRPr/>
            </a:pPr>
            <a:endParaRPr lang="zh-CN" altLang="en-US"/>
          </a:p>
        </p:txBody>
      </p:sp>
      <p:sp>
        <p:nvSpPr>
          <p:cNvPr id="3" name="任意多边形 2"/>
          <p:cNvSpPr/>
          <p:nvPr/>
        </p:nvSpPr>
        <p:spPr>
          <a:xfrm>
            <a:off x="0" y="14553"/>
            <a:ext cx="9144000" cy="5700448"/>
          </a:xfrm>
          <a:custGeom>
            <a:avLst/>
            <a:gdLst>
              <a:gd name="connsiteX0" fmla="*/ 0 w 9143996"/>
              <a:gd name="connsiteY0" fmla="*/ 0 h 6840000"/>
              <a:gd name="connsiteX1" fmla="*/ 3473075 w 9143996"/>
              <a:gd name="connsiteY1" fmla="*/ 5938216 h 6840000"/>
              <a:gd name="connsiteX2" fmla="*/ 9143996 w 9143996"/>
              <a:gd name="connsiteY2" fmla="*/ 2696625 h 6840000"/>
              <a:gd name="connsiteX3" fmla="*/ 9143996 w 9143996"/>
              <a:gd name="connsiteY3" fmla="*/ 6839999 h 6840000"/>
              <a:gd name="connsiteX4" fmla="*/ 4000500 w 9143996"/>
              <a:gd name="connsiteY4" fmla="*/ 6839999 h 6840000"/>
              <a:gd name="connsiteX5" fmla="*/ 4000500 w 9143996"/>
              <a:gd name="connsiteY5" fmla="*/ 6840000 h 6840000"/>
              <a:gd name="connsiteX6" fmla="*/ 0 w 9143996"/>
              <a:gd name="connsiteY6" fmla="*/ 6840000 h 68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6" h="6840000">
                <a:moveTo>
                  <a:pt x="0" y="0"/>
                </a:moveTo>
                <a:lnTo>
                  <a:pt x="3473075" y="5938216"/>
                </a:lnTo>
                <a:lnTo>
                  <a:pt x="9143996" y="2696625"/>
                </a:lnTo>
                <a:lnTo>
                  <a:pt x="9143996" y="6839999"/>
                </a:lnTo>
                <a:lnTo>
                  <a:pt x="4000500" y="6839999"/>
                </a:lnTo>
                <a:lnTo>
                  <a:pt x="4000500" y="6840000"/>
                </a:lnTo>
                <a:lnTo>
                  <a:pt x="0" y="68400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4894" tIns="42446" rIns="84894" bIns="42446" anchor="ctr"/>
          <a:lstStyle/>
          <a:p>
            <a:pPr algn="ctr">
              <a:defRPr/>
            </a:pPr>
            <a:endParaRPr lang="zh-CN" altLang="en-US"/>
          </a:p>
        </p:txBody>
      </p:sp>
      <p:sp>
        <p:nvSpPr>
          <p:cNvPr id="4" name="TextBox 2"/>
          <p:cNvSpPr>
            <a:spLocks noChangeArrowheads="1"/>
          </p:cNvSpPr>
          <p:nvPr/>
        </p:nvSpPr>
        <p:spPr bwMode="auto">
          <a:xfrm>
            <a:off x="6429092" y="4496903"/>
            <a:ext cx="1550924" cy="347618"/>
          </a:xfrm>
          <a:prstGeom prst="rect">
            <a:avLst/>
          </a:prstGeom>
          <a:noFill/>
          <a:ln w="9525">
            <a:noFill/>
            <a:miter lim="800000"/>
            <a:headEnd/>
            <a:tailEnd/>
          </a:ln>
        </p:spPr>
        <p:txBody>
          <a:bodyPr wrap="square" lIns="82128" tIns="41064" rIns="82128" bIns="41064">
            <a:spAutoFit/>
          </a:bodyPr>
          <a:lstStyle/>
          <a:p>
            <a:pPr algn="ctr">
              <a:lnSpc>
                <a:spcPct val="150000"/>
              </a:lnSpc>
            </a:pPr>
            <a:endParaRPr lang="en-US" altLang="zh-CN" sz="1300" dirty="0">
              <a:solidFill>
                <a:schemeClr val="bg1"/>
              </a:solidFill>
              <a:latin typeface="微软雅黑" pitchFamily="34" charset="-122"/>
              <a:ea typeface="微软雅黑" pitchFamily="34" charset="-122"/>
              <a:sym typeface="微软雅黑" pitchFamily="34" charset="-122"/>
            </a:endParaRPr>
          </a:p>
        </p:txBody>
      </p:sp>
      <p:sp>
        <p:nvSpPr>
          <p:cNvPr id="5" name="矩形 4"/>
          <p:cNvSpPr/>
          <p:nvPr/>
        </p:nvSpPr>
        <p:spPr>
          <a:xfrm>
            <a:off x="214283" y="135952"/>
            <a:ext cx="8715436" cy="4985958"/>
          </a:xfrm>
          <a:prstGeom prst="rect">
            <a:avLst/>
          </a:prstGeom>
        </p:spPr>
        <p:txBody>
          <a:bodyPr wrap="square" lIns="76179" tIns="38089" rIns="76179" bIns="38089" anchor="ctr">
            <a:spAutoFit/>
          </a:bodyPr>
          <a:lstStyle/>
          <a:p>
            <a:r>
              <a:rPr lang="zh-CN" altLang="en-US" sz="5400" b="1" spc="500" dirty="0" smtClean="0">
                <a:solidFill>
                  <a:srgbClr val="0070C0"/>
                </a:solidFill>
                <a:latin typeface="Adobe Gothic Std B" pitchFamily="34" charset="-128"/>
                <a:ea typeface="微软雅黑" pitchFamily="34" charset="-122"/>
              </a:rPr>
              <a:t>   </a:t>
            </a:r>
            <a:endParaRPr lang="en-US" altLang="zh-CN" sz="5400" b="1" spc="500" dirty="0" smtClean="0">
              <a:solidFill>
                <a:srgbClr val="0070C0"/>
              </a:solidFill>
              <a:latin typeface="Adobe Gothic Std B" pitchFamily="34" charset="-128"/>
              <a:ea typeface="微软雅黑" pitchFamily="34" charset="-122"/>
            </a:endParaRPr>
          </a:p>
          <a:p>
            <a:r>
              <a:rPr lang="zh-CN" altLang="en-US" sz="5400" b="1" spc="500" dirty="0" smtClean="0">
                <a:solidFill>
                  <a:srgbClr val="00B050"/>
                </a:solidFill>
                <a:latin typeface="Adobe Gothic Std B" pitchFamily="34" charset="-128"/>
                <a:ea typeface="微软雅黑" pitchFamily="34" charset="-122"/>
              </a:rPr>
              <a:t>    </a:t>
            </a:r>
            <a:endParaRPr lang="en-US" altLang="zh-CN" sz="5400" b="1" spc="500" dirty="0" smtClean="0">
              <a:solidFill>
                <a:srgbClr val="00B050"/>
              </a:solidFill>
              <a:latin typeface="Adobe Gothic Std B" pitchFamily="34" charset="-128"/>
              <a:ea typeface="微软雅黑" pitchFamily="34" charset="-122"/>
            </a:endParaRPr>
          </a:p>
          <a:p>
            <a:pPr algn="ctr"/>
            <a:endParaRPr lang="en-US" altLang="zh-CN" sz="5400" b="1" spc="500" dirty="0" smtClean="0">
              <a:solidFill>
                <a:srgbClr val="0070C0"/>
              </a:solidFill>
              <a:latin typeface="Adobe Gothic Std B" pitchFamily="34" charset="-128"/>
              <a:ea typeface="微软雅黑" pitchFamily="34" charset="-122"/>
            </a:endParaRPr>
          </a:p>
          <a:p>
            <a:pPr algn="ctr"/>
            <a:r>
              <a:rPr lang="en-US" altLang="zh-CN" sz="7300" b="1" spc="500" dirty="0" smtClean="0">
                <a:solidFill>
                  <a:srgbClr val="0070C0"/>
                </a:solidFill>
                <a:latin typeface="Adobe Gothic Std B" pitchFamily="34" charset="-128"/>
                <a:ea typeface="微软雅黑" pitchFamily="34" charset="-122"/>
              </a:rPr>
              <a:t> </a:t>
            </a:r>
            <a:r>
              <a:rPr lang="zh-CN" altLang="en-US" sz="4800" b="1" spc="500" dirty="0" smtClean="0">
                <a:solidFill>
                  <a:srgbClr val="00B050"/>
                </a:solidFill>
                <a:latin typeface="Adobe Gothic Std B" pitchFamily="34" charset="-128"/>
                <a:ea typeface="微软雅黑" pitchFamily="34" charset="-122"/>
              </a:rPr>
              <a:t>宁波依兰布艺期待您的加入</a:t>
            </a:r>
            <a:endParaRPr lang="en-US" altLang="zh-CN" sz="4800" b="1" spc="500" dirty="0" smtClean="0">
              <a:solidFill>
                <a:srgbClr val="00B050"/>
              </a:solidFill>
              <a:latin typeface="Adobe Gothic Std B" pitchFamily="34" charset="-128"/>
              <a:ea typeface="微软雅黑" pitchFamily="34" charset="-122"/>
            </a:endParaRPr>
          </a:p>
          <a:p>
            <a:pPr algn="ctr"/>
            <a:r>
              <a:rPr lang="zh-CN" altLang="en-US" sz="2800" b="1" spc="500" dirty="0" smtClean="0">
                <a:solidFill>
                  <a:srgbClr val="00B050"/>
                </a:solidFill>
                <a:latin typeface="Adobe Gothic Std B" pitchFamily="34" charset="-128"/>
                <a:ea typeface="微软雅黑" pitchFamily="34" charset="-122"/>
              </a:rPr>
              <a:t>联系电话：</a:t>
            </a:r>
            <a:r>
              <a:rPr lang="en-US" altLang="zh-CN" sz="2800" b="1" spc="500" dirty="0" smtClean="0">
                <a:solidFill>
                  <a:srgbClr val="00B050"/>
                </a:solidFill>
                <a:latin typeface="Adobe Gothic Std B" pitchFamily="34" charset="-128"/>
                <a:ea typeface="微软雅黑" pitchFamily="34" charset="-122"/>
              </a:rPr>
              <a:t>13486009767</a:t>
            </a:r>
            <a:r>
              <a:rPr lang="zh-CN" altLang="en-US" sz="2800" b="1" spc="500" dirty="0" smtClean="0">
                <a:solidFill>
                  <a:srgbClr val="00B050"/>
                </a:solidFill>
                <a:latin typeface="Adobe Gothic Std B" pitchFamily="34" charset="-128"/>
                <a:ea typeface="微软雅黑" pitchFamily="34" charset="-122"/>
              </a:rPr>
              <a:t>（微信同号）</a:t>
            </a:r>
            <a:endParaRPr lang="en-US" altLang="zh-CN" sz="2800" b="1" spc="500" dirty="0" smtClean="0">
              <a:solidFill>
                <a:srgbClr val="00B050"/>
              </a:solidFill>
              <a:latin typeface="Adobe Gothic Std B" pitchFamily="34" charset="-128"/>
              <a:ea typeface="微软雅黑" pitchFamily="34" charset="-122"/>
            </a:endParaRPr>
          </a:p>
          <a:p>
            <a:pPr algn="ctr"/>
            <a:r>
              <a:rPr lang="zh-CN" altLang="en-US" sz="2800" b="1" spc="500" dirty="0" smtClean="0">
                <a:solidFill>
                  <a:srgbClr val="00B050"/>
                </a:solidFill>
                <a:latin typeface="Adobe Gothic Std B" pitchFamily="34" charset="-128"/>
                <a:ea typeface="微软雅黑" pitchFamily="34" charset="-122"/>
              </a:rPr>
              <a:t>邮箱：</a:t>
            </a:r>
            <a:r>
              <a:rPr lang="en-US" altLang="zh-CN" sz="2800" b="1" spc="500" dirty="0" smtClean="0">
                <a:solidFill>
                  <a:srgbClr val="00B050"/>
                </a:solidFill>
                <a:latin typeface="Adobe Gothic Std B" pitchFamily="34" charset="-128"/>
                <a:ea typeface="微软雅黑" pitchFamily="34" charset="-122"/>
              </a:rPr>
              <a:t>1185400649@qq.com</a:t>
            </a:r>
          </a:p>
          <a:p>
            <a:pPr algn="ctr"/>
            <a:r>
              <a:rPr lang="en-US" altLang="zh-CN" sz="2800" b="1" spc="500" dirty="0" smtClean="0">
                <a:solidFill>
                  <a:srgbClr val="00B050"/>
                </a:solidFill>
                <a:latin typeface="Adobe Gothic Std B" pitchFamily="34" charset="-128"/>
                <a:ea typeface="微软雅黑" pitchFamily="34" charset="-122"/>
              </a:rPr>
              <a:t>                  </a:t>
            </a:r>
            <a:endParaRPr lang="zh-CN" altLang="en-US" sz="2400" b="1" spc="500" dirty="0">
              <a:solidFill>
                <a:srgbClr val="00B050"/>
              </a:solidFill>
              <a:latin typeface="Adobe Gothic Std B" pitchFamily="34" charset="-128"/>
              <a:ea typeface="微软雅黑" pitchFamily="34" charset="-122"/>
            </a:endParaRPr>
          </a:p>
        </p:txBody>
      </p:sp>
      <p:pic>
        <p:nvPicPr>
          <p:cNvPr id="1026" name="Picture 2"/>
          <p:cNvPicPr>
            <a:picLocks noChangeAspect="1" noChangeArrowheads="1"/>
          </p:cNvPicPr>
          <p:nvPr/>
        </p:nvPicPr>
        <p:blipFill>
          <a:blip r:embed="rId3" cstate="print"/>
          <a:srcRect/>
          <a:stretch>
            <a:fillRect/>
          </a:stretch>
        </p:blipFill>
        <p:spPr bwMode="auto">
          <a:xfrm>
            <a:off x="6228184" y="193204"/>
            <a:ext cx="2375148" cy="2439184"/>
          </a:xfrm>
          <a:prstGeom prst="rect">
            <a:avLst/>
          </a:prstGeom>
          <a:noFill/>
          <a:ln w="9525">
            <a:noFill/>
            <a:miter lim="800000"/>
            <a:headEnd/>
            <a:tailEnd/>
          </a:ln>
        </p:spPr>
      </p:pic>
    </p:spTree>
    <p:extLst>
      <p:ext uri="{BB962C8B-B14F-4D97-AF65-F5344CB8AC3E}">
        <p14:creationId xmlns="" xmlns:p14="http://schemas.microsoft.com/office/powerpoint/2010/main" val="3328607939"/>
      </p:ext>
    </p:extLst>
  </p:cSld>
  <p:clrMapOvr>
    <a:masterClrMapping/>
  </p:clrMapOvr>
  <p:transition spd="slow" advTm="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275856" y="985292"/>
            <a:ext cx="3374954" cy="51104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公司介绍（产品、销售）</a:t>
            </a:r>
            <a:endParaRPr lang="en-US" altLang="zh-CN" sz="1700" dirty="0">
              <a:solidFill>
                <a:schemeClr val="bg1"/>
              </a:solidFill>
              <a:latin typeface="微软雅黑" pitchFamily="34" charset="-122"/>
              <a:ea typeface="微软雅黑" pitchFamily="34" charset="-122"/>
            </a:endParaRPr>
          </a:p>
        </p:txBody>
      </p:sp>
      <p:sp>
        <p:nvSpPr>
          <p:cNvPr id="5" name="圆角矩形 1"/>
          <p:cNvSpPr/>
          <p:nvPr/>
        </p:nvSpPr>
        <p:spPr>
          <a:xfrm>
            <a:off x="2411760" y="985292"/>
            <a:ext cx="1008112" cy="511044"/>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01</a:t>
            </a:r>
            <a:endParaRPr lang="en-US" altLang="zh-CN" sz="2000" b="1" dirty="0">
              <a:solidFill>
                <a:schemeClr val="bg1"/>
              </a:solidFill>
              <a:latin typeface="微软雅黑" pitchFamily="34" charset="-122"/>
              <a:ea typeface="微软雅黑" pitchFamily="34" charset="-122"/>
            </a:endParaRPr>
          </a:p>
        </p:txBody>
      </p:sp>
      <p:sp>
        <p:nvSpPr>
          <p:cNvPr id="6" name="圆角矩形 3"/>
          <p:cNvSpPr/>
          <p:nvPr/>
        </p:nvSpPr>
        <p:spPr>
          <a:xfrm>
            <a:off x="3275856" y="1633364"/>
            <a:ext cx="3374954" cy="51104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公司组织架构</a:t>
            </a:r>
            <a:endParaRPr lang="en-US" altLang="zh-CN" sz="1700" dirty="0">
              <a:solidFill>
                <a:schemeClr val="bg1"/>
              </a:solidFill>
              <a:latin typeface="微软雅黑" pitchFamily="34" charset="-122"/>
              <a:ea typeface="微软雅黑" pitchFamily="34" charset="-122"/>
            </a:endParaRPr>
          </a:p>
        </p:txBody>
      </p:sp>
      <p:sp>
        <p:nvSpPr>
          <p:cNvPr id="7" name="圆角矩形 1"/>
          <p:cNvSpPr/>
          <p:nvPr/>
        </p:nvSpPr>
        <p:spPr>
          <a:xfrm>
            <a:off x="2411760" y="1633364"/>
            <a:ext cx="1008112" cy="511044"/>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02</a:t>
            </a:r>
            <a:endParaRPr lang="en-US" altLang="zh-CN" sz="2000" b="1" dirty="0">
              <a:solidFill>
                <a:schemeClr val="bg1"/>
              </a:solidFill>
              <a:latin typeface="微软雅黑" pitchFamily="34" charset="-122"/>
              <a:ea typeface="微软雅黑" pitchFamily="34" charset="-122"/>
            </a:endParaRPr>
          </a:p>
        </p:txBody>
      </p:sp>
      <p:sp>
        <p:nvSpPr>
          <p:cNvPr id="8" name="圆角矩形 3"/>
          <p:cNvSpPr/>
          <p:nvPr/>
        </p:nvSpPr>
        <p:spPr>
          <a:xfrm>
            <a:off x="3275856" y="2281436"/>
            <a:ext cx="3374954" cy="51104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公司人才理念与需求</a:t>
            </a:r>
            <a:endParaRPr lang="en-US" altLang="zh-CN" sz="1700" dirty="0">
              <a:solidFill>
                <a:schemeClr val="bg1"/>
              </a:solidFill>
              <a:latin typeface="微软雅黑" pitchFamily="34" charset="-122"/>
              <a:ea typeface="微软雅黑" pitchFamily="34" charset="-122"/>
            </a:endParaRPr>
          </a:p>
        </p:txBody>
      </p:sp>
      <p:sp>
        <p:nvSpPr>
          <p:cNvPr id="9" name="圆角矩形 1"/>
          <p:cNvSpPr/>
          <p:nvPr/>
        </p:nvSpPr>
        <p:spPr>
          <a:xfrm>
            <a:off x="2411760" y="2281436"/>
            <a:ext cx="1008112" cy="511044"/>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03</a:t>
            </a:r>
            <a:endParaRPr lang="en-US" altLang="zh-CN" sz="2000" b="1" dirty="0">
              <a:solidFill>
                <a:schemeClr val="bg1"/>
              </a:solidFill>
              <a:latin typeface="微软雅黑" pitchFamily="34" charset="-122"/>
              <a:ea typeface="微软雅黑" pitchFamily="34" charset="-122"/>
            </a:endParaRPr>
          </a:p>
        </p:txBody>
      </p:sp>
      <p:sp>
        <p:nvSpPr>
          <p:cNvPr id="10" name="圆角矩形 3"/>
          <p:cNvSpPr/>
          <p:nvPr/>
        </p:nvSpPr>
        <p:spPr>
          <a:xfrm>
            <a:off x="3275856" y="2929508"/>
            <a:ext cx="3374954" cy="51104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薪酬福利与职业发展</a:t>
            </a:r>
            <a:endParaRPr lang="en-US" altLang="zh-CN" sz="1700" dirty="0">
              <a:solidFill>
                <a:schemeClr val="bg1"/>
              </a:solidFill>
              <a:latin typeface="微软雅黑" pitchFamily="34" charset="-122"/>
              <a:ea typeface="微软雅黑" pitchFamily="34" charset="-122"/>
            </a:endParaRPr>
          </a:p>
        </p:txBody>
      </p:sp>
      <p:sp>
        <p:nvSpPr>
          <p:cNvPr id="11" name="圆角矩形 1"/>
          <p:cNvSpPr/>
          <p:nvPr/>
        </p:nvSpPr>
        <p:spPr>
          <a:xfrm>
            <a:off x="2411760" y="2929508"/>
            <a:ext cx="1008112" cy="511044"/>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04</a:t>
            </a:r>
            <a:endParaRPr lang="en-US" altLang="zh-CN" sz="2000" b="1" dirty="0">
              <a:solidFill>
                <a:schemeClr val="bg1"/>
              </a:solidFill>
              <a:latin typeface="微软雅黑" pitchFamily="34" charset="-122"/>
              <a:ea typeface="微软雅黑" pitchFamily="34" charset="-122"/>
            </a:endParaRPr>
          </a:p>
        </p:txBody>
      </p:sp>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目录页</a:t>
            </a:r>
            <a:endParaRPr lang="zh-CN" altLang="en-US" sz="2400" b="1" spc="300" dirty="0">
              <a:solidFill>
                <a:srgbClr val="0070C0"/>
              </a:solidFill>
              <a:latin typeface="微软雅黑" pitchFamily="34" charset="-122"/>
              <a:ea typeface="微软雅黑" pitchFamily="34" charset="-122"/>
            </a:endParaRPr>
          </a:p>
        </p:txBody>
      </p:sp>
      <p:sp>
        <p:nvSpPr>
          <p:cNvPr id="15" name="圆角矩形 1"/>
          <p:cNvSpPr/>
          <p:nvPr/>
        </p:nvSpPr>
        <p:spPr>
          <a:xfrm>
            <a:off x="2411760" y="3577580"/>
            <a:ext cx="1008112" cy="511044"/>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05</a:t>
            </a:r>
            <a:endParaRPr lang="en-US" altLang="zh-CN" sz="2000" b="1" dirty="0">
              <a:solidFill>
                <a:schemeClr val="bg1"/>
              </a:solidFill>
              <a:latin typeface="微软雅黑" pitchFamily="34" charset="-122"/>
              <a:ea typeface="微软雅黑" pitchFamily="34" charset="-122"/>
            </a:endParaRPr>
          </a:p>
        </p:txBody>
      </p:sp>
      <p:sp>
        <p:nvSpPr>
          <p:cNvPr id="16" name="圆角矩形 3"/>
          <p:cNvSpPr/>
          <p:nvPr/>
        </p:nvSpPr>
        <p:spPr>
          <a:xfrm>
            <a:off x="3275856" y="3577580"/>
            <a:ext cx="3374954" cy="511044"/>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杭州湾新区人才政策</a:t>
            </a:r>
            <a:endParaRPr lang="en-US" altLang="zh-CN" sz="17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0"/>
                            </p:stCondLst>
                            <p:childTnLst>
                              <p:par>
                                <p:cTn id="52" presetID="2" presetClass="entr" presetSubtype="8"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0-#ppt_w/2"/>
                                          </p:val>
                                        </p:tav>
                                        <p:tav tm="100000">
                                          <p:val>
                                            <p:strVal val="#ppt_x"/>
                                          </p:val>
                                        </p:tav>
                                      </p:tavLst>
                                    </p:anim>
                                    <p:anim calcmode="lin" valueType="num">
                                      <p:cBhvr additive="base">
                                        <p:cTn id="55" dur="500" fill="hold"/>
                                        <p:tgtEl>
                                          <p:spTgt spid="15"/>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公司介绍</a:t>
            </a:r>
            <a:endParaRPr lang="zh-CN" altLang="en-US" sz="2400" b="1" spc="300" dirty="0">
              <a:solidFill>
                <a:srgbClr val="0070C0"/>
              </a:solidFill>
              <a:latin typeface="微软雅黑" pitchFamily="34" charset="-122"/>
              <a:ea typeface="微软雅黑" pitchFamily="34" charset="-122"/>
            </a:endParaRPr>
          </a:p>
        </p:txBody>
      </p:sp>
      <p:sp>
        <p:nvSpPr>
          <p:cNvPr id="3073" name="Rectangle 1"/>
          <p:cNvSpPr>
            <a:spLocks noChangeArrowheads="1"/>
          </p:cNvSpPr>
          <p:nvPr/>
        </p:nvSpPr>
        <p:spPr bwMode="auto">
          <a:xfrm>
            <a:off x="683568" y="1129308"/>
            <a:ext cx="14401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845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矩形 18"/>
          <p:cNvSpPr/>
          <p:nvPr/>
        </p:nvSpPr>
        <p:spPr>
          <a:xfrm>
            <a:off x="683568" y="985292"/>
            <a:ext cx="7848872" cy="369332"/>
          </a:xfrm>
          <a:prstGeom prst="rect">
            <a:avLst/>
          </a:prstGeom>
        </p:spPr>
        <p:txBody>
          <a:bodyPr wrap="square">
            <a:spAutoFit/>
          </a:bodyPr>
          <a:lstStyle/>
          <a:p>
            <a:pPr lvl="0" indent="298450" fontAlgn="base">
              <a:spcBef>
                <a:spcPct val="0"/>
              </a:spcBef>
              <a:spcAft>
                <a:spcPct val="0"/>
              </a:spcAft>
            </a:pPr>
            <a:r>
              <a:rPr lang="en-US" altLang="zh-CN" dirty="0" smtClean="0">
                <a:latin typeface="+mn-ea"/>
                <a:cs typeface="Times New Roman" pitchFamily="18" charset="0"/>
              </a:rPr>
              <a:t> </a:t>
            </a:r>
            <a:endParaRPr lang="zh-CN" altLang="en-US" sz="800" b="1" dirty="0" smtClean="0">
              <a:latin typeface="+mn-ea"/>
              <a:cs typeface="宋体" pitchFamily="2" charset="-122"/>
            </a:endParaRPr>
          </a:p>
        </p:txBody>
      </p:sp>
      <p:sp>
        <p:nvSpPr>
          <p:cNvPr id="3074" name="Rectangle 2"/>
          <p:cNvSpPr>
            <a:spLocks noChangeArrowheads="1"/>
          </p:cNvSpPr>
          <p:nvPr/>
        </p:nvSpPr>
        <p:spPr bwMode="auto">
          <a:xfrm>
            <a:off x="395536" y="985292"/>
            <a:ext cx="806489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r>
              <a:rPr kumimoji="0" 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宁波依兰布艺有限公司是一家专业生产高档办公家具面料、户外家具面料、跳床布面料的综合型纺织企业。公司多年来不断在技术创新上狠下功夫，从一开始的有梭织布机到剑杆织机，再到引进国内外先进的必佳乐喷气、多尼尔提花机、片梭织布机等专业生产设备。经过多年的技术改造，产品转型升级以及不断技术创新，现已发展成集自主研发、纺丝、纺纱、拉丝、织造、后整理于一体的现代化纺织企业。公司占地</a:t>
            </a: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60</a:t>
            </a:r>
            <a:r>
              <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亩，拥有厂房</a:t>
            </a:r>
            <a:r>
              <a:rPr lang="en-US" altLang="zh-CN" sz="2000" b="1" dirty="0" smtClean="0">
                <a:latin typeface="Verdana" pitchFamily="34" charset="0"/>
                <a:ea typeface="宋体" pitchFamily="2" charset="-122"/>
                <a:cs typeface="Times New Roman" pitchFamily="18" charset="0"/>
              </a:rPr>
              <a:t>60</a:t>
            </a: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000</a:t>
            </a:r>
            <a:r>
              <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平方米，现有员工</a:t>
            </a:r>
            <a:r>
              <a:rPr lang="en-US" altLang="zh-CN" sz="2000" b="1" dirty="0" smtClean="0">
                <a:latin typeface="Verdana" pitchFamily="34" charset="0"/>
                <a:ea typeface="宋体" pitchFamily="2" charset="-122"/>
                <a:cs typeface="Times New Roman" pitchFamily="18" charset="0"/>
              </a:rPr>
              <a:t>50</a:t>
            </a: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0</a:t>
            </a:r>
            <a:r>
              <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余人，年销售额</a:t>
            </a: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3.5</a:t>
            </a:r>
            <a:r>
              <a:rPr kumimoji="0" lang="zh-CN" altLang="en-US"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亿元。产品出口欧美、东南亚等十多个国家，在国外市场上享有很高的知名度。</a:t>
            </a:r>
            <a:endPar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endParaRPr>
          </a:p>
          <a:p>
            <a:pPr lvl="0" indent="298450" fontAlgn="base">
              <a:spcBef>
                <a:spcPct val="0"/>
              </a:spcBef>
              <a:spcAft>
                <a:spcPct val="0"/>
              </a:spcAft>
            </a:pPr>
            <a:r>
              <a:rPr lang="en-US" altLang="zh-CN" sz="2000" b="1" dirty="0" smtClean="0">
                <a:latin typeface="Verdana" pitchFamily="34" charset="0"/>
                <a:ea typeface="宋体" pitchFamily="2" charset="-122"/>
                <a:cs typeface="Times New Roman" pitchFamily="18" charset="0"/>
              </a:rPr>
              <a:t>  </a:t>
            </a:r>
            <a:r>
              <a:rPr lang="zh-CN" altLang="zh-CN" sz="2000" b="1" dirty="0" smtClean="0"/>
              <a:t>公司始终以“品质取胜、诚信经营”为宗旨，以“拥抱健康，享受生活”为使命，以“成为特色纺织行业的领航者”为愿景，不断技术创新、管理创新。通过产品升级和向客户提供精良的产品和服务，树立依兰布艺的品牌和美誉度，领航特色纺织行业的发展趋势。</a:t>
            </a:r>
            <a:endParaRPr kumimoji="0" lang="zh-CN" altLang="en-US"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公司全景</a:t>
            </a:r>
            <a:endParaRPr lang="zh-CN" altLang="en-US" sz="2400" b="1" spc="300" dirty="0">
              <a:solidFill>
                <a:srgbClr val="0070C0"/>
              </a:solidFill>
              <a:latin typeface="微软雅黑" pitchFamily="34" charset="-122"/>
              <a:ea typeface="微软雅黑" pitchFamily="34" charset="-122"/>
            </a:endParaRPr>
          </a:p>
        </p:txBody>
      </p:sp>
      <p:sp>
        <p:nvSpPr>
          <p:cNvPr id="3073" name="Rectangle 1"/>
          <p:cNvSpPr>
            <a:spLocks noChangeArrowheads="1"/>
          </p:cNvSpPr>
          <p:nvPr/>
        </p:nvSpPr>
        <p:spPr bwMode="auto">
          <a:xfrm>
            <a:off x="683568" y="1129308"/>
            <a:ext cx="14401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845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矩形 18"/>
          <p:cNvSpPr/>
          <p:nvPr/>
        </p:nvSpPr>
        <p:spPr>
          <a:xfrm>
            <a:off x="683568" y="985292"/>
            <a:ext cx="7848872" cy="369332"/>
          </a:xfrm>
          <a:prstGeom prst="rect">
            <a:avLst/>
          </a:prstGeom>
        </p:spPr>
        <p:txBody>
          <a:bodyPr wrap="square">
            <a:spAutoFit/>
          </a:bodyPr>
          <a:lstStyle/>
          <a:p>
            <a:pPr lvl="0" indent="298450" fontAlgn="base">
              <a:spcBef>
                <a:spcPct val="0"/>
              </a:spcBef>
              <a:spcAft>
                <a:spcPct val="0"/>
              </a:spcAft>
            </a:pPr>
            <a:r>
              <a:rPr lang="en-US" altLang="zh-CN" dirty="0" smtClean="0">
                <a:latin typeface="+mn-ea"/>
                <a:cs typeface="Times New Roman" pitchFamily="18" charset="0"/>
              </a:rPr>
              <a:t> </a:t>
            </a:r>
            <a:endParaRPr lang="zh-CN" altLang="en-US" sz="800" b="1" dirty="0" smtClean="0">
              <a:latin typeface="+mn-ea"/>
              <a:cs typeface="宋体" pitchFamily="2" charset="-122"/>
            </a:endParaRPr>
          </a:p>
        </p:txBody>
      </p:sp>
      <p:sp>
        <p:nvSpPr>
          <p:cNvPr id="3074" name="Rectangle 2"/>
          <p:cNvSpPr>
            <a:spLocks noChangeArrowheads="1"/>
          </p:cNvSpPr>
          <p:nvPr/>
        </p:nvSpPr>
        <p:spPr bwMode="auto">
          <a:xfrm>
            <a:off x="395536" y="2831948"/>
            <a:ext cx="806489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p>
        </p:txBody>
      </p:sp>
      <p:pic>
        <p:nvPicPr>
          <p:cNvPr id="1026" name="Picture 2"/>
          <p:cNvPicPr>
            <a:picLocks noChangeAspect="1" noChangeArrowheads="1"/>
          </p:cNvPicPr>
          <p:nvPr/>
        </p:nvPicPr>
        <p:blipFill>
          <a:blip r:embed="rId3" cstate="print"/>
          <a:srcRect/>
          <a:stretch>
            <a:fillRect/>
          </a:stretch>
        </p:blipFill>
        <p:spPr bwMode="auto">
          <a:xfrm>
            <a:off x="755576" y="913284"/>
            <a:ext cx="7704856" cy="4457104"/>
          </a:xfrm>
          <a:prstGeom prst="rect">
            <a:avLst/>
          </a:prstGeom>
          <a:noFill/>
          <a:ln w="9525">
            <a:noFill/>
            <a:miter lim="800000"/>
            <a:headEnd/>
            <a:tailEnd/>
          </a:ln>
        </p:spPr>
      </p:pic>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2339752" y="553244"/>
            <a:ext cx="6948000" cy="126642"/>
            <a:chOff x="2492152" y="625252"/>
            <a:chExt cx="6804248" cy="126642"/>
          </a:xfrm>
        </p:grpSpPr>
        <p:sp>
          <p:nvSpPr>
            <p:cNvPr id="30" name="矩形 29"/>
            <p:cNvSpPr/>
            <p:nvPr/>
          </p:nvSpPr>
          <p:spPr>
            <a:xfrm>
              <a:off x="2492152" y="625252"/>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492152" y="715894"/>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4"/>
          <p:cNvSpPr/>
          <p:nvPr/>
        </p:nvSpPr>
        <p:spPr>
          <a:xfrm rot="5400000">
            <a:off x="606503" y="1710429"/>
            <a:ext cx="876696"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35" name="任意多边形 34"/>
          <p:cNvSpPr/>
          <p:nvPr/>
        </p:nvSpPr>
        <p:spPr>
          <a:xfrm>
            <a:off x="1118102" y="1417342"/>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36" name="任意多边形 35"/>
          <p:cNvSpPr/>
          <p:nvPr/>
        </p:nvSpPr>
        <p:spPr>
          <a:xfrm>
            <a:off x="899592" y="1705372"/>
            <a:ext cx="910056"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办公家具面料</a:t>
            </a:r>
            <a:endParaRPr lang="zh-CN" altLang="en-US" sz="1800" b="1" dirty="0">
              <a:solidFill>
                <a:schemeClr val="bg1"/>
              </a:solidFill>
              <a:latin typeface="微软雅黑" pitchFamily="34" charset="-122"/>
              <a:ea typeface="微软雅黑" pitchFamily="34" charset="-122"/>
            </a:endParaRPr>
          </a:p>
        </p:txBody>
      </p:sp>
      <p:sp>
        <p:nvSpPr>
          <p:cNvPr id="37" name="矩形 4"/>
          <p:cNvSpPr/>
          <p:nvPr/>
        </p:nvSpPr>
        <p:spPr>
          <a:xfrm rot="5400000">
            <a:off x="894535" y="4086693"/>
            <a:ext cx="876695"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38" name="任意多边形 37"/>
          <p:cNvSpPr/>
          <p:nvPr/>
        </p:nvSpPr>
        <p:spPr>
          <a:xfrm>
            <a:off x="1832147" y="2708827"/>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39" name="任意多边形 38"/>
          <p:cNvSpPr/>
          <p:nvPr/>
        </p:nvSpPr>
        <p:spPr>
          <a:xfrm>
            <a:off x="1187624" y="3937620"/>
            <a:ext cx="910056"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户外家具面料</a:t>
            </a:r>
            <a:endParaRPr lang="zh-CN" altLang="en-US" sz="1800" b="1" dirty="0">
              <a:solidFill>
                <a:schemeClr val="bg1"/>
              </a:solidFill>
              <a:latin typeface="微软雅黑" pitchFamily="34" charset="-122"/>
              <a:ea typeface="微软雅黑" pitchFamily="34" charset="-122"/>
            </a:endParaRPr>
          </a:p>
        </p:txBody>
      </p:sp>
      <p:sp>
        <p:nvSpPr>
          <p:cNvPr id="41" name="任意多边形 40"/>
          <p:cNvSpPr/>
          <p:nvPr/>
        </p:nvSpPr>
        <p:spPr>
          <a:xfrm>
            <a:off x="2530437" y="4045940"/>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r>
              <a:rPr lang="zh-CN" altLang="en-US" sz="1600" dirty="0">
                <a:solidFill>
                  <a:schemeClr val="tx1">
                    <a:lumMod val="75000"/>
                    <a:lumOff val="25000"/>
                  </a:schemeClr>
                </a:solidFill>
                <a:latin typeface="微软雅黑" pitchFamily="34" charset="-122"/>
                <a:ea typeface="微软雅黑" pitchFamily="34" charset="-122"/>
              </a:rPr>
              <a:t>点击添加文本点击添加文本点击添加文本点击添加文本点击添加文本点击添加文本</a:t>
            </a:r>
          </a:p>
        </p:txBody>
      </p:sp>
      <p:sp>
        <p:nvSpPr>
          <p:cNvPr id="15" name="矩形 14"/>
          <p:cNvSpPr/>
          <p:nvPr/>
        </p:nvSpPr>
        <p:spPr>
          <a:xfrm>
            <a:off x="467544" y="481236"/>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a:off x="323528" y="351405"/>
            <a:ext cx="288032" cy="2738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TextBox 17"/>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产品介绍</a:t>
            </a:r>
            <a:endParaRPr lang="zh-CN" altLang="en-US" sz="2400" b="1" spc="300" dirty="0">
              <a:solidFill>
                <a:srgbClr val="0070C0"/>
              </a:solidFill>
              <a:latin typeface="微软雅黑" pitchFamily="34" charset="-122"/>
              <a:ea typeface="微软雅黑" pitchFamily="34" charset="-122"/>
            </a:endParaRPr>
          </a:p>
        </p:txBody>
      </p:sp>
      <p:pic>
        <p:nvPicPr>
          <p:cNvPr id="90114" name="Picture 2"/>
          <p:cNvPicPr>
            <a:picLocks noChangeAspect="1" noChangeArrowheads="1"/>
          </p:cNvPicPr>
          <p:nvPr/>
        </p:nvPicPr>
        <p:blipFill>
          <a:blip r:embed="rId3" cstate="print"/>
          <a:srcRect/>
          <a:stretch>
            <a:fillRect/>
          </a:stretch>
        </p:blipFill>
        <p:spPr bwMode="auto">
          <a:xfrm>
            <a:off x="1835696" y="1057300"/>
            <a:ext cx="6264696" cy="2016224"/>
          </a:xfrm>
          <a:prstGeom prst="rect">
            <a:avLst/>
          </a:prstGeom>
          <a:noFill/>
          <a:ln w="9525">
            <a:noFill/>
            <a:miter lim="800000"/>
            <a:headEnd/>
            <a:tailEnd/>
          </a:ln>
        </p:spPr>
      </p:pic>
      <p:pic>
        <p:nvPicPr>
          <p:cNvPr id="90115" name="Picture 3"/>
          <p:cNvPicPr>
            <a:picLocks noChangeAspect="1" noChangeArrowheads="1"/>
          </p:cNvPicPr>
          <p:nvPr/>
        </p:nvPicPr>
        <p:blipFill>
          <a:blip r:embed="rId4" cstate="print"/>
          <a:srcRect/>
          <a:stretch>
            <a:fillRect/>
          </a:stretch>
        </p:blipFill>
        <p:spPr bwMode="auto">
          <a:xfrm>
            <a:off x="2123728" y="3073524"/>
            <a:ext cx="6408712" cy="2088232"/>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500"/>
                                        <p:tgtEl>
                                          <p:spTgt spid="3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out)">
                                      <p:cBhvr>
                                        <p:cTn id="38" dur="500"/>
                                        <p:tgtEl>
                                          <p:spTgt spid="15"/>
                                        </p:tgtEl>
                                      </p:cBhvr>
                                    </p:animEffect>
                                  </p:childTnLst>
                                </p:cTn>
                              </p:par>
                            </p:childTnLst>
                          </p:cTn>
                        </p:par>
                        <p:par>
                          <p:cTn id="39" fill="hold">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out)">
                                      <p:cBhvr>
                                        <p:cTn id="42" dur="500"/>
                                        <p:tgtEl>
                                          <p:spTgt spid="16"/>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1" grpId="0" animBg="1"/>
      <p:bldP spid="15" grpId="0" animBg="1"/>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2339752" y="553244"/>
            <a:ext cx="6948000" cy="126642"/>
            <a:chOff x="2492152" y="625252"/>
            <a:chExt cx="6804248" cy="126642"/>
          </a:xfrm>
        </p:grpSpPr>
        <p:sp>
          <p:nvSpPr>
            <p:cNvPr id="30" name="矩形 29"/>
            <p:cNvSpPr/>
            <p:nvPr/>
          </p:nvSpPr>
          <p:spPr>
            <a:xfrm>
              <a:off x="2492152" y="625252"/>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492152" y="715894"/>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4"/>
          <p:cNvSpPr/>
          <p:nvPr/>
        </p:nvSpPr>
        <p:spPr>
          <a:xfrm rot="5400000">
            <a:off x="534497" y="1710429"/>
            <a:ext cx="876696"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35" name="任意多边形 34"/>
          <p:cNvSpPr/>
          <p:nvPr/>
        </p:nvSpPr>
        <p:spPr>
          <a:xfrm>
            <a:off x="1118102" y="1417342"/>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38" name="任意多边形 37"/>
          <p:cNvSpPr/>
          <p:nvPr/>
        </p:nvSpPr>
        <p:spPr>
          <a:xfrm>
            <a:off x="1832147" y="2708827"/>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40" name="矩形 4"/>
          <p:cNvSpPr/>
          <p:nvPr/>
        </p:nvSpPr>
        <p:spPr>
          <a:xfrm rot="5400000">
            <a:off x="1182567" y="4086693"/>
            <a:ext cx="876696"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41" name="任意多边形 40"/>
          <p:cNvSpPr/>
          <p:nvPr/>
        </p:nvSpPr>
        <p:spPr>
          <a:xfrm>
            <a:off x="2771800" y="4081636"/>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r>
              <a:rPr lang="zh-CN" altLang="en-US" sz="1600" dirty="0">
                <a:solidFill>
                  <a:schemeClr val="tx1">
                    <a:lumMod val="75000"/>
                    <a:lumOff val="25000"/>
                  </a:schemeClr>
                </a:solidFill>
                <a:latin typeface="微软雅黑" pitchFamily="34" charset="-122"/>
                <a:ea typeface="微软雅黑" pitchFamily="34" charset="-122"/>
              </a:rPr>
              <a:t>点击添加文本点击添加文本点击添加文本点击添加文本点击添加文本点击添加文本</a:t>
            </a:r>
          </a:p>
        </p:txBody>
      </p:sp>
      <p:sp>
        <p:nvSpPr>
          <p:cNvPr id="42" name="任意多边形 41"/>
          <p:cNvSpPr/>
          <p:nvPr/>
        </p:nvSpPr>
        <p:spPr>
          <a:xfrm>
            <a:off x="827584" y="1561356"/>
            <a:ext cx="908307"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弹性布面料</a:t>
            </a:r>
            <a:endParaRPr lang="zh-CN" altLang="en-US" sz="1800" b="1" dirty="0">
              <a:solidFill>
                <a:schemeClr val="bg1"/>
              </a:solidFill>
              <a:latin typeface="微软雅黑" pitchFamily="34" charset="-122"/>
              <a:ea typeface="微软雅黑" pitchFamily="34" charset="-122"/>
            </a:endParaRPr>
          </a:p>
        </p:txBody>
      </p:sp>
      <p:sp>
        <p:nvSpPr>
          <p:cNvPr id="15" name="矩形 14"/>
          <p:cNvSpPr/>
          <p:nvPr/>
        </p:nvSpPr>
        <p:spPr>
          <a:xfrm>
            <a:off x="467544" y="481236"/>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a:off x="323528" y="351405"/>
            <a:ext cx="288032" cy="2738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TextBox 17"/>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产品介绍</a:t>
            </a:r>
            <a:endParaRPr lang="zh-CN" altLang="en-US" sz="2400" b="1" spc="300" dirty="0">
              <a:solidFill>
                <a:srgbClr val="0070C0"/>
              </a:solidFill>
              <a:latin typeface="微软雅黑" pitchFamily="34" charset="-122"/>
              <a:ea typeface="微软雅黑" pitchFamily="34" charset="-122"/>
            </a:endParaRPr>
          </a:p>
        </p:txBody>
      </p:sp>
      <p:pic>
        <p:nvPicPr>
          <p:cNvPr id="90116" name="Picture 4"/>
          <p:cNvPicPr>
            <a:picLocks noChangeAspect="1" noChangeArrowheads="1"/>
          </p:cNvPicPr>
          <p:nvPr/>
        </p:nvPicPr>
        <p:blipFill>
          <a:blip r:embed="rId3" cstate="print"/>
          <a:srcRect/>
          <a:stretch>
            <a:fillRect/>
          </a:stretch>
        </p:blipFill>
        <p:spPr bwMode="auto">
          <a:xfrm>
            <a:off x="1763688" y="913284"/>
            <a:ext cx="5904656" cy="2376264"/>
          </a:xfrm>
          <a:prstGeom prst="rect">
            <a:avLst/>
          </a:prstGeom>
          <a:noFill/>
          <a:ln w="9525">
            <a:noFill/>
            <a:miter lim="800000"/>
            <a:headEnd/>
            <a:tailEnd/>
          </a:ln>
        </p:spPr>
      </p:pic>
      <p:sp>
        <p:nvSpPr>
          <p:cNvPr id="20" name="任意多边形 19"/>
          <p:cNvSpPr/>
          <p:nvPr/>
        </p:nvSpPr>
        <p:spPr>
          <a:xfrm>
            <a:off x="1475656" y="3937620"/>
            <a:ext cx="908307"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跳床布面料</a:t>
            </a:r>
            <a:endParaRPr lang="zh-CN" altLang="en-US" sz="1800" b="1" dirty="0">
              <a:solidFill>
                <a:schemeClr val="bg1"/>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4" cstate="print"/>
          <a:srcRect/>
          <a:stretch>
            <a:fillRect/>
          </a:stretch>
        </p:blipFill>
        <p:spPr bwMode="auto">
          <a:xfrm>
            <a:off x="2411760" y="3361556"/>
            <a:ext cx="6120680" cy="2016224"/>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ox(out)">
                                      <p:cBhvr>
                                        <p:cTn id="34" dur="500"/>
                                        <p:tgtEl>
                                          <p:spTgt spid="15"/>
                                        </p:tgtEl>
                                      </p:cBhvr>
                                    </p:animEffect>
                                  </p:childTnLst>
                                </p:cTn>
                              </p:par>
                            </p:childTnLst>
                          </p:cTn>
                        </p:par>
                        <p:par>
                          <p:cTn id="35" fill="hold">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out)">
                                      <p:cBhvr>
                                        <p:cTn id="38" dur="500"/>
                                        <p:tgtEl>
                                          <p:spTgt spid="16"/>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righ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8" grpId="0" animBg="1"/>
      <p:bldP spid="40" grpId="0" animBg="1"/>
      <p:bldP spid="41" grpId="0" animBg="1"/>
      <p:bldP spid="42" grpId="0" animBg="1"/>
      <p:bldP spid="15" grpId="0" animBg="1"/>
      <p:bldP spid="16" grpId="0" animBg="1"/>
      <p:bldP spid="18"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2339752" y="553244"/>
            <a:ext cx="6948000" cy="126642"/>
            <a:chOff x="2492152" y="625252"/>
            <a:chExt cx="6804248" cy="126642"/>
          </a:xfrm>
        </p:grpSpPr>
        <p:sp>
          <p:nvSpPr>
            <p:cNvPr id="30" name="矩形 29"/>
            <p:cNvSpPr/>
            <p:nvPr/>
          </p:nvSpPr>
          <p:spPr>
            <a:xfrm>
              <a:off x="2492152" y="625252"/>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492152" y="715894"/>
              <a:ext cx="6804248" cy="3600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4"/>
          <p:cNvSpPr/>
          <p:nvPr/>
        </p:nvSpPr>
        <p:spPr>
          <a:xfrm rot="5400000">
            <a:off x="534497" y="1710429"/>
            <a:ext cx="876696"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35" name="任意多边形 34"/>
          <p:cNvSpPr/>
          <p:nvPr/>
        </p:nvSpPr>
        <p:spPr>
          <a:xfrm>
            <a:off x="1118102" y="1417342"/>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36" name="任意多边形 35"/>
          <p:cNvSpPr/>
          <p:nvPr/>
        </p:nvSpPr>
        <p:spPr>
          <a:xfrm>
            <a:off x="827584" y="1273324"/>
            <a:ext cx="910056"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原材料系列</a:t>
            </a:r>
            <a:endParaRPr lang="zh-CN" altLang="en-US" sz="1800" b="1" dirty="0">
              <a:solidFill>
                <a:schemeClr val="bg1"/>
              </a:solidFill>
              <a:latin typeface="微软雅黑" pitchFamily="34" charset="-122"/>
              <a:ea typeface="微软雅黑" pitchFamily="34" charset="-122"/>
            </a:endParaRPr>
          </a:p>
        </p:txBody>
      </p:sp>
      <p:sp>
        <p:nvSpPr>
          <p:cNvPr id="40" name="矩形 4"/>
          <p:cNvSpPr/>
          <p:nvPr/>
        </p:nvSpPr>
        <p:spPr>
          <a:xfrm rot="5400000">
            <a:off x="1326583" y="4014685"/>
            <a:ext cx="876696" cy="290518"/>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316992 w 1728192"/>
              <a:gd name="connsiteY3" fmla="*/ 419856 h 432048"/>
              <a:gd name="connsiteX4" fmla="*/ 0 w 1728192"/>
              <a:gd name="connsiteY4" fmla="*/ 0 h 43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432048">
                <a:moveTo>
                  <a:pt x="0" y="0"/>
                </a:moveTo>
                <a:lnTo>
                  <a:pt x="1728192" y="0"/>
                </a:lnTo>
                <a:lnTo>
                  <a:pt x="1728192" y="432048"/>
                </a:lnTo>
                <a:lnTo>
                  <a:pt x="316992" y="419856"/>
                </a:lnTo>
                <a:lnTo>
                  <a:pt x="0" y="0"/>
                </a:lnTo>
                <a:close/>
              </a:path>
            </a:pathLst>
          </a:custGeom>
          <a:solidFill>
            <a:srgbClr val="003760"/>
          </a:solidFill>
          <a:ln w="25400" cap="flat" cmpd="sng" algn="ctr">
            <a:noFill/>
            <a:prstDash val="solid"/>
          </a:ln>
          <a:effectLst/>
        </p:spPr>
        <p:txBody>
          <a:bodyPr lIns="100790" tIns="50396" rIns="100790" bIns="50396" anchor="ctr"/>
          <a:lstStyle/>
          <a:p>
            <a:pPr algn="ctr">
              <a:defRPr/>
            </a:pPr>
            <a:endParaRPr lang="zh-CN" altLang="en-US" sz="1500" kern="0">
              <a:solidFill>
                <a:sysClr val="window" lastClr="FFFFFF"/>
              </a:solidFill>
              <a:latin typeface="Calibri"/>
              <a:ea typeface="宋体"/>
            </a:endParaRPr>
          </a:p>
        </p:txBody>
      </p:sp>
      <p:sp>
        <p:nvSpPr>
          <p:cNvPr id="41" name="任意多边形 40"/>
          <p:cNvSpPr/>
          <p:nvPr/>
        </p:nvSpPr>
        <p:spPr>
          <a:xfrm>
            <a:off x="2530437" y="4045940"/>
            <a:ext cx="5760000" cy="1023031"/>
          </a:xfrm>
          <a:custGeom>
            <a:avLst/>
            <a:gdLst>
              <a:gd name="connsiteX0" fmla="*/ 0 w 4068548"/>
              <a:gd name="connsiteY0" fmla="*/ 0 h 1463497"/>
              <a:gd name="connsiteX1" fmla="*/ 4068548 w 4068548"/>
              <a:gd name="connsiteY1" fmla="*/ 0 h 1463497"/>
              <a:gd name="connsiteX2" fmla="*/ 4068548 w 4068548"/>
              <a:gd name="connsiteY2" fmla="*/ 1463497 h 1463497"/>
              <a:gd name="connsiteX3" fmla="*/ 0 w 4068548"/>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4068548" h="1463497">
                <a:moveTo>
                  <a:pt x="0" y="0"/>
                </a:moveTo>
                <a:lnTo>
                  <a:pt x="4068548" y="0"/>
                </a:lnTo>
                <a:lnTo>
                  <a:pt x="4068548" y="1463497"/>
                </a:lnTo>
                <a:lnTo>
                  <a:pt x="0" y="1463497"/>
                </a:lnTo>
                <a:close/>
              </a:path>
            </a:pathLst>
          </a:custGeom>
          <a:solidFill>
            <a:srgbClr val="DEE9EA"/>
          </a:solidFill>
          <a:ln>
            <a:noFill/>
          </a:ln>
        </p:spPr>
        <p:style>
          <a:lnRef idx="2">
            <a:schemeClr val="accent1">
              <a:shade val="50000"/>
            </a:schemeClr>
          </a:lnRef>
          <a:fillRef idx="1">
            <a:schemeClr val="accent1"/>
          </a:fillRef>
          <a:effectRef idx="0">
            <a:schemeClr val="accent1"/>
          </a:effectRef>
          <a:fontRef idx="minor">
            <a:schemeClr val="lt1"/>
          </a:fontRef>
        </p:style>
        <p:txBody>
          <a:bodyPr lIns="793630" tIns="51586" rIns="99204" bIns="51586" anchor="ctr"/>
          <a:lstStyle/>
          <a:p>
            <a:pPr algn="just">
              <a:lnSpc>
                <a:spcPct val="130000"/>
              </a:lnSpc>
              <a:defRPr/>
            </a:pPr>
            <a:r>
              <a:rPr lang="zh-CN" altLang="en-US" sz="1600" dirty="0">
                <a:solidFill>
                  <a:schemeClr val="tx1">
                    <a:lumMod val="75000"/>
                    <a:lumOff val="25000"/>
                  </a:schemeClr>
                </a:solidFill>
                <a:latin typeface="微软雅黑" pitchFamily="34" charset="-122"/>
                <a:ea typeface="微软雅黑" pitchFamily="34" charset="-122"/>
              </a:rPr>
              <a:t>点击添加文本点击添加文本点击添加文本点击添加文本点击添加文本点击添加文本</a:t>
            </a:r>
          </a:p>
        </p:txBody>
      </p:sp>
      <p:sp>
        <p:nvSpPr>
          <p:cNvPr id="42" name="任意多边形 41"/>
          <p:cNvSpPr/>
          <p:nvPr/>
        </p:nvSpPr>
        <p:spPr>
          <a:xfrm>
            <a:off x="1619672" y="3937620"/>
            <a:ext cx="908307" cy="1023031"/>
          </a:xfrm>
          <a:custGeom>
            <a:avLst/>
            <a:gdLst>
              <a:gd name="connsiteX0" fmla="*/ 0 w 980606"/>
              <a:gd name="connsiteY0" fmla="*/ 0 h 1463497"/>
              <a:gd name="connsiteX1" fmla="*/ 980606 w 980606"/>
              <a:gd name="connsiteY1" fmla="*/ 407085 h 1463497"/>
              <a:gd name="connsiteX2" fmla="*/ 772648 w 980606"/>
              <a:gd name="connsiteY2" fmla="*/ 1454647 h 1463497"/>
              <a:gd name="connsiteX3" fmla="*/ 0 w 980606"/>
              <a:gd name="connsiteY3" fmla="*/ 1463497 h 1463497"/>
            </a:gdLst>
            <a:ahLst/>
            <a:cxnLst>
              <a:cxn ang="0">
                <a:pos x="connsiteX0" y="connsiteY0"/>
              </a:cxn>
              <a:cxn ang="0">
                <a:pos x="connsiteX1" y="connsiteY1"/>
              </a:cxn>
              <a:cxn ang="0">
                <a:pos x="connsiteX2" y="connsiteY2"/>
              </a:cxn>
              <a:cxn ang="0">
                <a:pos x="connsiteX3" y="connsiteY3"/>
              </a:cxn>
            </a:cxnLst>
            <a:rect l="l" t="t" r="r" b="b"/>
            <a:pathLst>
              <a:path w="980606" h="1463497">
                <a:moveTo>
                  <a:pt x="0" y="0"/>
                </a:moveTo>
                <a:lnTo>
                  <a:pt x="980606" y="407085"/>
                </a:lnTo>
                <a:lnTo>
                  <a:pt x="772648" y="1454647"/>
                </a:lnTo>
                <a:lnTo>
                  <a:pt x="0" y="146349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smtClean="0">
                <a:solidFill>
                  <a:schemeClr val="bg1"/>
                </a:solidFill>
                <a:latin typeface="微软雅黑" pitchFamily="34" charset="-122"/>
                <a:ea typeface="微软雅黑" pitchFamily="34" charset="-122"/>
              </a:rPr>
              <a:t>弹性椅子面料</a:t>
            </a:r>
            <a:endParaRPr lang="zh-CN" altLang="en-US" sz="1800" b="1" dirty="0">
              <a:solidFill>
                <a:schemeClr val="bg1"/>
              </a:solidFill>
              <a:latin typeface="微软雅黑" pitchFamily="34" charset="-122"/>
              <a:ea typeface="微软雅黑" pitchFamily="34" charset="-122"/>
            </a:endParaRPr>
          </a:p>
        </p:txBody>
      </p:sp>
      <p:sp>
        <p:nvSpPr>
          <p:cNvPr id="15" name="矩形 14"/>
          <p:cNvSpPr/>
          <p:nvPr/>
        </p:nvSpPr>
        <p:spPr>
          <a:xfrm>
            <a:off x="467544" y="481236"/>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a:off x="323528" y="351405"/>
            <a:ext cx="288032" cy="2738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TextBox 17"/>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产品介绍</a:t>
            </a:r>
            <a:endParaRPr lang="zh-CN" altLang="en-US" sz="2400" b="1" spc="300" dirty="0">
              <a:solidFill>
                <a:srgbClr val="0070C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3" cstate="print"/>
          <a:srcRect/>
          <a:stretch>
            <a:fillRect/>
          </a:stretch>
        </p:blipFill>
        <p:spPr bwMode="auto">
          <a:xfrm>
            <a:off x="1835696" y="841276"/>
            <a:ext cx="6336704" cy="237626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2555776" y="3217540"/>
            <a:ext cx="5616624" cy="2376263"/>
          </a:xfrm>
          <a:prstGeom prst="rect">
            <a:avLst/>
          </a:prstGeom>
          <a:noFill/>
          <a:ln w="9525">
            <a:noFill/>
            <a:miter lim="800000"/>
            <a:headEnd/>
            <a:tailEnd/>
          </a:ln>
        </p:spPr>
      </p:pic>
    </p:spTree>
    <p:extLst>
      <p:ext uri="{BB962C8B-B14F-4D97-AF65-F5344CB8AC3E}">
        <p14:creationId xmlns:p14="http://schemas.microsoft.com/office/powerpoint/2010/main" xmlns="" val="167191807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ox(out)">
                                      <p:cBhvr>
                                        <p:cTn id="34" dur="500"/>
                                        <p:tgtEl>
                                          <p:spTgt spid="15"/>
                                        </p:tgtEl>
                                      </p:cBhvr>
                                    </p:animEffect>
                                  </p:childTnLst>
                                </p:cTn>
                              </p:par>
                            </p:childTnLst>
                          </p:cTn>
                        </p:par>
                        <p:par>
                          <p:cTn id="35" fill="hold">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out)">
                                      <p:cBhvr>
                                        <p:cTn id="38" dur="500"/>
                                        <p:tgtEl>
                                          <p:spTgt spid="16"/>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0" grpId="0" animBg="1"/>
      <p:bldP spid="41" grpId="0" animBg="1"/>
      <p:bldP spid="42" grpId="0" animBg="1"/>
      <p:bldP spid="15" grpId="0" animBg="1"/>
      <p:bldP spid="16"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销售网络</a:t>
            </a:r>
            <a:endParaRPr lang="zh-CN" altLang="en-US" sz="2400" b="1" spc="300" dirty="0">
              <a:solidFill>
                <a:srgbClr val="0070C0"/>
              </a:solidFill>
              <a:latin typeface="微软雅黑" pitchFamily="34" charset="-122"/>
              <a:ea typeface="微软雅黑" pitchFamily="34" charset="-122"/>
            </a:endParaRPr>
          </a:p>
        </p:txBody>
      </p:sp>
      <p:sp>
        <p:nvSpPr>
          <p:cNvPr id="3073" name="Rectangle 1"/>
          <p:cNvSpPr>
            <a:spLocks noChangeArrowheads="1"/>
          </p:cNvSpPr>
          <p:nvPr/>
        </p:nvSpPr>
        <p:spPr bwMode="auto">
          <a:xfrm>
            <a:off x="683568" y="1129308"/>
            <a:ext cx="14401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845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矩形 18"/>
          <p:cNvSpPr/>
          <p:nvPr/>
        </p:nvSpPr>
        <p:spPr>
          <a:xfrm>
            <a:off x="683568" y="985292"/>
            <a:ext cx="7848872" cy="369332"/>
          </a:xfrm>
          <a:prstGeom prst="rect">
            <a:avLst/>
          </a:prstGeom>
        </p:spPr>
        <p:txBody>
          <a:bodyPr wrap="square">
            <a:spAutoFit/>
          </a:bodyPr>
          <a:lstStyle/>
          <a:p>
            <a:pPr lvl="0" indent="298450" fontAlgn="base">
              <a:spcBef>
                <a:spcPct val="0"/>
              </a:spcBef>
              <a:spcAft>
                <a:spcPct val="0"/>
              </a:spcAft>
            </a:pPr>
            <a:r>
              <a:rPr lang="en-US" altLang="zh-CN" dirty="0" smtClean="0">
                <a:latin typeface="+mn-ea"/>
                <a:cs typeface="Times New Roman" pitchFamily="18" charset="0"/>
              </a:rPr>
              <a:t> </a:t>
            </a:r>
            <a:endParaRPr lang="zh-CN" altLang="en-US" sz="800" b="1" dirty="0" smtClean="0">
              <a:latin typeface="+mn-ea"/>
              <a:cs typeface="宋体" pitchFamily="2" charset="-122"/>
            </a:endParaRPr>
          </a:p>
        </p:txBody>
      </p:sp>
      <p:sp>
        <p:nvSpPr>
          <p:cNvPr id="3074" name="Rectangle 2"/>
          <p:cNvSpPr>
            <a:spLocks noChangeArrowheads="1"/>
          </p:cNvSpPr>
          <p:nvPr/>
        </p:nvSpPr>
        <p:spPr bwMode="auto">
          <a:xfrm>
            <a:off x="539552" y="1417340"/>
            <a:ext cx="806489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98450" fontAlgn="base">
              <a:spcBef>
                <a:spcPct val="0"/>
              </a:spcBef>
              <a:spcAft>
                <a:spcPct val="0"/>
              </a:spcAft>
            </a:pPr>
            <a:r>
              <a:rPr kumimoji="0" lang="en-US" altLang="zh-CN" sz="2000" b="1"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20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91138" name="Picture 2"/>
          <p:cNvPicPr>
            <a:picLocks noChangeAspect="1" noChangeArrowheads="1"/>
          </p:cNvPicPr>
          <p:nvPr/>
        </p:nvPicPr>
        <p:blipFill>
          <a:blip r:embed="rId3" cstate="print"/>
          <a:srcRect/>
          <a:stretch>
            <a:fillRect/>
          </a:stretch>
        </p:blipFill>
        <p:spPr bwMode="auto">
          <a:xfrm>
            <a:off x="827584" y="913284"/>
            <a:ext cx="7704856" cy="4320480"/>
          </a:xfrm>
          <a:prstGeom prst="rect">
            <a:avLst/>
          </a:prstGeom>
          <a:noFill/>
          <a:ln w="9525">
            <a:noFill/>
            <a:miter lim="800000"/>
            <a:headEnd/>
            <a:tailEnd/>
          </a:ln>
        </p:spPr>
      </p:pic>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23528" y="351405"/>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507136" y="551221"/>
            <a:ext cx="248440" cy="248440"/>
          </a:xfrm>
          <a:prstGeom prst="rect">
            <a:avLst/>
          </a:prstGeom>
          <a:solidFill>
            <a:srgbClr val="8FC3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3"/>
          <p:cNvSpPr txBox="1"/>
          <p:nvPr/>
        </p:nvSpPr>
        <p:spPr>
          <a:xfrm>
            <a:off x="827584" y="379611"/>
            <a:ext cx="1584176" cy="461665"/>
          </a:xfrm>
          <a:prstGeom prst="rect">
            <a:avLst/>
          </a:prstGeom>
          <a:noFill/>
        </p:spPr>
        <p:txBody>
          <a:bodyPr wrap="square" rtlCol="0">
            <a:spAutoFit/>
          </a:bodyPr>
          <a:lstStyle/>
          <a:p>
            <a:r>
              <a:rPr lang="zh-CN" altLang="en-US" sz="2400" b="1" spc="300" dirty="0" smtClean="0">
                <a:solidFill>
                  <a:srgbClr val="0070C0"/>
                </a:solidFill>
                <a:latin typeface="微软雅黑" pitchFamily="34" charset="-122"/>
                <a:ea typeface="微软雅黑" pitchFamily="34" charset="-122"/>
              </a:rPr>
              <a:t>组织架构</a:t>
            </a:r>
            <a:endParaRPr lang="zh-CN" altLang="en-US" sz="2400" b="1" spc="300" dirty="0">
              <a:solidFill>
                <a:srgbClr val="0070C0"/>
              </a:solidFill>
              <a:latin typeface="微软雅黑" pitchFamily="34" charset="-122"/>
              <a:ea typeface="微软雅黑" pitchFamily="34" charset="-122"/>
            </a:endParaRPr>
          </a:p>
        </p:txBody>
      </p:sp>
      <p:sp>
        <p:nvSpPr>
          <p:cNvPr id="3073" name="Rectangle 1"/>
          <p:cNvSpPr>
            <a:spLocks noChangeArrowheads="1"/>
          </p:cNvSpPr>
          <p:nvPr/>
        </p:nvSpPr>
        <p:spPr bwMode="auto">
          <a:xfrm>
            <a:off x="683568" y="1129308"/>
            <a:ext cx="14401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9845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Verdana"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矩形 18"/>
          <p:cNvSpPr/>
          <p:nvPr/>
        </p:nvSpPr>
        <p:spPr>
          <a:xfrm>
            <a:off x="683568" y="985292"/>
            <a:ext cx="7848872" cy="369332"/>
          </a:xfrm>
          <a:prstGeom prst="rect">
            <a:avLst/>
          </a:prstGeom>
        </p:spPr>
        <p:txBody>
          <a:bodyPr wrap="square">
            <a:spAutoFit/>
          </a:bodyPr>
          <a:lstStyle/>
          <a:p>
            <a:pPr lvl="0" indent="298450" fontAlgn="base">
              <a:spcBef>
                <a:spcPct val="0"/>
              </a:spcBef>
              <a:spcAft>
                <a:spcPct val="0"/>
              </a:spcAft>
            </a:pPr>
            <a:r>
              <a:rPr lang="en-US" altLang="zh-CN" dirty="0" smtClean="0">
                <a:latin typeface="+mn-ea"/>
                <a:cs typeface="Times New Roman" pitchFamily="18" charset="0"/>
              </a:rPr>
              <a:t> </a:t>
            </a:r>
            <a:endParaRPr lang="zh-CN" altLang="en-US" sz="800" b="1" dirty="0" smtClean="0">
              <a:latin typeface="+mn-ea"/>
              <a:cs typeface="宋体" pitchFamily="2" charset="-122"/>
            </a:endParaRPr>
          </a:p>
        </p:txBody>
      </p:sp>
      <p:pic>
        <p:nvPicPr>
          <p:cNvPr id="1026" name="Picture 2"/>
          <p:cNvPicPr>
            <a:picLocks noChangeAspect="1" noChangeArrowheads="1"/>
          </p:cNvPicPr>
          <p:nvPr/>
        </p:nvPicPr>
        <p:blipFill>
          <a:blip r:embed="rId3" cstate="print"/>
          <a:srcRect/>
          <a:stretch>
            <a:fillRect/>
          </a:stretch>
        </p:blipFill>
        <p:spPr bwMode="auto">
          <a:xfrm>
            <a:off x="755576" y="841276"/>
            <a:ext cx="7201015" cy="4464496"/>
          </a:xfrm>
          <a:prstGeom prst="rect">
            <a:avLst/>
          </a:prstGeom>
          <a:noFill/>
          <a:ln w="9525">
            <a:noFill/>
            <a:miter lim="800000"/>
            <a:headEnd/>
            <a:tailEnd/>
          </a:ln>
        </p:spPr>
      </p:pic>
    </p:spTree>
    <p:extLst>
      <p:ext uri="{BB962C8B-B14F-4D97-AF65-F5344CB8AC3E}">
        <p14:creationId xmlns:p14="http://schemas.microsoft.com/office/powerpoint/2010/main" xmlns="" val="208063993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ou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TotalTime>
  <Words>1493</Words>
  <Application>Microsoft Office PowerPoint</Application>
  <PresentationFormat>全屏显示(16:10)</PresentationFormat>
  <Paragraphs>120</Paragraphs>
  <Slides>19</Slides>
  <Notes>17</Notes>
  <HiddenSlides>0</HiddenSlides>
  <MMClips>1</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2016PPT工作室</dc:creator>
  <cp:lastModifiedBy>Administrator</cp:lastModifiedBy>
  <cp:revision>138</cp:revision>
  <dcterms:created xsi:type="dcterms:W3CDTF">2015-01-15T04:21:01Z</dcterms:created>
  <dcterms:modified xsi:type="dcterms:W3CDTF">2021-09-02T09:28:36Z</dcterms:modified>
</cp:coreProperties>
</file>