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6" r:id="rId3"/>
  </p:sldMasterIdLst>
  <p:notesMasterIdLst>
    <p:notesMasterId r:id="rId8"/>
  </p:notesMasterIdLst>
  <p:handoutMasterIdLst>
    <p:handoutMasterId r:id="rId35"/>
  </p:handoutMasterIdLst>
  <p:sldIdLst>
    <p:sldId id="256" r:id="rId4"/>
    <p:sldId id="257" r:id="rId5"/>
    <p:sldId id="259" r:id="rId6"/>
    <p:sldId id="271" r:id="rId7"/>
    <p:sldId id="272" r:id="rId9"/>
    <p:sldId id="261" r:id="rId10"/>
    <p:sldId id="263" r:id="rId11"/>
    <p:sldId id="302" r:id="rId12"/>
    <p:sldId id="277" r:id="rId13"/>
    <p:sldId id="280" r:id="rId14"/>
    <p:sldId id="306" r:id="rId15"/>
    <p:sldId id="278" r:id="rId16"/>
    <p:sldId id="279" r:id="rId17"/>
    <p:sldId id="299" r:id="rId18"/>
    <p:sldId id="265" r:id="rId19"/>
    <p:sldId id="276" r:id="rId20"/>
    <p:sldId id="283" r:id="rId21"/>
    <p:sldId id="293" r:id="rId22"/>
    <p:sldId id="287" r:id="rId23"/>
    <p:sldId id="291" r:id="rId24"/>
    <p:sldId id="292" r:id="rId25"/>
    <p:sldId id="301" r:id="rId26"/>
    <p:sldId id="288" r:id="rId27"/>
    <p:sldId id="286" r:id="rId28"/>
    <p:sldId id="284" r:id="rId29"/>
    <p:sldId id="294" r:id="rId30"/>
    <p:sldId id="295" r:id="rId31"/>
    <p:sldId id="304" r:id="rId32"/>
    <p:sldId id="296" r:id="rId33"/>
    <p:sldId id="30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73A1C"/>
    <a:srgbClr val="F23C00"/>
    <a:srgbClr val="E7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3" autoAdjust="0"/>
    <p:restoredTop sz="93692"/>
  </p:normalViewPr>
  <p:slideViewPr>
    <p:cSldViewPr snapToGrid="0" snapToObjects="1">
      <p:cViewPr>
        <p:scale>
          <a:sx n="80" d="100"/>
          <a:sy n="80" d="100"/>
        </p:scale>
        <p:origin x="61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#9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#10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3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#4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#5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#7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#8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2" qsCatId="simple" csTypeId="urn:microsoft.com/office/officeart/2005/8/colors/accent2_2#2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  <a:effectLst/>
            </a:rPr>
            <a:t>引言</a:t>
          </a:r>
          <a:endParaRPr lang="zh-CN" altLang="en-US" b="1" dirty="0">
            <a:solidFill>
              <a:srgbClr val="FFC000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课程简介</a:t>
          </a:r>
          <a:endParaRPr lang="zh-CN" altLang="en-US" b="1" dirty="0">
            <a:solidFill>
              <a:schemeClr val="bg1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/>
            <a:t>课程特色</a:t>
          </a:r>
          <a:endParaRPr lang="zh-CN" altLang="en-US" b="1" dirty="0"/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/>
            <a:t>课程应用</a:t>
          </a:r>
          <a:endParaRPr lang="zh-CN" altLang="en-US" b="1" dirty="0"/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867EAAA-C76D-4A2D-9BFC-6575F20D69F5}" type="presOf" srcId="{07DBB473-E7DD-4242-832A-6E355DACADDA}" destId="{91D249E8-A08C-4785-8C1E-B8D367430C92}" srcOrd="0" destOrd="0" presId="urn:microsoft.com/office/officeart/2005/8/layout/hChevron3"/>
    <dgm:cxn modelId="{69006FAC-0BEE-444F-9285-4E4161A96DF9}" type="presOf" srcId="{A72AE2C6-3ED2-4154-8B41-1A238138A6FF}" destId="{86470D0D-2070-4910-9759-4D197E3BC4A5}" srcOrd="0" destOrd="0" presId="urn:microsoft.com/office/officeart/2005/8/layout/hChevron3"/>
    <dgm:cxn modelId="{341B2238-0347-4EF9-9D11-CCB9B029B725}" type="presOf" srcId="{F5F29E97-5DF1-463D-A527-B3BCBCAB30EF}" destId="{8A81499F-8D58-4126-AA59-540B89F0E32C}" srcOrd="0" destOrd="0" presId="urn:microsoft.com/office/officeart/2005/8/layout/hChevron3"/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3D39B99B-3AD7-4F52-9CCB-6F332CE7E375}" type="presOf" srcId="{7E2132E9-6E3C-4145-8D65-D038088F3535}" destId="{277DF37E-A75D-4583-A7CF-AA7080CF40B5}" srcOrd="0" destOrd="0" presId="urn:microsoft.com/office/officeart/2005/8/layout/hChevron3"/>
    <dgm:cxn modelId="{3D0A8FA5-F0E5-41D7-8F06-FB0009A87F3E}" type="presOf" srcId="{47A543B9-817A-4680-B280-2473DC63CF86}" destId="{97495EF5-A3CF-4C90-AFF2-1199E758B92A}" srcOrd="0" destOrd="0" presId="urn:microsoft.com/office/officeart/2005/8/layout/hChevron3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A10F8B32-9212-425E-8453-D088FDE97E68}" type="presParOf" srcId="{8A81499F-8D58-4126-AA59-540B89F0E32C}" destId="{91D249E8-A08C-4785-8C1E-B8D367430C92}" srcOrd="0" destOrd="0" presId="urn:microsoft.com/office/officeart/2005/8/layout/hChevron3"/>
    <dgm:cxn modelId="{9B3CA01C-A8A2-4F28-9D95-B24C8356080A}" type="presParOf" srcId="{8A81499F-8D58-4126-AA59-540B89F0E32C}" destId="{23B6D2C3-3619-46C9-BCDA-7F0D3501C06D}" srcOrd="1" destOrd="0" presId="urn:microsoft.com/office/officeart/2005/8/layout/hChevron3"/>
    <dgm:cxn modelId="{E4EF74A1-6B2F-4ED1-A66C-BB87CA64A990}" type="presParOf" srcId="{8A81499F-8D58-4126-AA59-540B89F0E32C}" destId="{97495EF5-A3CF-4C90-AFF2-1199E758B92A}" srcOrd="2" destOrd="0" presId="urn:microsoft.com/office/officeart/2005/8/layout/hChevron3"/>
    <dgm:cxn modelId="{D364368F-D3F2-4304-B0CF-43000DE7457B}" type="presParOf" srcId="{8A81499F-8D58-4126-AA59-540B89F0E32C}" destId="{6BDB393A-FD99-4237-9B92-B8ECB89848FC}" srcOrd="3" destOrd="0" presId="urn:microsoft.com/office/officeart/2005/8/layout/hChevron3"/>
    <dgm:cxn modelId="{E37895B8-A774-4ABB-B2EC-403F0BBC7BDF}" type="presParOf" srcId="{8A81499F-8D58-4126-AA59-540B89F0E32C}" destId="{86470D0D-2070-4910-9759-4D197E3BC4A5}" srcOrd="4" destOrd="0" presId="urn:microsoft.com/office/officeart/2005/8/layout/hChevron3"/>
    <dgm:cxn modelId="{2391BABB-1252-4CA0-8196-9B01579BF7A1}" type="presParOf" srcId="{8A81499F-8D58-4126-AA59-540B89F0E32C}" destId="{65A85192-0B45-4788-A0FD-72F8D15E1282}" srcOrd="5" destOrd="0" presId="urn:microsoft.com/office/officeart/2005/8/layout/hChevron3"/>
    <dgm:cxn modelId="{0C0C43DB-FDBD-4A10-A210-813C307BEBD9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12" qsCatId="simple" csTypeId="urn:microsoft.com/office/officeart/2005/8/colors/accent2_2#9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effectLst/>
            </a:rPr>
            <a:t>引言</a:t>
          </a:r>
          <a:endParaRPr lang="zh-CN" altLang="en-US" b="1" dirty="0">
            <a:solidFill>
              <a:schemeClr val="bg1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课程简介</a:t>
          </a:r>
          <a:endParaRPr lang="zh-CN" altLang="en-US" b="1" dirty="0">
            <a:solidFill>
              <a:schemeClr val="bg1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课程特色</a:t>
          </a:r>
          <a:endParaRPr lang="zh-CN" altLang="en-US" b="1" dirty="0">
            <a:solidFill>
              <a:schemeClr val="bg1"/>
            </a:solidFill>
          </a:endParaRPr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</a:rPr>
            <a:t>课程应用</a:t>
          </a:r>
          <a:endParaRPr lang="zh-CN" altLang="en-US" b="1" dirty="0">
            <a:solidFill>
              <a:srgbClr val="FFC000"/>
            </a:solidFill>
          </a:endParaRPr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AA53E9-AB75-4DC1-8BE4-E6CDE548F63D}" type="presOf" srcId="{F5F29E97-5DF1-463D-A527-B3BCBCAB30EF}" destId="{8A81499F-8D58-4126-AA59-540B89F0E32C}" srcOrd="0" destOrd="0" presId="urn:microsoft.com/office/officeart/2005/8/layout/hChevron3"/>
    <dgm:cxn modelId="{22F12DA6-C12E-4247-AB31-4DA6EA9B8284}" type="presOf" srcId="{07DBB473-E7DD-4242-832A-6E355DACADDA}" destId="{91D249E8-A08C-4785-8C1E-B8D367430C92}" srcOrd="0" destOrd="0" presId="urn:microsoft.com/office/officeart/2005/8/layout/hChevron3"/>
    <dgm:cxn modelId="{4EF70873-2376-4E51-AD5F-326BFF77C933}" type="presOf" srcId="{47A543B9-817A-4680-B280-2473DC63CF86}" destId="{97495EF5-A3CF-4C90-AFF2-1199E758B92A}" srcOrd="0" destOrd="0" presId="urn:microsoft.com/office/officeart/2005/8/layout/hChevron3"/>
    <dgm:cxn modelId="{616ACE14-F966-40DE-BD68-CDB868A20DF1}" type="presOf" srcId="{7E2132E9-6E3C-4145-8D65-D038088F3535}" destId="{277DF37E-A75D-4583-A7CF-AA7080CF40B5}" srcOrd="0" destOrd="0" presId="urn:microsoft.com/office/officeart/2005/8/layout/hChevron3"/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A52A8033-7EAA-4F50-B39F-4487BE475EAC}" type="presOf" srcId="{A72AE2C6-3ED2-4154-8B41-1A238138A6FF}" destId="{86470D0D-2070-4910-9759-4D197E3BC4A5}" srcOrd="0" destOrd="0" presId="urn:microsoft.com/office/officeart/2005/8/layout/hChevron3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F7582D1E-BA97-4E05-B510-3C6877560896}" type="presParOf" srcId="{8A81499F-8D58-4126-AA59-540B89F0E32C}" destId="{91D249E8-A08C-4785-8C1E-B8D367430C92}" srcOrd="0" destOrd="0" presId="urn:microsoft.com/office/officeart/2005/8/layout/hChevron3"/>
    <dgm:cxn modelId="{0AD008A2-8022-4803-8800-27C98098DFC4}" type="presParOf" srcId="{8A81499F-8D58-4126-AA59-540B89F0E32C}" destId="{23B6D2C3-3619-46C9-BCDA-7F0D3501C06D}" srcOrd="1" destOrd="0" presId="urn:microsoft.com/office/officeart/2005/8/layout/hChevron3"/>
    <dgm:cxn modelId="{E4590D1F-D88A-425A-A788-7BC8CF2C05FE}" type="presParOf" srcId="{8A81499F-8D58-4126-AA59-540B89F0E32C}" destId="{97495EF5-A3CF-4C90-AFF2-1199E758B92A}" srcOrd="2" destOrd="0" presId="urn:microsoft.com/office/officeart/2005/8/layout/hChevron3"/>
    <dgm:cxn modelId="{53C180F1-B303-469F-9419-24A5579210EE}" type="presParOf" srcId="{8A81499F-8D58-4126-AA59-540B89F0E32C}" destId="{6BDB393A-FD99-4237-9B92-B8ECB89848FC}" srcOrd="3" destOrd="0" presId="urn:microsoft.com/office/officeart/2005/8/layout/hChevron3"/>
    <dgm:cxn modelId="{4FC2DAF4-0C89-42E5-9CE7-CD82B5FB2D84}" type="presParOf" srcId="{8A81499F-8D58-4126-AA59-540B89F0E32C}" destId="{86470D0D-2070-4910-9759-4D197E3BC4A5}" srcOrd="4" destOrd="0" presId="urn:microsoft.com/office/officeart/2005/8/layout/hChevron3"/>
    <dgm:cxn modelId="{B54F69E3-B670-4D4A-B13B-0B0D1E7E1558}" type="presParOf" srcId="{8A81499F-8D58-4126-AA59-540B89F0E32C}" destId="{65A85192-0B45-4788-A0FD-72F8D15E1282}" srcOrd="5" destOrd="0" presId="urn:microsoft.com/office/officeart/2005/8/layout/hChevron3"/>
    <dgm:cxn modelId="{B811388D-50CB-4897-B0F5-A0FF2D2A57DE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0AE601-A807-45C8-8EDC-96FBDE354340}" type="doc">
      <dgm:prSet loTypeId="urn:microsoft.com/office/officeart/2005/8/layout/matrix1#1" loCatId="matrix" qsTypeId="urn:microsoft.com/office/officeart/2005/8/quickstyle/simple1#13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9B936904-5E06-4B3A-A691-286EF7994BC1}">
      <dgm:prSet phldrT="[文本]"/>
      <dgm:spPr/>
      <dgm:t>
        <a:bodyPr/>
        <a:lstStyle/>
        <a:p>
          <a:r>
            <a:rPr lang="zh-CN" altLang="en-US" dirty="0" smtClean="0"/>
            <a:t>课程应用</a:t>
          </a:r>
          <a:endParaRPr lang="zh-CN" altLang="en-US" dirty="0"/>
        </a:p>
      </dgm:t>
    </dgm:pt>
    <dgm:pt modelId="{381819F2-F075-4D6B-8062-6AC03EEA07E8}" cxnId="{76ADAA9C-3EDC-46D6-A8B7-16DD4D8DEE34}" type="parTrans">
      <dgm:prSet/>
      <dgm:spPr/>
      <dgm:t>
        <a:bodyPr/>
        <a:lstStyle/>
        <a:p>
          <a:endParaRPr lang="zh-CN" altLang="en-US"/>
        </a:p>
      </dgm:t>
    </dgm:pt>
    <dgm:pt modelId="{A739EA02-9A7C-41BE-950E-1CEAFD7A61A8}" cxnId="{76ADAA9C-3EDC-46D6-A8B7-16DD4D8DEE34}" type="sibTrans">
      <dgm:prSet/>
      <dgm:spPr/>
      <dgm:t>
        <a:bodyPr/>
        <a:lstStyle/>
        <a:p>
          <a:endParaRPr lang="zh-CN" altLang="en-US"/>
        </a:p>
      </dgm:t>
    </dgm:pt>
    <dgm:pt modelId="{DC9C0E82-B568-4E9F-9C89-7DBD12CD3A2C}">
      <dgm:prSet phldrT="[文本]"/>
      <dgm:spPr/>
      <dgm:t>
        <a:bodyPr/>
        <a:lstStyle/>
        <a:p>
          <a:r>
            <a:rPr lang="en-US" altLang="zh-CN" dirty="0" smtClean="0"/>
            <a:t>1. </a:t>
          </a:r>
          <a:r>
            <a:rPr lang="zh-CN" altLang="en-US" dirty="0" smtClean="0"/>
            <a:t>运行平台与周期</a:t>
          </a:r>
          <a:endParaRPr lang="zh-CN" altLang="en-US" dirty="0"/>
        </a:p>
      </dgm:t>
    </dgm:pt>
    <dgm:pt modelId="{7BAEC5E2-CC38-4012-A231-2FADC817937F}" cxnId="{5B1C5CB3-59F5-438F-97B3-FC55C601EF9B}" type="parTrans">
      <dgm:prSet/>
      <dgm:spPr/>
      <dgm:t>
        <a:bodyPr/>
        <a:lstStyle/>
        <a:p>
          <a:endParaRPr lang="zh-CN" altLang="en-US"/>
        </a:p>
      </dgm:t>
    </dgm:pt>
    <dgm:pt modelId="{911B6088-94B9-4195-90FA-F76DCBB0D11A}" cxnId="{5B1C5CB3-59F5-438F-97B3-FC55C601EF9B}" type="sibTrans">
      <dgm:prSet/>
      <dgm:spPr/>
      <dgm:t>
        <a:bodyPr/>
        <a:lstStyle/>
        <a:p>
          <a:endParaRPr lang="zh-CN" altLang="en-US"/>
        </a:p>
      </dgm:t>
    </dgm:pt>
    <dgm:pt modelId="{02B2E781-6249-4FD5-8EEA-1CD8DB838FF0}">
      <dgm:prSet phldrT="[文本]"/>
      <dgm:spPr/>
      <dgm:t>
        <a:bodyPr/>
        <a:lstStyle/>
        <a:p>
          <a:r>
            <a:rPr lang="en-US" altLang="zh-CN" dirty="0" smtClean="0"/>
            <a:t>2. </a:t>
          </a:r>
          <a:r>
            <a:rPr lang="zh-CN" altLang="en-US" dirty="0" smtClean="0"/>
            <a:t>教学活动与指导</a:t>
          </a:r>
          <a:endParaRPr lang="zh-CN" altLang="en-US" dirty="0"/>
        </a:p>
      </dgm:t>
    </dgm:pt>
    <dgm:pt modelId="{6A7B629E-FEE2-4E5E-A0BB-0CF5EE6BC3A5}" cxnId="{D21298C6-96C1-4CE2-A52E-144C215314E7}" type="parTrans">
      <dgm:prSet/>
      <dgm:spPr/>
      <dgm:t>
        <a:bodyPr/>
        <a:lstStyle/>
        <a:p>
          <a:endParaRPr lang="zh-CN" altLang="en-US"/>
        </a:p>
      </dgm:t>
    </dgm:pt>
    <dgm:pt modelId="{38A5E087-E60B-4005-972D-617F92712F60}" cxnId="{D21298C6-96C1-4CE2-A52E-144C215314E7}" type="sibTrans">
      <dgm:prSet/>
      <dgm:spPr/>
      <dgm:t>
        <a:bodyPr/>
        <a:lstStyle/>
        <a:p>
          <a:endParaRPr lang="zh-CN" altLang="en-US"/>
        </a:p>
      </dgm:t>
    </dgm:pt>
    <dgm:pt modelId="{E7295D70-C689-40ED-94A5-E835428302B0}">
      <dgm:prSet phldrT="[文本]"/>
      <dgm:spPr/>
      <dgm:t>
        <a:bodyPr/>
        <a:lstStyle/>
        <a:p>
          <a:r>
            <a:rPr lang="en-US" altLang="zh-CN" dirty="0" smtClean="0"/>
            <a:t>3. </a:t>
          </a:r>
          <a:r>
            <a:rPr lang="zh-CN" altLang="en-US" dirty="0" smtClean="0"/>
            <a:t>教学效果与影响</a:t>
          </a:r>
          <a:endParaRPr lang="zh-CN" altLang="en-US" dirty="0"/>
        </a:p>
      </dgm:t>
    </dgm:pt>
    <dgm:pt modelId="{29D150C2-8420-462D-B10E-64C68ADE69EB}" cxnId="{420462C7-5D6E-43EC-B313-C73B65DFC8FC}" type="parTrans">
      <dgm:prSet/>
      <dgm:spPr/>
      <dgm:t>
        <a:bodyPr/>
        <a:lstStyle/>
        <a:p>
          <a:endParaRPr lang="zh-CN" altLang="en-US"/>
        </a:p>
      </dgm:t>
    </dgm:pt>
    <dgm:pt modelId="{1D867B47-DA71-4098-997E-F6469B5EF919}" cxnId="{420462C7-5D6E-43EC-B313-C73B65DFC8FC}" type="sibTrans">
      <dgm:prSet/>
      <dgm:spPr/>
      <dgm:t>
        <a:bodyPr/>
        <a:lstStyle/>
        <a:p>
          <a:endParaRPr lang="zh-CN" altLang="en-US"/>
        </a:p>
      </dgm:t>
    </dgm:pt>
    <dgm:pt modelId="{2DDDB67E-F11D-4F8B-8A59-14A532608B16}">
      <dgm:prSet phldrT="[文本]"/>
      <dgm:spPr/>
      <dgm:t>
        <a:bodyPr/>
        <a:lstStyle/>
        <a:p>
          <a:r>
            <a:rPr lang="en-US" altLang="zh-CN" dirty="0" smtClean="0"/>
            <a:t>4. </a:t>
          </a:r>
          <a:r>
            <a:rPr lang="zh-CN" altLang="en-US" dirty="0" smtClean="0"/>
            <a:t>课程使用学校</a:t>
          </a:r>
          <a:endParaRPr lang="zh-CN" altLang="en-US" dirty="0"/>
        </a:p>
      </dgm:t>
    </dgm:pt>
    <dgm:pt modelId="{F1BB1FB6-F6D3-4E03-8CDE-D4D1A7E841D2}" cxnId="{1AA6B283-DAA6-4DED-9C40-FC4CB3A95C3C}" type="parTrans">
      <dgm:prSet/>
      <dgm:spPr/>
      <dgm:t>
        <a:bodyPr/>
        <a:lstStyle/>
        <a:p>
          <a:endParaRPr lang="zh-CN" altLang="en-US"/>
        </a:p>
      </dgm:t>
    </dgm:pt>
    <dgm:pt modelId="{E57822C9-0588-41EE-B39F-C35DB71C4BFD}" cxnId="{1AA6B283-DAA6-4DED-9C40-FC4CB3A95C3C}" type="sibTrans">
      <dgm:prSet/>
      <dgm:spPr/>
      <dgm:t>
        <a:bodyPr/>
        <a:lstStyle/>
        <a:p>
          <a:endParaRPr lang="zh-CN" altLang="en-US"/>
        </a:p>
      </dgm:t>
    </dgm:pt>
    <dgm:pt modelId="{464D6850-06B1-40EA-9336-70C5DF73786E}" type="pres">
      <dgm:prSet presAssocID="{A40AE601-A807-45C8-8EDC-96FBDE3543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AC7B241-910C-4914-AB27-C8F9A472CEE8}" type="pres">
      <dgm:prSet presAssocID="{A40AE601-A807-45C8-8EDC-96FBDE354340}" presName="matrix" presStyleCnt="0"/>
      <dgm:spPr/>
    </dgm:pt>
    <dgm:pt modelId="{41D3CDFF-7D51-4988-A996-437730CAA7D9}" type="pres">
      <dgm:prSet presAssocID="{A40AE601-A807-45C8-8EDC-96FBDE354340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1361F851-EBE2-4EE1-8624-C5067EF7119D}" type="pres">
      <dgm:prSet presAssocID="{A40AE601-A807-45C8-8EDC-96FBDE3543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24747-D64B-4B86-8F03-36F017432950}" type="pres">
      <dgm:prSet presAssocID="{A40AE601-A807-45C8-8EDC-96FBDE354340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79FB8FF0-C3E7-4DC1-A81E-1A43AA72ECC6}" type="pres">
      <dgm:prSet presAssocID="{A40AE601-A807-45C8-8EDC-96FBDE3543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AAC1F1-870B-4486-9B06-1245A351BDFE}" type="pres">
      <dgm:prSet presAssocID="{A40AE601-A807-45C8-8EDC-96FBDE354340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989B205C-1D61-42BF-9E99-59BF13449FCA}" type="pres">
      <dgm:prSet presAssocID="{A40AE601-A807-45C8-8EDC-96FBDE3543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1AF05A-36CF-48CB-AE1F-C4259EB677CC}" type="pres">
      <dgm:prSet presAssocID="{A40AE601-A807-45C8-8EDC-96FBDE354340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9AF5DAF7-B9D2-4010-BB31-9E851DF3FB97}" type="pres">
      <dgm:prSet presAssocID="{A40AE601-A807-45C8-8EDC-96FBDE3543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8B10FB-80D0-446F-8CD3-853D4AE19441}" type="pres">
      <dgm:prSet presAssocID="{A40AE601-A807-45C8-8EDC-96FBDE35434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D6DF95-B554-4C69-A9E6-2947CD9E7C11}" type="presOf" srcId="{9B936904-5E06-4B3A-A691-286EF7994BC1}" destId="{A98B10FB-80D0-446F-8CD3-853D4AE19441}" srcOrd="0" destOrd="0" presId="urn:microsoft.com/office/officeart/2005/8/layout/matrix1#1"/>
    <dgm:cxn modelId="{5A7FDF13-8F5C-423C-94D0-92AAA01121BE}" type="presOf" srcId="{E7295D70-C689-40ED-94A5-E835428302B0}" destId="{BCAAC1F1-870B-4486-9B06-1245A351BDFE}" srcOrd="0" destOrd="0" presId="urn:microsoft.com/office/officeart/2005/8/layout/matrix1#1"/>
    <dgm:cxn modelId="{D21298C6-96C1-4CE2-A52E-144C215314E7}" srcId="{9B936904-5E06-4B3A-A691-286EF7994BC1}" destId="{02B2E781-6249-4FD5-8EEA-1CD8DB838FF0}" srcOrd="1" destOrd="0" parTransId="{6A7B629E-FEE2-4E5E-A0BB-0CF5EE6BC3A5}" sibTransId="{38A5E087-E60B-4005-972D-617F92712F60}"/>
    <dgm:cxn modelId="{420462C7-5D6E-43EC-B313-C73B65DFC8FC}" srcId="{9B936904-5E06-4B3A-A691-286EF7994BC1}" destId="{E7295D70-C689-40ED-94A5-E835428302B0}" srcOrd="2" destOrd="0" parTransId="{29D150C2-8420-462D-B10E-64C68ADE69EB}" sibTransId="{1D867B47-DA71-4098-997E-F6469B5EF919}"/>
    <dgm:cxn modelId="{24343D2E-2A0F-4A58-B249-AF2AB90B9DCE}" type="presOf" srcId="{2DDDB67E-F11D-4F8B-8A59-14A532608B16}" destId="{441AF05A-36CF-48CB-AE1F-C4259EB677CC}" srcOrd="0" destOrd="0" presId="urn:microsoft.com/office/officeart/2005/8/layout/matrix1#1"/>
    <dgm:cxn modelId="{1AA6B283-DAA6-4DED-9C40-FC4CB3A95C3C}" srcId="{9B936904-5E06-4B3A-A691-286EF7994BC1}" destId="{2DDDB67E-F11D-4F8B-8A59-14A532608B16}" srcOrd="3" destOrd="0" parTransId="{F1BB1FB6-F6D3-4E03-8CDE-D4D1A7E841D2}" sibTransId="{E57822C9-0588-41EE-B39F-C35DB71C4BFD}"/>
    <dgm:cxn modelId="{BC604CD7-850E-4335-8570-7302885D1D8B}" type="presOf" srcId="{DC9C0E82-B568-4E9F-9C89-7DBD12CD3A2C}" destId="{41D3CDFF-7D51-4988-A996-437730CAA7D9}" srcOrd="0" destOrd="0" presId="urn:microsoft.com/office/officeart/2005/8/layout/matrix1#1"/>
    <dgm:cxn modelId="{BC0F0813-BBC0-4798-8743-9A04AAD444C7}" type="presOf" srcId="{A40AE601-A807-45C8-8EDC-96FBDE354340}" destId="{464D6850-06B1-40EA-9336-70C5DF73786E}" srcOrd="0" destOrd="0" presId="urn:microsoft.com/office/officeart/2005/8/layout/matrix1#1"/>
    <dgm:cxn modelId="{0524C02C-E07E-4BFC-86BA-F1D96FA3B9DE}" type="presOf" srcId="{DC9C0E82-B568-4E9F-9C89-7DBD12CD3A2C}" destId="{1361F851-EBE2-4EE1-8624-C5067EF7119D}" srcOrd="1" destOrd="0" presId="urn:microsoft.com/office/officeart/2005/8/layout/matrix1#1"/>
    <dgm:cxn modelId="{7A4E6B29-14DA-4835-8D67-D79BF2E85591}" type="presOf" srcId="{2DDDB67E-F11D-4F8B-8A59-14A532608B16}" destId="{9AF5DAF7-B9D2-4010-BB31-9E851DF3FB97}" srcOrd="1" destOrd="0" presId="urn:microsoft.com/office/officeart/2005/8/layout/matrix1#1"/>
    <dgm:cxn modelId="{5B1C5CB3-59F5-438F-97B3-FC55C601EF9B}" srcId="{9B936904-5E06-4B3A-A691-286EF7994BC1}" destId="{DC9C0E82-B568-4E9F-9C89-7DBD12CD3A2C}" srcOrd="0" destOrd="0" parTransId="{7BAEC5E2-CC38-4012-A231-2FADC817937F}" sibTransId="{911B6088-94B9-4195-90FA-F76DCBB0D11A}"/>
    <dgm:cxn modelId="{6CCEE7C0-E409-4AFC-A1B3-B29E9701F4B0}" type="presOf" srcId="{E7295D70-C689-40ED-94A5-E835428302B0}" destId="{989B205C-1D61-42BF-9E99-59BF13449FCA}" srcOrd="1" destOrd="0" presId="urn:microsoft.com/office/officeart/2005/8/layout/matrix1#1"/>
    <dgm:cxn modelId="{C677CB59-BC14-4214-A746-18897210BAD2}" type="presOf" srcId="{02B2E781-6249-4FD5-8EEA-1CD8DB838FF0}" destId="{42A24747-D64B-4B86-8F03-36F017432950}" srcOrd="0" destOrd="0" presId="urn:microsoft.com/office/officeart/2005/8/layout/matrix1#1"/>
    <dgm:cxn modelId="{5FFA7EDD-B935-4B6E-BFF6-BE4C1A1FA5F7}" type="presOf" srcId="{02B2E781-6249-4FD5-8EEA-1CD8DB838FF0}" destId="{79FB8FF0-C3E7-4DC1-A81E-1A43AA72ECC6}" srcOrd="1" destOrd="0" presId="urn:microsoft.com/office/officeart/2005/8/layout/matrix1#1"/>
    <dgm:cxn modelId="{76ADAA9C-3EDC-46D6-A8B7-16DD4D8DEE34}" srcId="{A40AE601-A807-45C8-8EDC-96FBDE354340}" destId="{9B936904-5E06-4B3A-A691-286EF7994BC1}" srcOrd="0" destOrd="0" parTransId="{381819F2-F075-4D6B-8062-6AC03EEA07E8}" sibTransId="{A739EA02-9A7C-41BE-950E-1CEAFD7A61A8}"/>
    <dgm:cxn modelId="{A38C14EC-D165-40F5-9C61-A144FE8E15F2}" type="presParOf" srcId="{464D6850-06B1-40EA-9336-70C5DF73786E}" destId="{DAC7B241-910C-4914-AB27-C8F9A472CEE8}" srcOrd="0" destOrd="0" presId="urn:microsoft.com/office/officeart/2005/8/layout/matrix1#1"/>
    <dgm:cxn modelId="{7D315AAC-CFA9-4D1C-9E8C-B69A65EA5DD1}" type="presParOf" srcId="{DAC7B241-910C-4914-AB27-C8F9A472CEE8}" destId="{41D3CDFF-7D51-4988-A996-437730CAA7D9}" srcOrd="0" destOrd="0" presId="urn:microsoft.com/office/officeart/2005/8/layout/matrix1#1"/>
    <dgm:cxn modelId="{177CEFD9-0052-4660-8D6B-4A60C8EABA75}" type="presParOf" srcId="{DAC7B241-910C-4914-AB27-C8F9A472CEE8}" destId="{1361F851-EBE2-4EE1-8624-C5067EF7119D}" srcOrd="1" destOrd="0" presId="urn:microsoft.com/office/officeart/2005/8/layout/matrix1#1"/>
    <dgm:cxn modelId="{2C76C3EA-7D56-4545-B162-98D608C01E15}" type="presParOf" srcId="{DAC7B241-910C-4914-AB27-C8F9A472CEE8}" destId="{42A24747-D64B-4B86-8F03-36F017432950}" srcOrd="2" destOrd="0" presId="urn:microsoft.com/office/officeart/2005/8/layout/matrix1#1"/>
    <dgm:cxn modelId="{184BDE6F-57F4-4402-B82B-AF528199AE5C}" type="presParOf" srcId="{DAC7B241-910C-4914-AB27-C8F9A472CEE8}" destId="{79FB8FF0-C3E7-4DC1-A81E-1A43AA72ECC6}" srcOrd="3" destOrd="0" presId="urn:microsoft.com/office/officeart/2005/8/layout/matrix1#1"/>
    <dgm:cxn modelId="{C105F5F9-E6EF-435E-947D-5E5E38ADB7EE}" type="presParOf" srcId="{DAC7B241-910C-4914-AB27-C8F9A472CEE8}" destId="{BCAAC1F1-870B-4486-9B06-1245A351BDFE}" srcOrd="4" destOrd="0" presId="urn:microsoft.com/office/officeart/2005/8/layout/matrix1#1"/>
    <dgm:cxn modelId="{8FB44294-390C-4CDD-8DB8-3D88536CD621}" type="presParOf" srcId="{DAC7B241-910C-4914-AB27-C8F9A472CEE8}" destId="{989B205C-1D61-42BF-9E99-59BF13449FCA}" srcOrd="5" destOrd="0" presId="urn:microsoft.com/office/officeart/2005/8/layout/matrix1#1"/>
    <dgm:cxn modelId="{E49CBE1A-096D-4FD1-BBE8-378E1BF4EE66}" type="presParOf" srcId="{DAC7B241-910C-4914-AB27-C8F9A472CEE8}" destId="{441AF05A-36CF-48CB-AE1F-C4259EB677CC}" srcOrd="6" destOrd="0" presId="urn:microsoft.com/office/officeart/2005/8/layout/matrix1#1"/>
    <dgm:cxn modelId="{29CB5028-7968-4766-9B98-596D0C2D7EB4}" type="presParOf" srcId="{DAC7B241-910C-4914-AB27-C8F9A472CEE8}" destId="{9AF5DAF7-B9D2-4010-BB31-9E851DF3FB97}" srcOrd="7" destOrd="0" presId="urn:microsoft.com/office/officeart/2005/8/layout/matrix1#1"/>
    <dgm:cxn modelId="{9041AAAC-4CC1-467B-964F-94893A0FC64B}" type="presParOf" srcId="{464D6850-06B1-40EA-9336-70C5DF73786E}" destId="{A98B10FB-80D0-446F-8CD3-853D4AE19441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14" qsCatId="simple" csTypeId="urn:microsoft.com/office/officeart/2005/8/colors/accent2_2#10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effectLst/>
            </a:rPr>
            <a:t>引言</a:t>
          </a:r>
          <a:endParaRPr lang="zh-CN" altLang="en-US" b="1" dirty="0">
            <a:solidFill>
              <a:schemeClr val="bg1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课程简介</a:t>
          </a:r>
          <a:endParaRPr lang="zh-CN" altLang="en-US" b="1" dirty="0">
            <a:solidFill>
              <a:schemeClr val="bg1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课程特色</a:t>
          </a:r>
          <a:endParaRPr lang="zh-CN" altLang="en-US" b="1" dirty="0">
            <a:solidFill>
              <a:schemeClr val="bg1"/>
            </a:solidFill>
          </a:endParaRPr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课程应用</a:t>
          </a:r>
          <a:endParaRPr lang="zh-CN" altLang="en-US" b="1" dirty="0">
            <a:solidFill>
              <a:srgbClr val="FFFF00"/>
            </a:solidFill>
          </a:endParaRPr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5277F1-6916-4E65-BEB6-9B7DD4F52BEB}" type="presOf" srcId="{F5F29E97-5DF1-463D-A527-B3BCBCAB30EF}" destId="{8A81499F-8D58-4126-AA59-540B89F0E32C}" srcOrd="0" destOrd="0" presId="urn:microsoft.com/office/officeart/2005/8/layout/hChevron3"/>
    <dgm:cxn modelId="{6CAB2ED6-D9BD-45C4-9DB4-897EA82A6EE7}" type="presOf" srcId="{07DBB473-E7DD-4242-832A-6E355DACADDA}" destId="{91D249E8-A08C-4785-8C1E-B8D367430C92}" srcOrd="0" destOrd="0" presId="urn:microsoft.com/office/officeart/2005/8/layout/hChevron3"/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BA3B8544-5B6F-4633-81CA-84E21A07DF55}" type="presOf" srcId="{47A543B9-817A-4680-B280-2473DC63CF86}" destId="{97495EF5-A3CF-4C90-AFF2-1199E758B92A}" srcOrd="0" destOrd="0" presId="urn:microsoft.com/office/officeart/2005/8/layout/hChevron3"/>
    <dgm:cxn modelId="{58ADCD9A-D218-4911-B7FA-840CBB90D7FD}" type="presOf" srcId="{A72AE2C6-3ED2-4154-8B41-1A238138A6FF}" destId="{86470D0D-2070-4910-9759-4D197E3BC4A5}" srcOrd="0" destOrd="0" presId="urn:microsoft.com/office/officeart/2005/8/layout/hChevron3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833006ED-DBFE-4706-A75A-04866DC06A79}" type="presOf" srcId="{7E2132E9-6E3C-4145-8D65-D038088F3535}" destId="{277DF37E-A75D-4583-A7CF-AA7080CF40B5}" srcOrd="0" destOrd="0" presId="urn:microsoft.com/office/officeart/2005/8/layout/hChevron3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E1FE7250-2D22-4BDE-8119-CA2992492F64}" type="presParOf" srcId="{8A81499F-8D58-4126-AA59-540B89F0E32C}" destId="{91D249E8-A08C-4785-8C1E-B8D367430C92}" srcOrd="0" destOrd="0" presId="urn:microsoft.com/office/officeart/2005/8/layout/hChevron3"/>
    <dgm:cxn modelId="{F90B26C1-CDCC-4531-A00E-8EAFCB4EDA1B}" type="presParOf" srcId="{8A81499F-8D58-4126-AA59-540B89F0E32C}" destId="{23B6D2C3-3619-46C9-BCDA-7F0D3501C06D}" srcOrd="1" destOrd="0" presId="urn:microsoft.com/office/officeart/2005/8/layout/hChevron3"/>
    <dgm:cxn modelId="{D990919F-C39E-4D6D-A129-EA5DABA27F67}" type="presParOf" srcId="{8A81499F-8D58-4126-AA59-540B89F0E32C}" destId="{97495EF5-A3CF-4C90-AFF2-1199E758B92A}" srcOrd="2" destOrd="0" presId="urn:microsoft.com/office/officeart/2005/8/layout/hChevron3"/>
    <dgm:cxn modelId="{450EF1A1-EBA5-495F-8DA2-72811540AC72}" type="presParOf" srcId="{8A81499F-8D58-4126-AA59-540B89F0E32C}" destId="{6BDB393A-FD99-4237-9B92-B8ECB89848FC}" srcOrd="3" destOrd="0" presId="urn:microsoft.com/office/officeart/2005/8/layout/hChevron3"/>
    <dgm:cxn modelId="{47D9E64E-10C4-4A31-A830-F59BDF40C1E7}" type="presParOf" srcId="{8A81499F-8D58-4126-AA59-540B89F0E32C}" destId="{86470D0D-2070-4910-9759-4D197E3BC4A5}" srcOrd="4" destOrd="0" presId="urn:microsoft.com/office/officeart/2005/8/layout/hChevron3"/>
    <dgm:cxn modelId="{01D7628F-7F54-4FB5-A017-0197C093FCD1}" type="presParOf" srcId="{8A81499F-8D58-4126-AA59-540B89F0E32C}" destId="{65A85192-0B45-4788-A0FD-72F8D15E1282}" srcOrd="5" destOrd="0" presId="urn:microsoft.com/office/officeart/2005/8/layout/hChevron3"/>
    <dgm:cxn modelId="{54B4ACF1-FA97-4263-9283-F246C741FA2B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3" qsCatId="simple" csTypeId="urn:microsoft.com/office/officeart/2005/8/colors/accent2_2#3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effectLst/>
            </a:rPr>
            <a:t>引言</a:t>
          </a:r>
          <a:endParaRPr lang="zh-CN" altLang="en-US" b="1" dirty="0">
            <a:solidFill>
              <a:schemeClr val="bg1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</a:rPr>
            <a:t>课程简介</a:t>
          </a:r>
          <a:endParaRPr lang="zh-CN" altLang="en-US" b="1" dirty="0">
            <a:solidFill>
              <a:srgbClr val="FFC000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/>
            <a:t>课程特色</a:t>
          </a:r>
          <a:endParaRPr lang="zh-CN" altLang="en-US" b="1" dirty="0"/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/>
            <a:t>课程应用</a:t>
          </a:r>
          <a:endParaRPr lang="zh-CN" altLang="en-US" b="1" dirty="0"/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D069CA-79B3-49F0-BDAC-12E1F947493C}" type="presOf" srcId="{7E2132E9-6E3C-4145-8D65-D038088F3535}" destId="{277DF37E-A75D-4583-A7CF-AA7080CF40B5}" srcOrd="0" destOrd="0" presId="urn:microsoft.com/office/officeart/2005/8/layout/hChevron3"/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D1155F17-A6C0-4F81-A4F6-6F8732C90EA7}" type="presOf" srcId="{A72AE2C6-3ED2-4154-8B41-1A238138A6FF}" destId="{86470D0D-2070-4910-9759-4D197E3BC4A5}" srcOrd="0" destOrd="0" presId="urn:microsoft.com/office/officeart/2005/8/layout/hChevron3"/>
    <dgm:cxn modelId="{2213CB36-343F-471A-994F-CF8FB53469AD}" type="presOf" srcId="{47A543B9-817A-4680-B280-2473DC63CF86}" destId="{97495EF5-A3CF-4C90-AFF2-1199E758B92A}" srcOrd="0" destOrd="0" presId="urn:microsoft.com/office/officeart/2005/8/layout/hChevron3"/>
    <dgm:cxn modelId="{48DAB667-35BC-46AC-AAF4-CBDB4EB4D0B9}" type="presOf" srcId="{07DBB473-E7DD-4242-832A-6E355DACADDA}" destId="{91D249E8-A08C-4785-8C1E-B8D367430C92}" srcOrd="0" destOrd="0" presId="urn:microsoft.com/office/officeart/2005/8/layout/hChevron3"/>
    <dgm:cxn modelId="{9D1FEF00-DB1B-4ABF-B2E5-878401EFE8C1}" type="presOf" srcId="{F5F29E97-5DF1-463D-A527-B3BCBCAB30EF}" destId="{8A81499F-8D58-4126-AA59-540B89F0E32C}" srcOrd="0" destOrd="0" presId="urn:microsoft.com/office/officeart/2005/8/layout/hChevron3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DB2DA9DA-91E8-4D78-9262-430F128A00E0}" type="presParOf" srcId="{8A81499F-8D58-4126-AA59-540B89F0E32C}" destId="{91D249E8-A08C-4785-8C1E-B8D367430C92}" srcOrd="0" destOrd="0" presId="urn:microsoft.com/office/officeart/2005/8/layout/hChevron3"/>
    <dgm:cxn modelId="{D05D97A1-E2B6-4166-8573-E99B14A01DDA}" type="presParOf" srcId="{8A81499F-8D58-4126-AA59-540B89F0E32C}" destId="{23B6D2C3-3619-46C9-BCDA-7F0D3501C06D}" srcOrd="1" destOrd="0" presId="urn:microsoft.com/office/officeart/2005/8/layout/hChevron3"/>
    <dgm:cxn modelId="{CFE00B66-3783-42E8-955A-BE0F3AC9F29C}" type="presParOf" srcId="{8A81499F-8D58-4126-AA59-540B89F0E32C}" destId="{97495EF5-A3CF-4C90-AFF2-1199E758B92A}" srcOrd="2" destOrd="0" presId="urn:microsoft.com/office/officeart/2005/8/layout/hChevron3"/>
    <dgm:cxn modelId="{173EF56F-2ABE-49E7-B2F5-AB7375407414}" type="presParOf" srcId="{8A81499F-8D58-4126-AA59-540B89F0E32C}" destId="{6BDB393A-FD99-4237-9B92-B8ECB89848FC}" srcOrd="3" destOrd="0" presId="urn:microsoft.com/office/officeart/2005/8/layout/hChevron3"/>
    <dgm:cxn modelId="{6012C044-88EC-4690-BD14-9FFC3BE31140}" type="presParOf" srcId="{8A81499F-8D58-4126-AA59-540B89F0E32C}" destId="{86470D0D-2070-4910-9759-4D197E3BC4A5}" srcOrd="4" destOrd="0" presId="urn:microsoft.com/office/officeart/2005/8/layout/hChevron3"/>
    <dgm:cxn modelId="{24A0E71F-25B1-419A-923D-A1D5B0BCAFB5}" type="presParOf" srcId="{8A81499F-8D58-4126-AA59-540B89F0E32C}" destId="{65A85192-0B45-4788-A0FD-72F8D15E1282}" srcOrd="5" destOrd="0" presId="urn:microsoft.com/office/officeart/2005/8/layout/hChevron3"/>
    <dgm:cxn modelId="{0CD85E63-5A0B-4375-8CE1-91944D70F5DF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C507B-7892-4643-87D7-FB80561676C3}" type="doc">
      <dgm:prSet loTypeId="urn:microsoft.com/office/officeart/2005/8/layout/chevron1" loCatId="process" qsTypeId="urn:microsoft.com/office/officeart/2005/8/quickstyle/simple1#4" qsCatId="simple" csTypeId="urn:microsoft.com/office/officeart/2005/8/colors/colorful5#1" csCatId="colorful" phldr="1"/>
      <dgm:spPr/>
    </dgm:pt>
    <dgm:pt modelId="{82C203A7-1CC1-4496-BCE0-245FFB6B05A3}">
      <dgm:prSet phldrT="[文本]"/>
      <dgm:spPr/>
      <dgm:t>
        <a:bodyPr/>
        <a:lstStyle/>
        <a:p>
          <a:r>
            <a:rPr lang="en-US" altLang="zh-CN" dirty="0" smtClean="0"/>
            <a:t>2001</a:t>
          </a:r>
          <a:r>
            <a:rPr lang="zh-CN" altLang="en-US" dirty="0" smtClean="0"/>
            <a:t>年</a:t>
          </a:r>
          <a:endParaRPr lang="zh-CN" altLang="en-US" dirty="0"/>
        </a:p>
      </dgm:t>
    </dgm:pt>
    <dgm:pt modelId="{3B1D1B7E-3056-4628-A408-DF213C0E1D97}" cxnId="{9A14451A-6336-4AA5-9CC5-ABA76885BE11}" type="parTrans">
      <dgm:prSet/>
      <dgm:spPr/>
      <dgm:t>
        <a:bodyPr/>
        <a:lstStyle/>
        <a:p>
          <a:endParaRPr lang="zh-CN" altLang="en-US"/>
        </a:p>
      </dgm:t>
    </dgm:pt>
    <dgm:pt modelId="{F8F64B21-A16C-4C1C-956F-D1D9558DD2AC}" cxnId="{9A14451A-6336-4AA5-9CC5-ABA76885BE11}" type="sibTrans">
      <dgm:prSet/>
      <dgm:spPr/>
      <dgm:t>
        <a:bodyPr/>
        <a:lstStyle/>
        <a:p>
          <a:endParaRPr lang="zh-CN" altLang="en-US"/>
        </a:p>
      </dgm:t>
    </dgm:pt>
    <dgm:pt modelId="{8EF4860D-7D9D-4EE0-B70B-A1E2D3F6C3ED}">
      <dgm:prSet phldrT="[文本]"/>
      <dgm:spPr/>
      <dgm:t>
        <a:bodyPr/>
        <a:lstStyle/>
        <a:p>
          <a:r>
            <a:rPr lang="en-US" altLang="zh-CN" dirty="0" smtClean="0"/>
            <a:t>2010</a:t>
          </a:r>
          <a:r>
            <a:rPr lang="zh-CN" altLang="en-US" dirty="0" smtClean="0"/>
            <a:t>年</a:t>
          </a:r>
          <a:endParaRPr lang="zh-CN" altLang="en-US" dirty="0"/>
        </a:p>
      </dgm:t>
    </dgm:pt>
    <dgm:pt modelId="{1D3FBEEA-87CC-4F7A-BD92-C1C6F2393316}" cxnId="{399823BA-5D93-48EF-BE04-327AF8BA2B69}" type="parTrans">
      <dgm:prSet/>
      <dgm:spPr/>
      <dgm:t>
        <a:bodyPr/>
        <a:lstStyle/>
        <a:p>
          <a:endParaRPr lang="zh-CN" altLang="en-US"/>
        </a:p>
      </dgm:t>
    </dgm:pt>
    <dgm:pt modelId="{DB0502D1-54E3-4EAF-929F-FC1804B5A8A0}" cxnId="{399823BA-5D93-48EF-BE04-327AF8BA2B69}" type="sibTrans">
      <dgm:prSet/>
      <dgm:spPr/>
      <dgm:t>
        <a:bodyPr/>
        <a:lstStyle/>
        <a:p>
          <a:endParaRPr lang="zh-CN" altLang="en-US"/>
        </a:p>
      </dgm:t>
    </dgm:pt>
    <dgm:pt modelId="{C6F03BA7-7426-4FA2-9860-55886B7CBDD5}">
      <dgm:prSet phldrT="[文本]"/>
      <dgm:spPr/>
      <dgm:t>
        <a:bodyPr/>
        <a:lstStyle/>
        <a:p>
          <a:r>
            <a:rPr lang="en-US" altLang="zh-CN" dirty="0" smtClean="0"/>
            <a:t>2012</a:t>
          </a:r>
          <a:r>
            <a:rPr lang="zh-CN" altLang="en-US" dirty="0" smtClean="0"/>
            <a:t>年</a:t>
          </a:r>
          <a:endParaRPr lang="zh-CN" altLang="en-US" dirty="0"/>
        </a:p>
      </dgm:t>
    </dgm:pt>
    <dgm:pt modelId="{C14FFDE7-62A5-4741-9142-A5D8286F7FD0}" cxnId="{7413A7C5-84A6-4CC4-84F0-5D6BBCF13967}" type="parTrans">
      <dgm:prSet/>
      <dgm:spPr/>
      <dgm:t>
        <a:bodyPr/>
        <a:lstStyle/>
        <a:p>
          <a:endParaRPr lang="zh-CN" altLang="en-US"/>
        </a:p>
      </dgm:t>
    </dgm:pt>
    <dgm:pt modelId="{CA89A9DB-CBD6-4DA5-9CB9-729A3E72DEF7}" cxnId="{7413A7C5-84A6-4CC4-84F0-5D6BBCF13967}" type="sibTrans">
      <dgm:prSet/>
      <dgm:spPr/>
      <dgm:t>
        <a:bodyPr/>
        <a:lstStyle/>
        <a:p>
          <a:endParaRPr lang="zh-CN" altLang="en-US"/>
        </a:p>
      </dgm:t>
    </dgm:pt>
    <dgm:pt modelId="{0F5517C0-11E2-4344-9AAC-34DB6FBF1AE1}">
      <dgm:prSet/>
      <dgm:spPr/>
      <dgm:t>
        <a:bodyPr/>
        <a:lstStyle/>
        <a:p>
          <a:r>
            <a:rPr lang="en-US" altLang="zh-CN" dirty="0" smtClean="0"/>
            <a:t>2020</a:t>
          </a:r>
          <a:r>
            <a:rPr lang="zh-CN" altLang="en-US" dirty="0" smtClean="0"/>
            <a:t>年</a:t>
          </a:r>
          <a:endParaRPr lang="zh-CN" altLang="en-US" dirty="0"/>
        </a:p>
      </dgm:t>
    </dgm:pt>
    <dgm:pt modelId="{C6911C3B-4447-425C-A036-BE72B8F7BF71}" cxnId="{1BB74292-DB50-401A-BE17-7904FE8D73FD}" type="parTrans">
      <dgm:prSet/>
      <dgm:spPr/>
      <dgm:t>
        <a:bodyPr/>
        <a:lstStyle/>
        <a:p>
          <a:endParaRPr lang="zh-CN" altLang="en-US"/>
        </a:p>
      </dgm:t>
    </dgm:pt>
    <dgm:pt modelId="{8277B42B-C65B-420A-845A-5739FD3ED34D}" cxnId="{1BB74292-DB50-401A-BE17-7904FE8D73FD}" type="sibTrans">
      <dgm:prSet/>
      <dgm:spPr/>
      <dgm:t>
        <a:bodyPr/>
        <a:lstStyle/>
        <a:p>
          <a:endParaRPr lang="zh-CN" altLang="en-US"/>
        </a:p>
      </dgm:t>
    </dgm:pt>
    <dgm:pt modelId="{3CD52FA7-0C86-439D-9A83-6E88E111F7FF}" type="pres">
      <dgm:prSet presAssocID="{0BEC507B-7892-4643-87D7-FB80561676C3}" presName="Name0" presStyleCnt="0">
        <dgm:presLayoutVars>
          <dgm:dir/>
          <dgm:animLvl val="lvl"/>
          <dgm:resizeHandles val="exact"/>
        </dgm:presLayoutVars>
      </dgm:prSet>
      <dgm:spPr/>
    </dgm:pt>
    <dgm:pt modelId="{F6E57070-D290-4ADC-8350-F49F9609D57D}" type="pres">
      <dgm:prSet presAssocID="{82C203A7-1CC1-4496-BCE0-245FFB6B05A3}" presName="parTxOnly" presStyleLbl="node1" presStyleIdx="0" presStyleCnt="4" custLinFactNeighborX="-89905" custLinFactNeighborY="-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AFB89C-461F-47A1-9C06-28336FB8D650}" type="pres">
      <dgm:prSet presAssocID="{F8F64B21-A16C-4C1C-956F-D1D9558DD2AC}" presName="parTxOnlySpace" presStyleCnt="0"/>
      <dgm:spPr/>
    </dgm:pt>
    <dgm:pt modelId="{ABE7A4E0-E08F-4430-A0D5-B6C649138F12}" type="pres">
      <dgm:prSet presAssocID="{8EF4860D-7D9D-4EE0-B70B-A1E2D3F6C3ED}" presName="parTxOnly" presStyleLbl="node1" presStyleIdx="1" presStyleCnt="4" custLinFactNeighborX="-66690" custLinFactNeighborY="1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07590B-87E6-4D3F-A477-32827C13ED1E}" type="pres">
      <dgm:prSet presAssocID="{DB0502D1-54E3-4EAF-929F-FC1804B5A8A0}" presName="parTxOnlySpace" presStyleCnt="0"/>
      <dgm:spPr/>
    </dgm:pt>
    <dgm:pt modelId="{64180245-9D2D-4629-8557-58A6F9EC94CC}" type="pres">
      <dgm:prSet presAssocID="{C6F03BA7-7426-4FA2-9860-55886B7CBDD5}" presName="parTxOnly" presStyleLbl="node1" presStyleIdx="2" presStyleCnt="4" custLinFactNeighborX="-59463" custLinFactNeighborY="4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74CC58-9636-4174-8027-B13CC6201C06}" type="pres">
      <dgm:prSet presAssocID="{CA89A9DB-CBD6-4DA5-9CB9-729A3E72DEF7}" presName="parTxOnlySpace" presStyleCnt="0"/>
      <dgm:spPr/>
    </dgm:pt>
    <dgm:pt modelId="{11FE25CF-D4F0-4121-8522-86B96274C72D}" type="pres">
      <dgm:prSet presAssocID="{0F5517C0-11E2-4344-9AAC-34DB6FBF1AE1}" presName="parTxOnly" presStyleLbl="node1" presStyleIdx="3" presStyleCnt="4" custLinFactNeighborX="-69973" custLinFactNeighborY="4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B74292-DB50-401A-BE17-7904FE8D73FD}" srcId="{0BEC507B-7892-4643-87D7-FB80561676C3}" destId="{0F5517C0-11E2-4344-9AAC-34DB6FBF1AE1}" srcOrd="3" destOrd="0" parTransId="{C6911C3B-4447-425C-A036-BE72B8F7BF71}" sibTransId="{8277B42B-C65B-420A-845A-5739FD3ED34D}"/>
    <dgm:cxn modelId="{6B0C8626-BE35-4D48-A0BB-8858A4E3349C}" type="presOf" srcId="{8EF4860D-7D9D-4EE0-B70B-A1E2D3F6C3ED}" destId="{ABE7A4E0-E08F-4430-A0D5-B6C649138F12}" srcOrd="0" destOrd="0" presId="urn:microsoft.com/office/officeart/2005/8/layout/chevron1"/>
    <dgm:cxn modelId="{7F96F361-2DC3-46D1-A7F6-ADE76FD01CB5}" type="presOf" srcId="{0F5517C0-11E2-4344-9AAC-34DB6FBF1AE1}" destId="{11FE25CF-D4F0-4121-8522-86B96274C72D}" srcOrd="0" destOrd="0" presId="urn:microsoft.com/office/officeart/2005/8/layout/chevron1"/>
    <dgm:cxn modelId="{7413A7C5-84A6-4CC4-84F0-5D6BBCF13967}" srcId="{0BEC507B-7892-4643-87D7-FB80561676C3}" destId="{C6F03BA7-7426-4FA2-9860-55886B7CBDD5}" srcOrd="2" destOrd="0" parTransId="{C14FFDE7-62A5-4741-9142-A5D8286F7FD0}" sibTransId="{CA89A9DB-CBD6-4DA5-9CB9-729A3E72DEF7}"/>
    <dgm:cxn modelId="{2C9DFCB4-F33E-4F73-8660-6F27825E4132}" type="presOf" srcId="{0BEC507B-7892-4643-87D7-FB80561676C3}" destId="{3CD52FA7-0C86-439D-9A83-6E88E111F7FF}" srcOrd="0" destOrd="0" presId="urn:microsoft.com/office/officeart/2005/8/layout/chevron1"/>
    <dgm:cxn modelId="{9A14451A-6336-4AA5-9CC5-ABA76885BE11}" srcId="{0BEC507B-7892-4643-87D7-FB80561676C3}" destId="{82C203A7-1CC1-4496-BCE0-245FFB6B05A3}" srcOrd="0" destOrd="0" parTransId="{3B1D1B7E-3056-4628-A408-DF213C0E1D97}" sibTransId="{F8F64B21-A16C-4C1C-956F-D1D9558DD2AC}"/>
    <dgm:cxn modelId="{94FAE04C-0971-4C8E-AADB-0FC16001FF3E}" type="presOf" srcId="{C6F03BA7-7426-4FA2-9860-55886B7CBDD5}" destId="{64180245-9D2D-4629-8557-58A6F9EC94CC}" srcOrd="0" destOrd="0" presId="urn:microsoft.com/office/officeart/2005/8/layout/chevron1"/>
    <dgm:cxn modelId="{AC6E1721-092C-406A-9E42-F6EACE228828}" type="presOf" srcId="{82C203A7-1CC1-4496-BCE0-245FFB6B05A3}" destId="{F6E57070-D290-4ADC-8350-F49F9609D57D}" srcOrd="0" destOrd="0" presId="urn:microsoft.com/office/officeart/2005/8/layout/chevron1"/>
    <dgm:cxn modelId="{399823BA-5D93-48EF-BE04-327AF8BA2B69}" srcId="{0BEC507B-7892-4643-87D7-FB80561676C3}" destId="{8EF4860D-7D9D-4EE0-B70B-A1E2D3F6C3ED}" srcOrd="1" destOrd="0" parTransId="{1D3FBEEA-87CC-4F7A-BD92-C1C6F2393316}" sibTransId="{DB0502D1-54E3-4EAF-929F-FC1804B5A8A0}"/>
    <dgm:cxn modelId="{A0C9DCFA-C3F6-4733-8213-42BA47246274}" type="presParOf" srcId="{3CD52FA7-0C86-439D-9A83-6E88E111F7FF}" destId="{F6E57070-D290-4ADC-8350-F49F9609D57D}" srcOrd="0" destOrd="0" presId="urn:microsoft.com/office/officeart/2005/8/layout/chevron1"/>
    <dgm:cxn modelId="{021B22C1-FEA8-45B9-8DD2-8874E51CBB77}" type="presParOf" srcId="{3CD52FA7-0C86-439D-9A83-6E88E111F7FF}" destId="{6FAFB89C-461F-47A1-9C06-28336FB8D650}" srcOrd="1" destOrd="0" presId="urn:microsoft.com/office/officeart/2005/8/layout/chevron1"/>
    <dgm:cxn modelId="{6F370731-3B84-4526-95A4-6FBA8D9A0943}" type="presParOf" srcId="{3CD52FA7-0C86-439D-9A83-6E88E111F7FF}" destId="{ABE7A4E0-E08F-4430-A0D5-B6C649138F12}" srcOrd="2" destOrd="0" presId="urn:microsoft.com/office/officeart/2005/8/layout/chevron1"/>
    <dgm:cxn modelId="{76D11F2E-87D4-4371-B128-A89176C6360B}" type="presParOf" srcId="{3CD52FA7-0C86-439D-9A83-6E88E111F7FF}" destId="{D107590B-87E6-4D3F-A477-32827C13ED1E}" srcOrd="3" destOrd="0" presId="urn:microsoft.com/office/officeart/2005/8/layout/chevron1"/>
    <dgm:cxn modelId="{51348BFB-0867-47F3-864D-4CF3AD5DB539}" type="presParOf" srcId="{3CD52FA7-0C86-439D-9A83-6E88E111F7FF}" destId="{64180245-9D2D-4629-8557-58A6F9EC94CC}" srcOrd="4" destOrd="0" presId="urn:microsoft.com/office/officeart/2005/8/layout/chevron1"/>
    <dgm:cxn modelId="{E7B8BE1E-EA73-4F8F-AF85-BC59D0DDF296}" type="presParOf" srcId="{3CD52FA7-0C86-439D-9A83-6E88E111F7FF}" destId="{C374CC58-9636-4174-8027-B13CC6201C06}" srcOrd="5" destOrd="0" presId="urn:microsoft.com/office/officeart/2005/8/layout/chevron1"/>
    <dgm:cxn modelId="{87D384FE-86D6-483B-AC06-78DD7E24CD14}" type="presParOf" srcId="{3CD52FA7-0C86-439D-9A83-6E88E111F7FF}" destId="{11FE25CF-D4F0-4121-8522-86B96274C72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48D65-A70D-4E88-9DB4-A6B73A6906DB}" type="doc">
      <dgm:prSet loTypeId="urn:microsoft.com/office/officeart/2008/layout/PictureStrips" loCatId="list" qsTypeId="urn:microsoft.com/office/officeart/2005/8/quickstyle/simple1#5" qsCatId="simple" csTypeId="urn:microsoft.com/office/officeart/2005/8/colors/colorful5#2" csCatId="colorful" phldr="1"/>
      <dgm:spPr/>
      <dgm:t>
        <a:bodyPr/>
        <a:lstStyle/>
        <a:p>
          <a:endParaRPr lang="zh-CN" altLang="en-US"/>
        </a:p>
      </dgm:t>
    </dgm:pt>
    <dgm:pt modelId="{7BD767DE-63B8-44E3-B496-84420CDF3808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/>
            <a:t>课程团队由安徽工程大学外国语学院</a:t>
          </a:r>
          <a:r>
            <a:rPr lang="en-US" altLang="zh-CN" sz="1600" dirty="0" smtClean="0"/>
            <a:t>4</a:t>
          </a:r>
          <a:r>
            <a:rPr lang="zh-CN" altLang="en-US" sz="1600" dirty="0" smtClean="0"/>
            <a:t>位教师和南京体育学院</a:t>
          </a:r>
          <a:r>
            <a:rPr lang="en-US" altLang="zh-CN" sz="1600" dirty="0" smtClean="0"/>
            <a:t>1</a:t>
          </a:r>
          <a:r>
            <a:rPr lang="zh-CN" altLang="en-US" sz="1600" dirty="0" smtClean="0"/>
            <a:t>位教师组成，其中高级职称占</a:t>
          </a:r>
          <a:r>
            <a:rPr lang="en-US" altLang="zh-CN" sz="1600" dirty="0" smtClean="0"/>
            <a:t>60%</a:t>
          </a:r>
          <a:r>
            <a:rPr lang="zh-CN" altLang="en-US" sz="1600" dirty="0" smtClean="0"/>
            <a:t>，博士占</a:t>
          </a:r>
          <a:r>
            <a:rPr lang="en-US" altLang="zh-CN" sz="1600" dirty="0" smtClean="0"/>
            <a:t>40%</a:t>
          </a:r>
          <a:r>
            <a:rPr lang="zh-CN" altLang="en-US" sz="1600" dirty="0" smtClean="0"/>
            <a:t>。教学经验丰富，先后获教学名师、教学骨干、教学优秀奖等荣誉；教师不仅个人获高级别教学比赛奖，也指导学生学科竞赛获奖；课程组教师主持国家社科基金项目</a:t>
          </a:r>
          <a:r>
            <a:rPr lang="en-US" altLang="zh-CN" sz="1600" dirty="0" smtClean="0"/>
            <a:t>1</a:t>
          </a:r>
          <a:r>
            <a:rPr lang="zh-CN" altLang="en-US" sz="1600" dirty="0" smtClean="0"/>
            <a:t>项、参与国家社科基金重大项目</a:t>
          </a:r>
          <a:r>
            <a:rPr lang="en-US" altLang="zh-CN" sz="1600" dirty="0" smtClean="0"/>
            <a:t>1</a:t>
          </a:r>
          <a:r>
            <a:rPr lang="zh-CN" altLang="en-US" sz="1600" dirty="0" smtClean="0"/>
            <a:t>项，主持省级教科研项目</a:t>
          </a:r>
          <a:r>
            <a:rPr lang="en-US" altLang="zh-CN" sz="1600" dirty="0" smtClean="0"/>
            <a:t>10</a:t>
          </a:r>
          <a:r>
            <a:rPr lang="zh-CN" altLang="en-US" sz="1600" dirty="0" smtClean="0"/>
            <a:t>余项，发表一类、二类、三类等级别论文共约</a:t>
          </a:r>
          <a:r>
            <a:rPr lang="en-US" altLang="zh-CN" sz="1600" dirty="0" smtClean="0"/>
            <a:t>50</a:t>
          </a:r>
          <a:r>
            <a:rPr lang="zh-CN" altLang="en-US" sz="1600" dirty="0" smtClean="0"/>
            <a:t>多篇，出版专著</a:t>
          </a:r>
          <a:r>
            <a:rPr lang="en-US" altLang="zh-CN" sz="1600" dirty="0" smtClean="0"/>
            <a:t>3</a:t>
          </a:r>
          <a:r>
            <a:rPr lang="zh-CN" altLang="en-US" sz="1600" dirty="0" smtClean="0"/>
            <a:t>部、译著</a:t>
          </a:r>
          <a:r>
            <a:rPr lang="en-US" altLang="zh-CN" sz="1600" dirty="0" smtClean="0"/>
            <a:t>1</a:t>
          </a:r>
          <a:r>
            <a:rPr lang="zh-CN" altLang="en-US" sz="1600" dirty="0" smtClean="0"/>
            <a:t>部，主编教材</a:t>
          </a:r>
          <a:r>
            <a:rPr lang="en-US" altLang="zh-CN" sz="1600" dirty="0" smtClean="0"/>
            <a:t>3</a:t>
          </a:r>
          <a:r>
            <a:rPr lang="zh-CN" altLang="en-US" sz="1600" dirty="0" smtClean="0"/>
            <a:t>本。</a:t>
          </a:r>
          <a:endParaRPr lang="zh-CN" altLang="en-US" sz="1600" dirty="0"/>
        </a:p>
      </dgm:t>
    </dgm:pt>
    <dgm:pt modelId="{514A5310-1B0E-4FDB-97AF-C7A6FEC2D4FA}" cxnId="{CC96733F-F406-4F85-BA9B-1350BA91F993}" type="parTrans">
      <dgm:prSet/>
      <dgm:spPr/>
      <dgm:t>
        <a:bodyPr/>
        <a:lstStyle/>
        <a:p>
          <a:endParaRPr lang="zh-CN" altLang="en-US"/>
        </a:p>
      </dgm:t>
    </dgm:pt>
    <dgm:pt modelId="{694A08B0-549B-4299-BA89-8557A8FFFC33}" cxnId="{CC96733F-F406-4F85-BA9B-1350BA91F993}" type="sibTrans">
      <dgm:prSet/>
      <dgm:spPr/>
      <dgm:t>
        <a:bodyPr/>
        <a:lstStyle/>
        <a:p>
          <a:endParaRPr lang="zh-CN" altLang="en-US"/>
        </a:p>
      </dgm:t>
    </dgm:pt>
    <dgm:pt modelId="{1BC252C3-3D81-44F1-9270-E639EC26EEB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/>
            <a:t>安徽工程大学外国语学院教授、硕士生导师，厦门大学、华中师范大学、英国利物浦大学访问学者，国际文学伦理学批评研究会成员，安徽省外文学会会员，主要研究方向英美文学、文学教育，从事英美文学和大学英语教学三十多年，多次获评校教学优秀奖、教学骨干，获校级教学成果一等奖，参与国家级重大、重点项目</a:t>
          </a:r>
          <a:r>
            <a:rPr lang="en-US" altLang="zh-CN" sz="1600" dirty="0" smtClean="0"/>
            <a:t>3</a:t>
          </a:r>
          <a:r>
            <a:rPr lang="zh-CN" altLang="en-US" sz="1600" dirty="0" smtClean="0"/>
            <a:t>项，主持省级教科研项目</a:t>
          </a:r>
          <a:r>
            <a:rPr lang="en-US" altLang="zh-CN" sz="1600" dirty="0" smtClean="0"/>
            <a:t>8</a:t>
          </a:r>
          <a:r>
            <a:rPr lang="zh-CN" altLang="en-US" sz="1600" dirty="0" smtClean="0"/>
            <a:t>项，发表论文</a:t>
          </a:r>
          <a:r>
            <a:rPr lang="en-US" altLang="zh-CN" sz="1600" dirty="0" smtClean="0"/>
            <a:t>20</a:t>
          </a:r>
          <a:r>
            <a:rPr lang="zh-CN" altLang="en-US" sz="1600" dirty="0" smtClean="0"/>
            <a:t>余篇，参撰著作</a:t>
          </a:r>
          <a:r>
            <a:rPr lang="en-US" altLang="zh-CN" sz="1600" dirty="0" smtClean="0"/>
            <a:t>3</a:t>
          </a:r>
          <a:r>
            <a:rPr lang="zh-CN" altLang="en-US" sz="1600" dirty="0" smtClean="0"/>
            <a:t>部。</a:t>
          </a:r>
          <a:endParaRPr lang="zh-CN" altLang="en-US" sz="1600" dirty="0"/>
        </a:p>
      </dgm:t>
    </dgm:pt>
    <dgm:pt modelId="{AE193CCF-A034-4131-8B97-6C2E9E3F58A9}" cxnId="{FD0A940A-6C19-4050-B6D2-5E78229E4FD1}" type="parTrans">
      <dgm:prSet/>
      <dgm:spPr/>
      <dgm:t>
        <a:bodyPr/>
        <a:lstStyle/>
        <a:p>
          <a:endParaRPr lang="zh-CN" altLang="en-US"/>
        </a:p>
      </dgm:t>
    </dgm:pt>
    <dgm:pt modelId="{E8538421-BB3D-4DC5-8857-E4A5F33D560F}" cxnId="{FD0A940A-6C19-4050-B6D2-5E78229E4FD1}" type="sibTrans">
      <dgm:prSet/>
      <dgm:spPr/>
      <dgm:t>
        <a:bodyPr/>
        <a:lstStyle/>
        <a:p>
          <a:endParaRPr lang="zh-CN" altLang="en-US"/>
        </a:p>
      </dgm:t>
    </dgm:pt>
    <dgm:pt modelId="{93D0EA5B-8C30-451B-814D-C9C52DE8D4CD}" type="pres">
      <dgm:prSet presAssocID="{D2548D65-A70D-4E88-9DB4-A6B73A6906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3D7610-AAED-4D51-BADC-E8898982D854}" type="pres">
      <dgm:prSet presAssocID="{7BD767DE-63B8-44E3-B496-84420CDF3808}" presName="composite" presStyleCnt="0"/>
      <dgm:spPr/>
    </dgm:pt>
    <dgm:pt modelId="{BFB941A2-183F-4E1C-BD59-7504792680E4}" type="pres">
      <dgm:prSet presAssocID="{7BD767DE-63B8-44E3-B496-84420CDF3808}" presName="rect1" presStyleLbl="trAlignAcc1" presStyleIdx="0" presStyleCnt="2" custScaleX="147934" custLinFactNeighborX="-863" custLinFactNeighborY="67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E702F1-28BF-4BFD-99D8-3BF70745DC65}" type="pres">
      <dgm:prSet presAssocID="{7BD767DE-63B8-44E3-B496-84420CDF3808}" presName="rect2" presStyleLbl="fgImgPlace1" presStyleIdx="0" presStyleCnt="2" custScaleX="102594" custLinFactX="-40838" custLinFactNeighborX="-100000" custLinFactNeighborY="15431"/>
      <dgm:spPr/>
    </dgm:pt>
    <dgm:pt modelId="{AC342245-E0CE-42C1-B290-6D45F1DF1FB6}" type="pres">
      <dgm:prSet presAssocID="{694A08B0-549B-4299-BA89-8557A8FFFC33}" presName="sibTrans" presStyleCnt="0"/>
      <dgm:spPr/>
    </dgm:pt>
    <dgm:pt modelId="{988BBDEA-C0C4-496C-AC39-062B7D08418A}" type="pres">
      <dgm:prSet presAssocID="{1BC252C3-3D81-44F1-9270-E639EC26EEBE}" presName="composite" presStyleCnt="0"/>
      <dgm:spPr/>
    </dgm:pt>
    <dgm:pt modelId="{812C2CC1-19B0-4328-B506-8EBFF6CAA22E}" type="pres">
      <dgm:prSet presAssocID="{1BC252C3-3D81-44F1-9270-E639EC26EEBE}" presName="rect1" presStyleLbl="trAlignAcc1" presStyleIdx="1" presStyleCnt="2" custScaleX="152864" custLinFactNeighborX="-2959" custLinFactNeighborY="-38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EFFFC-E703-4A24-A1DA-D7452A0F0289}" type="pres">
      <dgm:prSet presAssocID="{1BC252C3-3D81-44F1-9270-E639EC26EEBE}" presName="rect2" presStyleLbl="fgImgPlace1" presStyleIdx="1" presStyleCnt="2" custScaleX="102170" custLinFactX="-40626" custLinFactNeighborX="-100000" custLinFactNeighborY="10626"/>
      <dgm:spPr/>
    </dgm:pt>
  </dgm:ptLst>
  <dgm:cxnLst>
    <dgm:cxn modelId="{CC96733F-F406-4F85-BA9B-1350BA91F993}" srcId="{D2548D65-A70D-4E88-9DB4-A6B73A6906DB}" destId="{7BD767DE-63B8-44E3-B496-84420CDF3808}" srcOrd="0" destOrd="0" parTransId="{514A5310-1B0E-4FDB-97AF-C7A6FEC2D4FA}" sibTransId="{694A08B0-549B-4299-BA89-8557A8FFFC33}"/>
    <dgm:cxn modelId="{FD0A940A-6C19-4050-B6D2-5E78229E4FD1}" srcId="{D2548D65-A70D-4E88-9DB4-A6B73A6906DB}" destId="{1BC252C3-3D81-44F1-9270-E639EC26EEBE}" srcOrd="1" destOrd="0" parTransId="{AE193CCF-A034-4131-8B97-6C2E9E3F58A9}" sibTransId="{E8538421-BB3D-4DC5-8857-E4A5F33D560F}"/>
    <dgm:cxn modelId="{7B60CBF9-9D15-4357-9B7C-9342125497C4}" type="presOf" srcId="{D2548D65-A70D-4E88-9DB4-A6B73A6906DB}" destId="{93D0EA5B-8C30-451B-814D-C9C52DE8D4CD}" srcOrd="0" destOrd="0" presId="urn:microsoft.com/office/officeart/2008/layout/PictureStrips"/>
    <dgm:cxn modelId="{C83E3FAD-7BC4-4A26-BFE7-144785E6672D}" type="presOf" srcId="{7BD767DE-63B8-44E3-B496-84420CDF3808}" destId="{BFB941A2-183F-4E1C-BD59-7504792680E4}" srcOrd="0" destOrd="0" presId="urn:microsoft.com/office/officeart/2008/layout/PictureStrips"/>
    <dgm:cxn modelId="{2CD8BECC-3403-4407-8C78-0BA6768D92FF}" type="presOf" srcId="{1BC252C3-3D81-44F1-9270-E639EC26EEBE}" destId="{812C2CC1-19B0-4328-B506-8EBFF6CAA22E}" srcOrd="0" destOrd="0" presId="urn:microsoft.com/office/officeart/2008/layout/PictureStrips"/>
    <dgm:cxn modelId="{8571F8E7-6209-4E19-B091-5870AF604D07}" type="presParOf" srcId="{93D0EA5B-8C30-451B-814D-C9C52DE8D4CD}" destId="{E23D7610-AAED-4D51-BADC-E8898982D854}" srcOrd="0" destOrd="0" presId="urn:microsoft.com/office/officeart/2008/layout/PictureStrips"/>
    <dgm:cxn modelId="{8A226EF1-A006-4D75-8AD0-F5D514D0B3DB}" type="presParOf" srcId="{E23D7610-AAED-4D51-BADC-E8898982D854}" destId="{BFB941A2-183F-4E1C-BD59-7504792680E4}" srcOrd="0" destOrd="0" presId="urn:microsoft.com/office/officeart/2008/layout/PictureStrips"/>
    <dgm:cxn modelId="{12E536D0-956F-4B24-AF66-1B9DA358B15E}" type="presParOf" srcId="{E23D7610-AAED-4D51-BADC-E8898982D854}" destId="{7BE702F1-28BF-4BFD-99D8-3BF70745DC65}" srcOrd="1" destOrd="0" presId="urn:microsoft.com/office/officeart/2008/layout/PictureStrips"/>
    <dgm:cxn modelId="{278611D1-1541-4E11-BE00-839D402AEA6A}" type="presParOf" srcId="{93D0EA5B-8C30-451B-814D-C9C52DE8D4CD}" destId="{AC342245-E0CE-42C1-B290-6D45F1DF1FB6}" srcOrd="1" destOrd="0" presId="urn:microsoft.com/office/officeart/2008/layout/PictureStrips"/>
    <dgm:cxn modelId="{2FC26E7C-23A8-47BB-BA26-2010A9624186}" type="presParOf" srcId="{93D0EA5B-8C30-451B-814D-C9C52DE8D4CD}" destId="{988BBDEA-C0C4-496C-AC39-062B7D08418A}" srcOrd="2" destOrd="0" presId="urn:microsoft.com/office/officeart/2008/layout/PictureStrips"/>
    <dgm:cxn modelId="{7FE3633E-2A02-44C2-8A20-E9DB80FA4457}" type="presParOf" srcId="{988BBDEA-C0C4-496C-AC39-062B7D08418A}" destId="{812C2CC1-19B0-4328-B506-8EBFF6CAA22E}" srcOrd="0" destOrd="0" presId="urn:microsoft.com/office/officeart/2008/layout/PictureStrips"/>
    <dgm:cxn modelId="{6B2AF946-21EA-44A7-8C60-85B941C8C117}" type="presParOf" srcId="{988BBDEA-C0C4-496C-AC39-062B7D08418A}" destId="{D89EFFFC-E703-4A24-A1DA-D7452A0F028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6" qsCatId="simple" csTypeId="urn:microsoft.com/office/officeart/2005/8/colors/accent2_2#4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effectLst/>
            </a:rPr>
            <a:t>引言</a:t>
          </a:r>
          <a:endParaRPr lang="zh-CN" altLang="en-US" b="1" dirty="0">
            <a:solidFill>
              <a:schemeClr val="bg1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课程简介</a:t>
          </a:r>
          <a:endParaRPr lang="zh-CN" altLang="en-US" b="1" dirty="0">
            <a:solidFill>
              <a:schemeClr val="bg1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</a:rPr>
            <a:t>课程特色</a:t>
          </a:r>
          <a:endParaRPr lang="zh-CN" altLang="en-US" b="1" dirty="0">
            <a:solidFill>
              <a:srgbClr val="FFC000"/>
            </a:solidFill>
          </a:endParaRPr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/>
            <a:t>课程应用</a:t>
          </a:r>
          <a:endParaRPr lang="zh-CN" altLang="en-US" b="1" dirty="0"/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8FDD7548-8779-4084-8F1F-71879282C9B9}" type="presOf" srcId="{07DBB473-E7DD-4242-832A-6E355DACADDA}" destId="{91D249E8-A08C-4785-8C1E-B8D367430C92}" srcOrd="0" destOrd="0" presId="urn:microsoft.com/office/officeart/2005/8/layout/hChevron3"/>
    <dgm:cxn modelId="{F0F08BD6-8F9A-4B3B-9EA9-5A8721BEA6C8}" type="presOf" srcId="{47A543B9-817A-4680-B280-2473DC63CF86}" destId="{97495EF5-A3CF-4C90-AFF2-1199E758B92A}" srcOrd="0" destOrd="0" presId="urn:microsoft.com/office/officeart/2005/8/layout/hChevron3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4E9E42B8-2FAE-4970-8F14-F21E0AAE332E}" type="presOf" srcId="{A72AE2C6-3ED2-4154-8B41-1A238138A6FF}" destId="{86470D0D-2070-4910-9759-4D197E3BC4A5}" srcOrd="0" destOrd="0" presId="urn:microsoft.com/office/officeart/2005/8/layout/hChevron3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0560EA6E-6EDA-4213-ABD6-F03824696A01}" type="presOf" srcId="{7E2132E9-6E3C-4145-8D65-D038088F3535}" destId="{277DF37E-A75D-4583-A7CF-AA7080CF40B5}" srcOrd="0" destOrd="0" presId="urn:microsoft.com/office/officeart/2005/8/layout/hChevron3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D0488E3D-9F62-475E-B06A-59335FD50B45}" type="presOf" srcId="{F5F29E97-5DF1-463D-A527-B3BCBCAB30EF}" destId="{8A81499F-8D58-4126-AA59-540B89F0E32C}" srcOrd="0" destOrd="0" presId="urn:microsoft.com/office/officeart/2005/8/layout/hChevron3"/>
    <dgm:cxn modelId="{3AF5587D-4171-4F65-9DF3-D192AF22BBE8}" type="presParOf" srcId="{8A81499F-8D58-4126-AA59-540B89F0E32C}" destId="{91D249E8-A08C-4785-8C1E-B8D367430C92}" srcOrd="0" destOrd="0" presId="urn:microsoft.com/office/officeart/2005/8/layout/hChevron3"/>
    <dgm:cxn modelId="{3084602F-FBA8-4FFE-AB17-8ADA38BE8494}" type="presParOf" srcId="{8A81499F-8D58-4126-AA59-540B89F0E32C}" destId="{23B6D2C3-3619-46C9-BCDA-7F0D3501C06D}" srcOrd="1" destOrd="0" presId="urn:microsoft.com/office/officeart/2005/8/layout/hChevron3"/>
    <dgm:cxn modelId="{6F7C3383-42D2-4653-96F6-14D1C44C09A6}" type="presParOf" srcId="{8A81499F-8D58-4126-AA59-540B89F0E32C}" destId="{97495EF5-A3CF-4C90-AFF2-1199E758B92A}" srcOrd="2" destOrd="0" presId="urn:microsoft.com/office/officeart/2005/8/layout/hChevron3"/>
    <dgm:cxn modelId="{EA40B727-D532-4D8C-AC7F-5F45F1407E17}" type="presParOf" srcId="{8A81499F-8D58-4126-AA59-540B89F0E32C}" destId="{6BDB393A-FD99-4237-9B92-B8ECB89848FC}" srcOrd="3" destOrd="0" presId="urn:microsoft.com/office/officeart/2005/8/layout/hChevron3"/>
    <dgm:cxn modelId="{6D9AABAC-9AD4-4C26-A831-0ECD50DA7756}" type="presParOf" srcId="{8A81499F-8D58-4126-AA59-540B89F0E32C}" destId="{86470D0D-2070-4910-9759-4D197E3BC4A5}" srcOrd="4" destOrd="0" presId="urn:microsoft.com/office/officeart/2005/8/layout/hChevron3"/>
    <dgm:cxn modelId="{36853BBD-989E-41E7-97C4-2726C9DDB7CE}" type="presParOf" srcId="{8A81499F-8D58-4126-AA59-540B89F0E32C}" destId="{65A85192-0B45-4788-A0FD-72F8D15E1282}" srcOrd="5" destOrd="0" presId="urn:microsoft.com/office/officeart/2005/8/layout/hChevron3"/>
    <dgm:cxn modelId="{9BED903E-8995-4886-A3CA-8D0907FB3781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7" qsCatId="simple" csTypeId="urn:microsoft.com/office/officeart/2005/8/colors/accent2_2#5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effectLst/>
            </a:rPr>
            <a:t>引言</a:t>
          </a:r>
          <a:endParaRPr lang="zh-CN" altLang="en-US" b="1" dirty="0">
            <a:solidFill>
              <a:schemeClr val="bg1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课程简介</a:t>
          </a:r>
          <a:endParaRPr lang="zh-CN" altLang="en-US" b="1" dirty="0">
            <a:solidFill>
              <a:schemeClr val="bg1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</a:rPr>
            <a:t>课程特色</a:t>
          </a:r>
          <a:endParaRPr lang="zh-CN" altLang="en-US" b="1" dirty="0">
            <a:solidFill>
              <a:srgbClr val="FFC000"/>
            </a:solidFill>
          </a:endParaRPr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/>
            <a:t>课程应用</a:t>
          </a:r>
          <a:endParaRPr lang="zh-CN" altLang="en-US" b="1" dirty="0"/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C681804-779F-457E-BB41-89D07D4CA1FE}" type="presOf" srcId="{07DBB473-E7DD-4242-832A-6E355DACADDA}" destId="{91D249E8-A08C-4785-8C1E-B8D367430C92}" srcOrd="0" destOrd="0" presId="urn:microsoft.com/office/officeart/2005/8/layout/hChevron3"/>
    <dgm:cxn modelId="{5E5C992D-BC5F-4F14-8AA0-D8572BA76468}" type="presOf" srcId="{F5F29E97-5DF1-463D-A527-B3BCBCAB30EF}" destId="{8A81499F-8D58-4126-AA59-540B89F0E32C}" srcOrd="0" destOrd="0" presId="urn:microsoft.com/office/officeart/2005/8/layout/hChevron3"/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E006686F-7025-44E8-8F1D-65FFDD871010}" type="presOf" srcId="{47A543B9-817A-4680-B280-2473DC63CF86}" destId="{97495EF5-A3CF-4C90-AFF2-1199E758B92A}" srcOrd="0" destOrd="0" presId="urn:microsoft.com/office/officeart/2005/8/layout/hChevron3"/>
    <dgm:cxn modelId="{E2999427-0F8D-402B-BDA7-7BAE15840300}" type="presOf" srcId="{7E2132E9-6E3C-4145-8D65-D038088F3535}" destId="{277DF37E-A75D-4583-A7CF-AA7080CF40B5}" srcOrd="0" destOrd="0" presId="urn:microsoft.com/office/officeart/2005/8/layout/hChevron3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A4CB0297-6E20-4527-ADDC-2ADC566B58D7}" type="presOf" srcId="{A72AE2C6-3ED2-4154-8B41-1A238138A6FF}" destId="{86470D0D-2070-4910-9759-4D197E3BC4A5}" srcOrd="0" destOrd="0" presId="urn:microsoft.com/office/officeart/2005/8/layout/hChevron3"/>
    <dgm:cxn modelId="{3FD45BE1-9EDA-4DD8-8878-7978AE3D0492}" type="presParOf" srcId="{8A81499F-8D58-4126-AA59-540B89F0E32C}" destId="{91D249E8-A08C-4785-8C1E-B8D367430C92}" srcOrd="0" destOrd="0" presId="urn:microsoft.com/office/officeart/2005/8/layout/hChevron3"/>
    <dgm:cxn modelId="{EFB176DC-A2AF-4B72-8491-A1514B3D51A4}" type="presParOf" srcId="{8A81499F-8D58-4126-AA59-540B89F0E32C}" destId="{23B6D2C3-3619-46C9-BCDA-7F0D3501C06D}" srcOrd="1" destOrd="0" presId="urn:microsoft.com/office/officeart/2005/8/layout/hChevron3"/>
    <dgm:cxn modelId="{36130109-4AA3-4752-B32F-254238561E98}" type="presParOf" srcId="{8A81499F-8D58-4126-AA59-540B89F0E32C}" destId="{97495EF5-A3CF-4C90-AFF2-1199E758B92A}" srcOrd="2" destOrd="0" presId="urn:microsoft.com/office/officeart/2005/8/layout/hChevron3"/>
    <dgm:cxn modelId="{4D3966A4-DF17-4C2A-992C-74F1F6F4D485}" type="presParOf" srcId="{8A81499F-8D58-4126-AA59-540B89F0E32C}" destId="{6BDB393A-FD99-4237-9B92-B8ECB89848FC}" srcOrd="3" destOrd="0" presId="urn:microsoft.com/office/officeart/2005/8/layout/hChevron3"/>
    <dgm:cxn modelId="{FD6A8D65-0789-471D-ABDE-93D20D400DDA}" type="presParOf" srcId="{8A81499F-8D58-4126-AA59-540B89F0E32C}" destId="{86470D0D-2070-4910-9759-4D197E3BC4A5}" srcOrd="4" destOrd="0" presId="urn:microsoft.com/office/officeart/2005/8/layout/hChevron3"/>
    <dgm:cxn modelId="{0998B5EC-B45E-40B8-9E12-C10A156EB6A1}" type="presParOf" srcId="{8A81499F-8D58-4126-AA59-540B89F0E32C}" destId="{65A85192-0B45-4788-A0FD-72F8D15E1282}" srcOrd="5" destOrd="0" presId="urn:microsoft.com/office/officeart/2005/8/layout/hChevron3"/>
    <dgm:cxn modelId="{9B1E9A43-BC69-46F0-A43F-D09F9688B3B1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9BB756-FE92-4000-8888-85E3BD7EDCCC}" type="doc">
      <dgm:prSet loTypeId="urn:microsoft.com/office/officeart/2005/8/layout/cycle5" loCatId="cycle" qsTypeId="urn:microsoft.com/office/officeart/2005/8/quickstyle/simple1#9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A75E7873-CE1A-45BB-BFDC-D9423D782A5A}">
      <dgm:prSet phldrT="[文本]" custT="1"/>
      <dgm:spPr/>
      <dgm:t>
        <a:bodyPr/>
        <a:lstStyle/>
        <a:p>
          <a:r>
            <a:rPr lang="en-US" altLang="zh-CN" sz="2400" b="1" dirty="0" smtClean="0"/>
            <a:t>02 </a:t>
          </a:r>
          <a:r>
            <a:rPr lang="zh-CN" altLang="en-US" sz="2400" b="1" dirty="0" smtClean="0"/>
            <a:t>优化课程内容</a:t>
          </a:r>
          <a:endParaRPr lang="zh-CN" altLang="en-US" sz="2400" b="1" dirty="0"/>
        </a:p>
      </dgm:t>
    </dgm:pt>
    <dgm:pt modelId="{A3D3D0F9-39B0-4226-9C7A-C0A5C8A1AEB4}" cxnId="{76A69C79-C3A5-4C04-A18E-837122E3014E}" type="parTrans">
      <dgm:prSet/>
      <dgm:spPr/>
      <dgm:t>
        <a:bodyPr/>
        <a:lstStyle/>
        <a:p>
          <a:endParaRPr lang="zh-CN" altLang="en-US"/>
        </a:p>
      </dgm:t>
    </dgm:pt>
    <dgm:pt modelId="{1E2B84B2-672D-49F0-80D5-D1F61D54313A}" cxnId="{76A69C79-C3A5-4C04-A18E-837122E3014E}" type="sibTrans">
      <dgm:prSet/>
      <dgm:spPr/>
      <dgm:t>
        <a:bodyPr/>
        <a:lstStyle/>
        <a:p>
          <a:endParaRPr lang="zh-CN" altLang="en-US"/>
        </a:p>
      </dgm:t>
    </dgm:pt>
    <dgm:pt modelId="{9D88CF2E-62CE-4C78-B461-A8909B57BAB3}">
      <dgm:prSet phldrT="[文本]" custT="1"/>
      <dgm:spPr/>
      <dgm:t>
        <a:bodyPr/>
        <a:lstStyle/>
        <a:p>
          <a:r>
            <a:rPr lang="en-US" altLang="zh-CN" sz="2400" b="1" dirty="0" smtClean="0"/>
            <a:t>03 </a:t>
          </a:r>
          <a:r>
            <a:rPr lang="zh-CN" altLang="en-US" sz="2400" b="1" dirty="0" smtClean="0"/>
            <a:t>特制课程形式</a:t>
          </a:r>
          <a:endParaRPr lang="zh-CN" altLang="en-US" sz="2400" b="1" dirty="0"/>
        </a:p>
      </dgm:t>
    </dgm:pt>
    <dgm:pt modelId="{4A09ABB6-F36B-4439-A637-47D766D6B197}" cxnId="{C9E4A3CC-721F-4421-9857-81ACBA334CCB}" type="parTrans">
      <dgm:prSet/>
      <dgm:spPr/>
      <dgm:t>
        <a:bodyPr/>
        <a:lstStyle/>
        <a:p>
          <a:endParaRPr lang="zh-CN" altLang="en-US"/>
        </a:p>
      </dgm:t>
    </dgm:pt>
    <dgm:pt modelId="{F8C7E89C-D7C8-4E70-A228-BEC7D285E2D3}" cxnId="{C9E4A3CC-721F-4421-9857-81ACBA334CCB}" type="sibTrans">
      <dgm:prSet/>
      <dgm:spPr/>
      <dgm:t>
        <a:bodyPr/>
        <a:lstStyle/>
        <a:p>
          <a:endParaRPr lang="zh-CN" altLang="en-US"/>
        </a:p>
      </dgm:t>
    </dgm:pt>
    <dgm:pt modelId="{14D4A039-BA92-4A61-B283-FC4BDE9C707A}">
      <dgm:prSet phldrT="[文本]" custT="1"/>
      <dgm:spPr/>
      <dgm:t>
        <a:bodyPr/>
        <a:lstStyle/>
        <a:p>
          <a:r>
            <a:rPr lang="en-US" altLang="zh-CN" sz="2400" b="1" dirty="0" smtClean="0"/>
            <a:t>04 </a:t>
          </a:r>
          <a:r>
            <a:rPr lang="zh-CN" altLang="en-US" sz="2400" b="1" dirty="0" smtClean="0"/>
            <a:t>综合课程评价</a:t>
          </a:r>
          <a:endParaRPr lang="zh-CN" altLang="en-US" sz="2400" b="1" dirty="0"/>
        </a:p>
      </dgm:t>
    </dgm:pt>
    <dgm:pt modelId="{D013A60C-0F1B-41BA-94CE-4B6B300CAA81}" cxnId="{F4117FA8-EE5A-4CC8-A9EC-FD55F8EAAD35}" type="parTrans">
      <dgm:prSet/>
      <dgm:spPr/>
      <dgm:t>
        <a:bodyPr/>
        <a:lstStyle/>
        <a:p>
          <a:endParaRPr lang="zh-CN" altLang="en-US"/>
        </a:p>
      </dgm:t>
    </dgm:pt>
    <dgm:pt modelId="{A8009C01-8C9D-4187-A539-5D556AF3EA1B}" cxnId="{F4117FA8-EE5A-4CC8-A9EC-FD55F8EAAD35}" type="sibTrans">
      <dgm:prSet/>
      <dgm:spPr/>
      <dgm:t>
        <a:bodyPr/>
        <a:lstStyle/>
        <a:p>
          <a:endParaRPr lang="zh-CN" altLang="en-US"/>
        </a:p>
      </dgm:t>
    </dgm:pt>
    <dgm:pt modelId="{2BF3B047-22B4-4AAE-B616-499A104E36CA}">
      <dgm:prSet phldrT="[文本]" custT="1"/>
      <dgm:spPr/>
      <dgm:t>
        <a:bodyPr/>
        <a:lstStyle/>
        <a:p>
          <a:r>
            <a:rPr lang="en-US" altLang="zh-CN" sz="2400" b="1" dirty="0" smtClean="0"/>
            <a:t>01 </a:t>
          </a:r>
          <a:r>
            <a:rPr lang="zh-CN" altLang="en-US" sz="2400" b="1" dirty="0" smtClean="0"/>
            <a:t>创新课程理念</a:t>
          </a:r>
          <a:endParaRPr lang="zh-CN" altLang="en-US" sz="2400" b="1" dirty="0"/>
        </a:p>
      </dgm:t>
    </dgm:pt>
    <dgm:pt modelId="{384576CB-6E47-4252-B65C-0E87BB62A9FE}" cxnId="{61D6F38E-EFAC-4418-9593-4661C88C7578}" type="parTrans">
      <dgm:prSet/>
      <dgm:spPr/>
      <dgm:t>
        <a:bodyPr/>
        <a:lstStyle/>
        <a:p>
          <a:endParaRPr lang="zh-CN" altLang="en-US"/>
        </a:p>
      </dgm:t>
    </dgm:pt>
    <dgm:pt modelId="{1AC45845-146A-4717-84BC-91DDDED037C3}" cxnId="{61D6F38E-EFAC-4418-9593-4661C88C7578}" type="sibTrans">
      <dgm:prSet/>
      <dgm:spPr/>
      <dgm:t>
        <a:bodyPr/>
        <a:lstStyle/>
        <a:p>
          <a:endParaRPr lang="zh-CN" altLang="en-US"/>
        </a:p>
      </dgm:t>
    </dgm:pt>
    <dgm:pt modelId="{08F41C05-C628-489B-AD89-2D17DEC247DF}" type="pres">
      <dgm:prSet presAssocID="{469BB756-FE92-4000-8888-85E3BD7EDC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E20EA94-986B-4DE5-BF94-083D95D098C9}" type="pres">
      <dgm:prSet presAssocID="{A75E7873-CE1A-45BB-BFDC-D9423D782A5A}" presName="node" presStyleLbl="node1" presStyleIdx="0" presStyleCnt="4" custScaleX="134763" custRadScaleRad="100262" custRadScaleInc="-127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7DD80F-9B5A-4FA7-AB2C-0C0BD4093529}" type="pres">
      <dgm:prSet presAssocID="{A75E7873-CE1A-45BB-BFDC-D9423D782A5A}" presName="spNode" presStyleCnt="0"/>
      <dgm:spPr/>
    </dgm:pt>
    <dgm:pt modelId="{AC612AE3-9E12-4A77-82E9-BCED04BDEBDF}" type="pres">
      <dgm:prSet presAssocID="{1E2B84B2-672D-49F0-80D5-D1F61D54313A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753F5EF2-200D-47E9-9267-3F3DA5D7F197}" type="pres">
      <dgm:prSet presAssocID="{9D88CF2E-62CE-4C78-B461-A8909B57BAB3}" presName="node" presStyleLbl="node1" presStyleIdx="1" presStyleCnt="4" custScaleX="1334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2E62BD-2DF2-4CC9-86CF-8B82964FC200}" type="pres">
      <dgm:prSet presAssocID="{9D88CF2E-62CE-4C78-B461-A8909B57BAB3}" presName="spNode" presStyleCnt="0"/>
      <dgm:spPr/>
    </dgm:pt>
    <dgm:pt modelId="{53CDAC7C-8301-49C8-A61E-901E8F7922F1}" type="pres">
      <dgm:prSet presAssocID="{F8C7E89C-D7C8-4E70-A228-BEC7D285E2D3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826CE177-15A2-4539-9A8B-39E8B343DEB5}" type="pres">
      <dgm:prSet presAssocID="{14D4A039-BA92-4A61-B283-FC4BDE9C707A}" presName="node" presStyleLbl="node1" presStyleIdx="2" presStyleCnt="4" custScaleX="1378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CF310C-E34C-4394-A8AD-4B261111618B}" type="pres">
      <dgm:prSet presAssocID="{14D4A039-BA92-4A61-B283-FC4BDE9C707A}" presName="spNode" presStyleCnt="0"/>
      <dgm:spPr/>
    </dgm:pt>
    <dgm:pt modelId="{081744C9-D8C4-4FEF-9A59-727650A13030}" type="pres">
      <dgm:prSet presAssocID="{A8009C01-8C9D-4187-A539-5D556AF3EA1B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E2993656-BA24-4A53-A1B1-FDAA2B620A37}" type="pres">
      <dgm:prSet presAssocID="{2BF3B047-22B4-4AAE-B616-499A104E36CA}" presName="node" presStyleLbl="node1" presStyleIdx="3" presStyleCnt="4" custScaleX="1386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6598-0759-4A3E-9D74-6766B0460253}" type="pres">
      <dgm:prSet presAssocID="{2BF3B047-22B4-4AAE-B616-499A104E36CA}" presName="spNode" presStyleCnt="0"/>
      <dgm:spPr/>
    </dgm:pt>
    <dgm:pt modelId="{B8456751-5565-4EEC-AABA-A660CA586F46}" type="pres">
      <dgm:prSet presAssocID="{1AC45845-146A-4717-84BC-91DDDED037C3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76A69C79-C3A5-4C04-A18E-837122E3014E}" srcId="{469BB756-FE92-4000-8888-85E3BD7EDCCC}" destId="{A75E7873-CE1A-45BB-BFDC-D9423D782A5A}" srcOrd="0" destOrd="0" parTransId="{A3D3D0F9-39B0-4226-9C7A-C0A5C8A1AEB4}" sibTransId="{1E2B84B2-672D-49F0-80D5-D1F61D54313A}"/>
    <dgm:cxn modelId="{D7B4617B-7658-4DEA-B159-F31EFE37BF37}" type="presOf" srcId="{A8009C01-8C9D-4187-A539-5D556AF3EA1B}" destId="{081744C9-D8C4-4FEF-9A59-727650A13030}" srcOrd="0" destOrd="0" presId="urn:microsoft.com/office/officeart/2005/8/layout/cycle5"/>
    <dgm:cxn modelId="{8AC11F8D-C347-4D80-B02D-D332244E75CC}" type="presOf" srcId="{1AC45845-146A-4717-84BC-91DDDED037C3}" destId="{B8456751-5565-4EEC-AABA-A660CA586F46}" srcOrd="0" destOrd="0" presId="urn:microsoft.com/office/officeart/2005/8/layout/cycle5"/>
    <dgm:cxn modelId="{F4117FA8-EE5A-4CC8-A9EC-FD55F8EAAD35}" srcId="{469BB756-FE92-4000-8888-85E3BD7EDCCC}" destId="{14D4A039-BA92-4A61-B283-FC4BDE9C707A}" srcOrd="2" destOrd="0" parTransId="{D013A60C-0F1B-41BA-94CE-4B6B300CAA81}" sibTransId="{A8009C01-8C9D-4187-A539-5D556AF3EA1B}"/>
    <dgm:cxn modelId="{46679E3C-79A3-465C-B4AD-3F62A3B2A535}" type="presOf" srcId="{469BB756-FE92-4000-8888-85E3BD7EDCCC}" destId="{08F41C05-C628-489B-AD89-2D17DEC247DF}" srcOrd="0" destOrd="0" presId="urn:microsoft.com/office/officeart/2005/8/layout/cycle5"/>
    <dgm:cxn modelId="{298771AC-F858-46E1-8240-1C7535B6BED4}" type="presOf" srcId="{1E2B84B2-672D-49F0-80D5-D1F61D54313A}" destId="{AC612AE3-9E12-4A77-82E9-BCED04BDEBDF}" srcOrd="0" destOrd="0" presId="urn:microsoft.com/office/officeart/2005/8/layout/cycle5"/>
    <dgm:cxn modelId="{5E455A81-7224-4109-B198-692391617AC2}" type="presOf" srcId="{F8C7E89C-D7C8-4E70-A228-BEC7D285E2D3}" destId="{53CDAC7C-8301-49C8-A61E-901E8F7922F1}" srcOrd="0" destOrd="0" presId="urn:microsoft.com/office/officeart/2005/8/layout/cycle5"/>
    <dgm:cxn modelId="{74057BF3-87B3-4097-A849-3C3051F6B8BA}" type="presOf" srcId="{9D88CF2E-62CE-4C78-B461-A8909B57BAB3}" destId="{753F5EF2-200D-47E9-9267-3F3DA5D7F197}" srcOrd="0" destOrd="0" presId="urn:microsoft.com/office/officeart/2005/8/layout/cycle5"/>
    <dgm:cxn modelId="{13E46320-913E-4C75-BEE1-53D8561F28A9}" type="presOf" srcId="{14D4A039-BA92-4A61-B283-FC4BDE9C707A}" destId="{826CE177-15A2-4539-9A8B-39E8B343DEB5}" srcOrd="0" destOrd="0" presId="urn:microsoft.com/office/officeart/2005/8/layout/cycle5"/>
    <dgm:cxn modelId="{61D6F38E-EFAC-4418-9593-4661C88C7578}" srcId="{469BB756-FE92-4000-8888-85E3BD7EDCCC}" destId="{2BF3B047-22B4-4AAE-B616-499A104E36CA}" srcOrd="3" destOrd="0" parTransId="{384576CB-6E47-4252-B65C-0E87BB62A9FE}" sibTransId="{1AC45845-146A-4717-84BC-91DDDED037C3}"/>
    <dgm:cxn modelId="{2080114A-8499-4F18-9EF7-CC9F9CBEEA7C}" type="presOf" srcId="{2BF3B047-22B4-4AAE-B616-499A104E36CA}" destId="{E2993656-BA24-4A53-A1B1-FDAA2B620A37}" srcOrd="0" destOrd="0" presId="urn:microsoft.com/office/officeart/2005/8/layout/cycle5"/>
    <dgm:cxn modelId="{4F953056-3677-4FB4-A0C3-9061348172AA}" type="presOf" srcId="{A75E7873-CE1A-45BB-BFDC-D9423D782A5A}" destId="{CE20EA94-986B-4DE5-BF94-083D95D098C9}" srcOrd="0" destOrd="0" presId="urn:microsoft.com/office/officeart/2005/8/layout/cycle5"/>
    <dgm:cxn modelId="{C9E4A3CC-721F-4421-9857-81ACBA334CCB}" srcId="{469BB756-FE92-4000-8888-85E3BD7EDCCC}" destId="{9D88CF2E-62CE-4C78-B461-A8909B57BAB3}" srcOrd="1" destOrd="0" parTransId="{4A09ABB6-F36B-4439-A637-47D766D6B197}" sibTransId="{F8C7E89C-D7C8-4E70-A228-BEC7D285E2D3}"/>
    <dgm:cxn modelId="{3A02513C-3CA3-41DC-A504-C67D946530D2}" type="presParOf" srcId="{08F41C05-C628-489B-AD89-2D17DEC247DF}" destId="{CE20EA94-986B-4DE5-BF94-083D95D098C9}" srcOrd="0" destOrd="0" presId="urn:microsoft.com/office/officeart/2005/8/layout/cycle5"/>
    <dgm:cxn modelId="{2FEA5BA6-2745-4EC3-A397-723D0EF31FCF}" type="presParOf" srcId="{08F41C05-C628-489B-AD89-2D17DEC247DF}" destId="{4A7DD80F-9B5A-4FA7-AB2C-0C0BD4093529}" srcOrd="1" destOrd="0" presId="urn:microsoft.com/office/officeart/2005/8/layout/cycle5"/>
    <dgm:cxn modelId="{44951240-3FB1-46A9-B523-B80160A4E3D2}" type="presParOf" srcId="{08F41C05-C628-489B-AD89-2D17DEC247DF}" destId="{AC612AE3-9E12-4A77-82E9-BCED04BDEBDF}" srcOrd="2" destOrd="0" presId="urn:microsoft.com/office/officeart/2005/8/layout/cycle5"/>
    <dgm:cxn modelId="{95D69DFA-5A17-4246-94BA-8D65BBB5EDFC}" type="presParOf" srcId="{08F41C05-C628-489B-AD89-2D17DEC247DF}" destId="{753F5EF2-200D-47E9-9267-3F3DA5D7F197}" srcOrd="3" destOrd="0" presId="urn:microsoft.com/office/officeart/2005/8/layout/cycle5"/>
    <dgm:cxn modelId="{998E3068-4A96-46CA-B01A-B939F0941633}" type="presParOf" srcId="{08F41C05-C628-489B-AD89-2D17DEC247DF}" destId="{0E2E62BD-2DF2-4CC9-86CF-8B82964FC200}" srcOrd="4" destOrd="0" presId="urn:microsoft.com/office/officeart/2005/8/layout/cycle5"/>
    <dgm:cxn modelId="{6A321B9A-04CB-4F93-A186-85BF69CF085B}" type="presParOf" srcId="{08F41C05-C628-489B-AD89-2D17DEC247DF}" destId="{53CDAC7C-8301-49C8-A61E-901E8F7922F1}" srcOrd="5" destOrd="0" presId="urn:microsoft.com/office/officeart/2005/8/layout/cycle5"/>
    <dgm:cxn modelId="{95689B1B-799F-4E33-8987-A2D1A3576492}" type="presParOf" srcId="{08F41C05-C628-489B-AD89-2D17DEC247DF}" destId="{826CE177-15A2-4539-9A8B-39E8B343DEB5}" srcOrd="6" destOrd="0" presId="urn:microsoft.com/office/officeart/2005/8/layout/cycle5"/>
    <dgm:cxn modelId="{D0300D58-0CDA-468F-8F9A-AD73ACC41756}" type="presParOf" srcId="{08F41C05-C628-489B-AD89-2D17DEC247DF}" destId="{DCCF310C-E34C-4394-A8AD-4B261111618B}" srcOrd="7" destOrd="0" presId="urn:microsoft.com/office/officeart/2005/8/layout/cycle5"/>
    <dgm:cxn modelId="{69B530FC-02B2-402B-A3A6-9CA07C9DDAF7}" type="presParOf" srcId="{08F41C05-C628-489B-AD89-2D17DEC247DF}" destId="{081744C9-D8C4-4FEF-9A59-727650A13030}" srcOrd="8" destOrd="0" presId="urn:microsoft.com/office/officeart/2005/8/layout/cycle5"/>
    <dgm:cxn modelId="{9C6E3920-D9DB-4461-BD5C-956D3B4AB6E2}" type="presParOf" srcId="{08F41C05-C628-489B-AD89-2D17DEC247DF}" destId="{E2993656-BA24-4A53-A1B1-FDAA2B620A37}" srcOrd="9" destOrd="0" presId="urn:microsoft.com/office/officeart/2005/8/layout/cycle5"/>
    <dgm:cxn modelId="{9ECC19CF-9725-47AD-B27F-D0224649D085}" type="presParOf" srcId="{08F41C05-C628-489B-AD89-2D17DEC247DF}" destId="{3B216598-0759-4A3E-9D74-6766B0460253}" srcOrd="10" destOrd="0" presId="urn:microsoft.com/office/officeart/2005/8/layout/cycle5"/>
    <dgm:cxn modelId="{889C60EC-2081-4F42-AAB5-F6DD7A5CC9B0}" type="presParOf" srcId="{08F41C05-C628-489B-AD89-2D17DEC247DF}" destId="{B8456751-5565-4EEC-AABA-A660CA586F4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10" qsCatId="simple" csTypeId="urn:microsoft.com/office/officeart/2005/8/colors/accent2_2#7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effectLst/>
            </a:rPr>
            <a:t>引言</a:t>
          </a:r>
          <a:endParaRPr lang="zh-CN" altLang="en-US" b="1" dirty="0">
            <a:solidFill>
              <a:schemeClr val="bg1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课程简介</a:t>
          </a:r>
          <a:endParaRPr lang="zh-CN" altLang="en-US" b="1" dirty="0">
            <a:solidFill>
              <a:schemeClr val="bg1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</a:rPr>
            <a:t>课程特色</a:t>
          </a:r>
          <a:endParaRPr lang="zh-CN" altLang="en-US" b="1" dirty="0">
            <a:solidFill>
              <a:srgbClr val="FFC000"/>
            </a:solidFill>
          </a:endParaRPr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/>
            <a:t>课程应用</a:t>
          </a:r>
          <a:endParaRPr lang="zh-CN" altLang="en-US" b="1" dirty="0"/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AB81B23-41E7-4D2C-AD0B-1484961EED99}" type="presOf" srcId="{A72AE2C6-3ED2-4154-8B41-1A238138A6FF}" destId="{86470D0D-2070-4910-9759-4D197E3BC4A5}" srcOrd="0" destOrd="0" presId="urn:microsoft.com/office/officeart/2005/8/layout/hChevron3"/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CDABD5A0-0405-492D-8DAA-C68A762CC2C9}" type="presOf" srcId="{7E2132E9-6E3C-4145-8D65-D038088F3535}" destId="{277DF37E-A75D-4583-A7CF-AA7080CF40B5}" srcOrd="0" destOrd="0" presId="urn:microsoft.com/office/officeart/2005/8/layout/hChevron3"/>
    <dgm:cxn modelId="{A8F645C2-C2DE-4E5E-95C2-CAE4B911E9A1}" type="presOf" srcId="{47A543B9-817A-4680-B280-2473DC63CF86}" destId="{97495EF5-A3CF-4C90-AFF2-1199E758B92A}" srcOrd="0" destOrd="0" presId="urn:microsoft.com/office/officeart/2005/8/layout/hChevron3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A8086136-0458-4E10-9BF3-A1A42A45E1F3}" type="presOf" srcId="{07DBB473-E7DD-4242-832A-6E355DACADDA}" destId="{91D249E8-A08C-4785-8C1E-B8D367430C92}" srcOrd="0" destOrd="0" presId="urn:microsoft.com/office/officeart/2005/8/layout/hChevron3"/>
    <dgm:cxn modelId="{D685C512-01C2-4E38-9218-6AA46A87961D}" type="presOf" srcId="{F5F29E97-5DF1-463D-A527-B3BCBCAB30EF}" destId="{8A81499F-8D58-4126-AA59-540B89F0E32C}" srcOrd="0" destOrd="0" presId="urn:microsoft.com/office/officeart/2005/8/layout/hChevron3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DC5FCE86-35CA-4DC7-85DA-99147941728E}" type="presParOf" srcId="{8A81499F-8D58-4126-AA59-540B89F0E32C}" destId="{91D249E8-A08C-4785-8C1E-B8D367430C92}" srcOrd="0" destOrd="0" presId="urn:microsoft.com/office/officeart/2005/8/layout/hChevron3"/>
    <dgm:cxn modelId="{8BC1C7FC-CCF7-4E21-AA45-914AC737F9ED}" type="presParOf" srcId="{8A81499F-8D58-4126-AA59-540B89F0E32C}" destId="{23B6D2C3-3619-46C9-BCDA-7F0D3501C06D}" srcOrd="1" destOrd="0" presId="urn:microsoft.com/office/officeart/2005/8/layout/hChevron3"/>
    <dgm:cxn modelId="{55A6FF5B-BD7B-4B28-AA24-3EB784361244}" type="presParOf" srcId="{8A81499F-8D58-4126-AA59-540B89F0E32C}" destId="{97495EF5-A3CF-4C90-AFF2-1199E758B92A}" srcOrd="2" destOrd="0" presId="urn:microsoft.com/office/officeart/2005/8/layout/hChevron3"/>
    <dgm:cxn modelId="{0E315D5B-C75A-434D-9F78-EB650311ED94}" type="presParOf" srcId="{8A81499F-8D58-4126-AA59-540B89F0E32C}" destId="{6BDB393A-FD99-4237-9B92-B8ECB89848FC}" srcOrd="3" destOrd="0" presId="urn:microsoft.com/office/officeart/2005/8/layout/hChevron3"/>
    <dgm:cxn modelId="{FD6AD51E-DD32-46B2-B79C-1061F95F03B5}" type="presParOf" srcId="{8A81499F-8D58-4126-AA59-540B89F0E32C}" destId="{86470D0D-2070-4910-9759-4D197E3BC4A5}" srcOrd="4" destOrd="0" presId="urn:microsoft.com/office/officeart/2005/8/layout/hChevron3"/>
    <dgm:cxn modelId="{CC81B1AC-4525-44EE-B14A-E316852FB7A2}" type="presParOf" srcId="{8A81499F-8D58-4126-AA59-540B89F0E32C}" destId="{65A85192-0B45-4788-A0FD-72F8D15E1282}" srcOrd="5" destOrd="0" presId="urn:microsoft.com/office/officeart/2005/8/layout/hChevron3"/>
    <dgm:cxn modelId="{0E3516DC-52E4-48A4-9AC3-0D98AC3E73B3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29E97-5DF1-463D-A527-B3BCBCAB30EF}" type="doc">
      <dgm:prSet loTypeId="urn:microsoft.com/office/officeart/2005/8/layout/hChevron3" loCatId="process" qsTypeId="urn:microsoft.com/office/officeart/2005/8/quickstyle/simple1#11" qsCatId="simple" csTypeId="urn:microsoft.com/office/officeart/2005/8/colors/accent2_2#8" csCatId="accent2" phldr="1"/>
      <dgm:spPr/>
    </dgm:pt>
    <dgm:pt modelId="{07DBB473-E7DD-4242-832A-6E355DACAD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effectLst/>
            </a:rPr>
            <a:t>引言</a:t>
          </a:r>
          <a:endParaRPr lang="zh-CN" altLang="en-US" b="1" dirty="0">
            <a:solidFill>
              <a:schemeClr val="bg1"/>
            </a:solidFill>
            <a:effectLst/>
          </a:endParaRPr>
        </a:p>
      </dgm:t>
    </dgm:pt>
    <dgm:pt modelId="{56BDE9BD-6FC0-433E-9CC3-5C87624C00E5}" cxnId="{57CF476A-E0AF-4992-A149-CA146ECBEE39}" type="parTrans">
      <dgm:prSet/>
      <dgm:spPr/>
      <dgm:t>
        <a:bodyPr/>
        <a:lstStyle/>
        <a:p>
          <a:endParaRPr lang="zh-CN" altLang="en-US"/>
        </a:p>
      </dgm:t>
    </dgm:pt>
    <dgm:pt modelId="{CFC100BE-43E5-42AD-8C85-D0E388B165E6}" cxnId="{57CF476A-E0AF-4992-A149-CA146ECBEE39}" type="sibTrans">
      <dgm:prSet/>
      <dgm:spPr/>
      <dgm:t>
        <a:bodyPr/>
        <a:lstStyle/>
        <a:p>
          <a:endParaRPr lang="zh-CN" altLang="en-US"/>
        </a:p>
      </dgm:t>
    </dgm:pt>
    <dgm:pt modelId="{47A543B9-817A-4680-B280-2473DC63CF8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课程简介</a:t>
          </a:r>
          <a:endParaRPr lang="zh-CN" altLang="en-US" b="1" dirty="0">
            <a:solidFill>
              <a:schemeClr val="bg1"/>
            </a:solidFill>
          </a:endParaRPr>
        </a:p>
      </dgm:t>
    </dgm:pt>
    <dgm:pt modelId="{07B37FDA-1957-43A9-8100-D6E3C5B44EE1}" cxnId="{9A7777FB-7C5D-4553-8793-A2A3E948CBCF}" type="parTrans">
      <dgm:prSet/>
      <dgm:spPr/>
      <dgm:t>
        <a:bodyPr/>
        <a:lstStyle/>
        <a:p>
          <a:endParaRPr lang="zh-CN" altLang="en-US"/>
        </a:p>
      </dgm:t>
    </dgm:pt>
    <dgm:pt modelId="{7B562CD2-65BE-4137-BACC-C9F9B23F97CD}" cxnId="{9A7777FB-7C5D-4553-8793-A2A3E948CBCF}" type="sibTrans">
      <dgm:prSet/>
      <dgm:spPr/>
      <dgm:t>
        <a:bodyPr/>
        <a:lstStyle/>
        <a:p>
          <a:endParaRPr lang="zh-CN" altLang="en-US"/>
        </a:p>
      </dgm:t>
    </dgm:pt>
    <dgm:pt modelId="{A72AE2C6-3ED2-4154-8B41-1A238138A6FF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课程特色</a:t>
          </a:r>
          <a:endParaRPr lang="zh-CN" altLang="en-US" b="1" dirty="0">
            <a:solidFill>
              <a:schemeClr val="bg1"/>
            </a:solidFill>
          </a:endParaRPr>
        </a:p>
      </dgm:t>
    </dgm:pt>
    <dgm:pt modelId="{4731B22A-22CA-43A2-8B51-1358F31C1ECB}" cxnId="{83498522-1FB6-4420-8C90-4F14C3A7BE02}" type="parTrans">
      <dgm:prSet/>
      <dgm:spPr/>
      <dgm:t>
        <a:bodyPr/>
        <a:lstStyle/>
        <a:p>
          <a:endParaRPr lang="zh-CN" altLang="en-US"/>
        </a:p>
      </dgm:t>
    </dgm:pt>
    <dgm:pt modelId="{48AD60E5-DD97-4D22-9807-491965588968}" cxnId="{83498522-1FB6-4420-8C90-4F14C3A7BE02}" type="sibTrans">
      <dgm:prSet/>
      <dgm:spPr/>
      <dgm:t>
        <a:bodyPr/>
        <a:lstStyle/>
        <a:p>
          <a:endParaRPr lang="zh-CN" altLang="en-US"/>
        </a:p>
      </dgm:t>
    </dgm:pt>
    <dgm:pt modelId="{7E2132E9-6E3C-4145-8D65-D038088F3535}">
      <dgm:prSet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</a:rPr>
            <a:t>课程应用</a:t>
          </a:r>
          <a:endParaRPr lang="zh-CN" altLang="en-US" b="1" dirty="0">
            <a:solidFill>
              <a:srgbClr val="FFC000"/>
            </a:solidFill>
          </a:endParaRPr>
        </a:p>
      </dgm:t>
    </dgm:pt>
    <dgm:pt modelId="{4B2B0A05-D43F-4B53-871D-4CCAE256ED8A}" cxnId="{6485393C-E39A-49F8-A69B-4D53D4536B19}" type="parTrans">
      <dgm:prSet/>
      <dgm:spPr/>
      <dgm:t>
        <a:bodyPr/>
        <a:lstStyle/>
        <a:p>
          <a:endParaRPr lang="zh-CN" altLang="en-US"/>
        </a:p>
      </dgm:t>
    </dgm:pt>
    <dgm:pt modelId="{D70A2006-3B6E-4E5D-8DAB-33111BCFCEE8}" cxnId="{6485393C-E39A-49F8-A69B-4D53D4536B19}" type="sibTrans">
      <dgm:prSet/>
      <dgm:spPr/>
      <dgm:t>
        <a:bodyPr/>
        <a:lstStyle/>
        <a:p>
          <a:endParaRPr lang="zh-CN" altLang="en-US"/>
        </a:p>
      </dgm:t>
    </dgm:pt>
    <dgm:pt modelId="{8A81499F-8D58-4126-AA59-540B89F0E32C}" type="pres">
      <dgm:prSet presAssocID="{F5F29E97-5DF1-463D-A527-B3BCBCAB30EF}" presName="Name0" presStyleCnt="0">
        <dgm:presLayoutVars>
          <dgm:dir/>
          <dgm:resizeHandles val="exact"/>
        </dgm:presLayoutVars>
      </dgm:prSet>
      <dgm:spPr/>
    </dgm:pt>
    <dgm:pt modelId="{91D249E8-A08C-4785-8C1E-B8D367430C92}" type="pres">
      <dgm:prSet presAssocID="{07DBB473-E7DD-4242-832A-6E355DACAD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B6D2C3-3619-46C9-BCDA-7F0D3501C06D}" type="pres">
      <dgm:prSet presAssocID="{CFC100BE-43E5-42AD-8C85-D0E388B165E6}" presName="parSpace" presStyleCnt="0"/>
      <dgm:spPr/>
    </dgm:pt>
    <dgm:pt modelId="{97495EF5-A3CF-4C90-AFF2-1199E758B92A}" type="pres">
      <dgm:prSet presAssocID="{47A543B9-817A-4680-B280-2473DC63CF8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DB393A-FD99-4237-9B92-B8ECB89848FC}" type="pres">
      <dgm:prSet presAssocID="{7B562CD2-65BE-4137-BACC-C9F9B23F97CD}" presName="parSpace" presStyleCnt="0"/>
      <dgm:spPr/>
    </dgm:pt>
    <dgm:pt modelId="{86470D0D-2070-4910-9759-4D197E3BC4A5}" type="pres">
      <dgm:prSet presAssocID="{A72AE2C6-3ED2-4154-8B41-1A238138A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A85192-0B45-4788-A0FD-72F8D15E1282}" type="pres">
      <dgm:prSet presAssocID="{48AD60E5-DD97-4D22-9807-491965588968}" presName="parSpace" presStyleCnt="0"/>
      <dgm:spPr/>
    </dgm:pt>
    <dgm:pt modelId="{277DF37E-A75D-4583-A7CF-AA7080CF40B5}" type="pres">
      <dgm:prSet presAssocID="{7E2132E9-6E3C-4145-8D65-D038088F353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67BDD7-A182-43F8-9FA6-CA4E51913DEB}" type="presOf" srcId="{07DBB473-E7DD-4242-832A-6E355DACADDA}" destId="{91D249E8-A08C-4785-8C1E-B8D367430C92}" srcOrd="0" destOrd="0" presId="urn:microsoft.com/office/officeart/2005/8/layout/hChevron3"/>
    <dgm:cxn modelId="{4799AC2B-945B-4761-B1DB-9CE87FB17F88}" type="presOf" srcId="{47A543B9-817A-4680-B280-2473DC63CF86}" destId="{97495EF5-A3CF-4C90-AFF2-1199E758B92A}" srcOrd="0" destOrd="0" presId="urn:microsoft.com/office/officeart/2005/8/layout/hChevron3"/>
    <dgm:cxn modelId="{83498522-1FB6-4420-8C90-4F14C3A7BE02}" srcId="{F5F29E97-5DF1-463D-A527-B3BCBCAB30EF}" destId="{A72AE2C6-3ED2-4154-8B41-1A238138A6FF}" srcOrd="2" destOrd="0" parTransId="{4731B22A-22CA-43A2-8B51-1358F31C1ECB}" sibTransId="{48AD60E5-DD97-4D22-9807-491965588968}"/>
    <dgm:cxn modelId="{57CF476A-E0AF-4992-A149-CA146ECBEE39}" srcId="{F5F29E97-5DF1-463D-A527-B3BCBCAB30EF}" destId="{07DBB473-E7DD-4242-832A-6E355DACADDA}" srcOrd="0" destOrd="0" parTransId="{56BDE9BD-6FC0-433E-9CC3-5C87624C00E5}" sibTransId="{CFC100BE-43E5-42AD-8C85-D0E388B165E6}"/>
    <dgm:cxn modelId="{921EB7B2-0D3A-490D-AB15-AA93C078E434}" type="presOf" srcId="{F5F29E97-5DF1-463D-A527-B3BCBCAB30EF}" destId="{8A81499F-8D58-4126-AA59-540B89F0E32C}" srcOrd="0" destOrd="0" presId="urn:microsoft.com/office/officeart/2005/8/layout/hChevron3"/>
    <dgm:cxn modelId="{2B68AA98-9CA0-427D-99C5-DCFCEBF8138D}" type="presOf" srcId="{7E2132E9-6E3C-4145-8D65-D038088F3535}" destId="{277DF37E-A75D-4583-A7CF-AA7080CF40B5}" srcOrd="0" destOrd="0" presId="urn:microsoft.com/office/officeart/2005/8/layout/hChevron3"/>
    <dgm:cxn modelId="{6485393C-E39A-49F8-A69B-4D53D4536B19}" srcId="{F5F29E97-5DF1-463D-A527-B3BCBCAB30EF}" destId="{7E2132E9-6E3C-4145-8D65-D038088F3535}" srcOrd="3" destOrd="0" parTransId="{4B2B0A05-D43F-4B53-871D-4CCAE256ED8A}" sibTransId="{D70A2006-3B6E-4E5D-8DAB-33111BCFCEE8}"/>
    <dgm:cxn modelId="{9A7777FB-7C5D-4553-8793-A2A3E948CBCF}" srcId="{F5F29E97-5DF1-463D-A527-B3BCBCAB30EF}" destId="{47A543B9-817A-4680-B280-2473DC63CF86}" srcOrd="1" destOrd="0" parTransId="{07B37FDA-1957-43A9-8100-D6E3C5B44EE1}" sibTransId="{7B562CD2-65BE-4137-BACC-C9F9B23F97CD}"/>
    <dgm:cxn modelId="{15F9F5AE-3193-47FB-BFDF-324F2C890579}" type="presOf" srcId="{A72AE2C6-3ED2-4154-8B41-1A238138A6FF}" destId="{86470D0D-2070-4910-9759-4D197E3BC4A5}" srcOrd="0" destOrd="0" presId="urn:microsoft.com/office/officeart/2005/8/layout/hChevron3"/>
    <dgm:cxn modelId="{A92CBFE2-8513-4A09-A66E-7957233CEA12}" type="presParOf" srcId="{8A81499F-8D58-4126-AA59-540B89F0E32C}" destId="{91D249E8-A08C-4785-8C1E-B8D367430C92}" srcOrd="0" destOrd="0" presId="urn:microsoft.com/office/officeart/2005/8/layout/hChevron3"/>
    <dgm:cxn modelId="{26197D95-0C6B-484E-8CCE-E13A66F8708B}" type="presParOf" srcId="{8A81499F-8D58-4126-AA59-540B89F0E32C}" destId="{23B6D2C3-3619-46C9-BCDA-7F0D3501C06D}" srcOrd="1" destOrd="0" presId="urn:microsoft.com/office/officeart/2005/8/layout/hChevron3"/>
    <dgm:cxn modelId="{D56D52F4-4942-4DF1-918C-F015F1A976D5}" type="presParOf" srcId="{8A81499F-8D58-4126-AA59-540B89F0E32C}" destId="{97495EF5-A3CF-4C90-AFF2-1199E758B92A}" srcOrd="2" destOrd="0" presId="urn:microsoft.com/office/officeart/2005/8/layout/hChevron3"/>
    <dgm:cxn modelId="{BB6F0CF5-8032-4298-9057-B62820F3D568}" type="presParOf" srcId="{8A81499F-8D58-4126-AA59-540B89F0E32C}" destId="{6BDB393A-FD99-4237-9B92-B8ECB89848FC}" srcOrd="3" destOrd="0" presId="urn:microsoft.com/office/officeart/2005/8/layout/hChevron3"/>
    <dgm:cxn modelId="{725B4EED-7320-4726-B23F-1E4066476F41}" type="presParOf" srcId="{8A81499F-8D58-4126-AA59-540B89F0E32C}" destId="{86470D0D-2070-4910-9759-4D197E3BC4A5}" srcOrd="4" destOrd="0" presId="urn:microsoft.com/office/officeart/2005/8/layout/hChevron3"/>
    <dgm:cxn modelId="{675700F2-CBF1-4D5F-8239-A0B6C7E6A0F1}" type="presParOf" srcId="{8A81499F-8D58-4126-AA59-540B89F0E32C}" destId="{65A85192-0B45-4788-A0FD-72F8D15E1282}" srcOrd="5" destOrd="0" presId="urn:microsoft.com/office/officeart/2005/8/layout/hChevron3"/>
    <dgm:cxn modelId="{AAA36739-5D8E-4B29-BC7A-A6C8A2A93539}" type="presParOf" srcId="{8A81499F-8D58-4126-AA59-540B89F0E32C}" destId="{277DF37E-A75D-4583-A7CF-AA7080CF40B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  <a:effectLst/>
            </a:rPr>
            <a:t>引言</a:t>
          </a:r>
          <a:endParaRPr lang="zh-CN" altLang="en-US" sz="2200" b="1" kern="1200" dirty="0">
            <a:solidFill>
              <a:srgbClr val="FFC000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课程简介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课程特色</a:t>
          </a:r>
          <a:endParaRPr lang="zh-CN" altLang="en-US" sz="2200" b="1" kern="1200" dirty="0"/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课程应用</a:t>
          </a:r>
          <a:endParaRPr lang="zh-CN" altLang="en-US" sz="2200" b="1" kern="1200" dirty="0"/>
        </a:p>
      </dsp:txBody>
      <dsp:txXfrm>
        <a:off x="5026611" y="0"/>
        <a:ext cx="1280170" cy="6731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  <a:effectLst/>
            </a:rPr>
            <a:t>引言</a:t>
          </a:r>
          <a:endParaRPr lang="zh-CN" altLang="en-US" sz="2200" b="1" kern="1200" dirty="0">
            <a:solidFill>
              <a:schemeClr val="bg1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课程简介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课程特色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</a:rPr>
            <a:t>课程应用</a:t>
          </a:r>
          <a:endParaRPr lang="zh-CN" altLang="en-US" sz="2200" b="1" kern="1200" dirty="0">
            <a:solidFill>
              <a:srgbClr val="FFC000"/>
            </a:solidFill>
          </a:endParaRPr>
        </a:p>
      </dsp:txBody>
      <dsp:txXfrm>
        <a:off x="5026611" y="0"/>
        <a:ext cx="1280170" cy="6731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3CDFF-7D51-4988-A996-437730CAA7D9}">
      <dsp:nvSpPr>
        <dsp:cNvPr id="0" name=""/>
        <dsp:cNvSpPr/>
      </dsp:nvSpPr>
      <dsp:spPr>
        <a:xfrm rot="16200000">
          <a:off x="714471" y="-714471"/>
          <a:ext cx="2230966" cy="365990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1. </a:t>
          </a:r>
          <a:r>
            <a:rPr lang="zh-CN" altLang="en-US" sz="3100" kern="1200" dirty="0" smtClean="0"/>
            <a:t>运行平台与周期</a:t>
          </a:r>
          <a:endParaRPr lang="zh-CN" altLang="en-US" sz="3100" kern="1200" dirty="0"/>
        </a:p>
      </dsp:txBody>
      <dsp:txXfrm rot="5400000">
        <a:off x="0" y="0"/>
        <a:ext cx="3659909" cy="1673224"/>
      </dsp:txXfrm>
    </dsp:sp>
    <dsp:sp modelId="{42A24747-D64B-4B86-8F03-36F017432950}">
      <dsp:nvSpPr>
        <dsp:cNvPr id="0" name=""/>
        <dsp:cNvSpPr/>
      </dsp:nvSpPr>
      <dsp:spPr>
        <a:xfrm>
          <a:off x="3659909" y="0"/>
          <a:ext cx="3659909" cy="2230966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2. </a:t>
          </a:r>
          <a:r>
            <a:rPr lang="zh-CN" altLang="en-US" sz="3100" kern="1200" dirty="0" smtClean="0"/>
            <a:t>教学活动与指导</a:t>
          </a:r>
          <a:endParaRPr lang="zh-CN" altLang="en-US" sz="3100" kern="1200" dirty="0"/>
        </a:p>
      </dsp:txBody>
      <dsp:txXfrm>
        <a:off x="3659909" y="0"/>
        <a:ext cx="3659909" cy="1673224"/>
      </dsp:txXfrm>
    </dsp:sp>
    <dsp:sp modelId="{BCAAC1F1-870B-4486-9B06-1245A351BDFE}">
      <dsp:nvSpPr>
        <dsp:cNvPr id="0" name=""/>
        <dsp:cNvSpPr/>
      </dsp:nvSpPr>
      <dsp:spPr>
        <a:xfrm rot="10800000">
          <a:off x="0" y="2230966"/>
          <a:ext cx="3659909" cy="2230966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3. </a:t>
          </a:r>
          <a:r>
            <a:rPr lang="zh-CN" altLang="en-US" sz="3100" kern="1200" dirty="0" smtClean="0"/>
            <a:t>教学效果与影响</a:t>
          </a:r>
          <a:endParaRPr lang="zh-CN" altLang="en-US" sz="3100" kern="1200" dirty="0"/>
        </a:p>
      </dsp:txBody>
      <dsp:txXfrm rot="10800000">
        <a:off x="0" y="2788708"/>
        <a:ext cx="3659909" cy="1673224"/>
      </dsp:txXfrm>
    </dsp:sp>
    <dsp:sp modelId="{441AF05A-36CF-48CB-AE1F-C4259EB677CC}">
      <dsp:nvSpPr>
        <dsp:cNvPr id="0" name=""/>
        <dsp:cNvSpPr/>
      </dsp:nvSpPr>
      <dsp:spPr>
        <a:xfrm rot="5400000">
          <a:off x="4374380" y="1516495"/>
          <a:ext cx="2230966" cy="3659909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4. </a:t>
          </a:r>
          <a:r>
            <a:rPr lang="zh-CN" altLang="en-US" sz="3100" kern="1200" dirty="0" smtClean="0"/>
            <a:t>课程使用学校</a:t>
          </a:r>
          <a:endParaRPr lang="zh-CN" altLang="en-US" sz="3100" kern="1200" dirty="0"/>
        </a:p>
      </dsp:txBody>
      <dsp:txXfrm rot="-5400000">
        <a:off x="3659909" y="2788708"/>
        <a:ext cx="3659909" cy="1673224"/>
      </dsp:txXfrm>
    </dsp:sp>
    <dsp:sp modelId="{A98B10FB-80D0-446F-8CD3-853D4AE19441}">
      <dsp:nvSpPr>
        <dsp:cNvPr id="0" name=""/>
        <dsp:cNvSpPr/>
      </dsp:nvSpPr>
      <dsp:spPr>
        <a:xfrm>
          <a:off x="2561936" y="1673224"/>
          <a:ext cx="2195945" cy="1115483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课程应用</a:t>
          </a:r>
          <a:endParaRPr lang="zh-CN" altLang="en-US" sz="3100" kern="1200" dirty="0"/>
        </a:p>
      </dsp:txBody>
      <dsp:txXfrm>
        <a:off x="2616389" y="1727677"/>
        <a:ext cx="2087039" cy="10065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  <a:effectLst/>
            </a:rPr>
            <a:t>引言</a:t>
          </a:r>
          <a:endParaRPr lang="zh-CN" altLang="en-US" sz="2200" b="1" kern="1200" dirty="0">
            <a:solidFill>
              <a:schemeClr val="bg1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课程简介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课程特色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FF00"/>
              </a:solidFill>
            </a:rPr>
            <a:t>课程应用</a:t>
          </a:r>
          <a:endParaRPr lang="zh-CN" altLang="en-US" sz="2200" b="1" kern="1200" dirty="0">
            <a:solidFill>
              <a:srgbClr val="FFFF00"/>
            </a:solidFill>
          </a:endParaRPr>
        </a:p>
      </dsp:txBody>
      <dsp:txXfrm>
        <a:off x="5026611" y="0"/>
        <a:ext cx="1280170" cy="673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  <a:effectLst/>
            </a:rPr>
            <a:t>引言</a:t>
          </a:r>
          <a:endParaRPr lang="zh-CN" altLang="en-US" sz="2200" b="1" kern="1200" dirty="0">
            <a:solidFill>
              <a:schemeClr val="bg1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</a:rPr>
            <a:t>课程简介</a:t>
          </a:r>
          <a:endParaRPr lang="zh-CN" altLang="en-US" sz="2200" b="1" kern="1200" dirty="0">
            <a:solidFill>
              <a:srgbClr val="FFC000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课程特色</a:t>
          </a:r>
          <a:endParaRPr lang="zh-CN" altLang="en-US" sz="2200" b="1" kern="1200" dirty="0"/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课程应用</a:t>
          </a:r>
          <a:endParaRPr lang="zh-CN" altLang="en-US" sz="2200" b="1" kern="1200" dirty="0"/>
        </a:p>
      </dsp:txBody>
      <dsp:txXfrm>
        <a:off x="5026611" y="0"/>
        <a:ext cx="1280170" cy="673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57070-D290-4ADC-8350-F49F9609D57D}">
      <dsp:nvSpPr>
        <dsp:cNvPr id="0" name=""/>
        <dsp:cNvSpPr/>
      </dsp:nvSpPr>
      <dsp:spPr>
        <a:xfrm>
          <a:off x="0" y="2269766"/>
          <a:ext cx="2194718" cy="8778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2001</a:t>
          </a:r>
          <a:r>
            <a:rPr lang="zh-CN" altLang="en-US" sz="2800" kern="1200" dirty="0" smtClean="0"/>
            <a:t>年</a:t>
          </a:r>
          <a:endParaRPr lang="zh-CN" altLang="en-US" sz="2800" kern="1200" dirty="0"/>
        </a:p>
      </dsp:txBody>
      <dsp:txXfrm>
        <a:off x="438944" y="2269766"/>
        <a:ext cx="1316831" cy="877887"/>
      </dsp:txXfrm>
    </dsp:sp>
    <dsp:sp modelId="{ABE7A4E0-E08F-4430-A0D5-B6C649138F12}">
      <dsp:nvSpPr>
        <dsp:cNvPr id="0" name=""/>
        <dsp:cNvSpPr/>
      </dsp:nvSpPr>
      <dsp:spPr>
        <a:xfrm>
          <a:off x="1832651" y="2281749"/>
          <a:ext cx="2194718" cy="877887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2010</a:t>
          </a:r>
          <a:r>
            <a:rPr lang="zh-CN" altLang="en-US" sz="2800" kern="1200" dirty="0" smtClean="0"/>
            <a:t>年</a:t>
          </a:r>
          <a:endParaRPr lang="zh-CN" altLang="en-US" sz="2800" kern="1200" dirty="0"/>
        </a:p>
      </dsp:txBody>
      <dsp:txXfrm>
        <a:off x="2271595" y="2281749"/>
        <a:ext cx="1316831" cy="877887"/>
      </dsp:txXfrm>
    </dsp:sp>
    <dsp:sp modelId="{64180245-9D2D-4629-8557-58A6F9EC94CC}">
      <dsp:nvSpPr>
        <dsp:cNvPr id="0" name=""/>
        <dsp:cNvSpPr/>
      </dsp:nvSpPr>
      <dsp:spPr>
        <a:xfrm>
          <a:off x="3823759" y="2307735"/>
          <a:ext cx="2194718" cy="877887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2012</a:t>
          </a:r>
          <a:r>
            <a:rPr lang="zh-CN" altLang="en-US" sz="2800" kern="1200" dirty="0" smtClean="0"/>
            <a:t>年</a:t>
          </a:r>
          <a:endParaRPr lang="zh-CN" altLang="en-US" sz="2800" kern="1200" dirty="0"/>
        </a:p>
      </dsp:txBody>
      <dsp:txXfrm>
        <a:off x="4262703" y="2307735"/>
        <a:ext cx="1316831" cy="877887"/>
      </dsp:txXfrm>
    </dsp:sp>
    <dsp:sp modelId="{11FE25CF-D4F0-4121-8522-86B96274C72D}">
      <dsp:nvSpPr>
        <dsp:cNvPr id="0" name=""/>
        <dsp:cNvSpPr/>
      </dsp:nvSpPr>
      <dsp:spPr>
        <a:xfrm>
          <a:off x="5775939" y="2308937"/>
          <a:ext cx="2194718" cy="877887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2020</a:t>
          </a:r>
          <a:r>
            <a:rPr lang="zh-CN" altLang="en-US" sz="2800" kern="1200" dirty="0" smtClean="0"/>
            <a:t>年</a:t>
          </a:r>
          <a:endParaRPr lang="zh-CN" altLang="en-US" sz="2800" kern="1200" dirty="0"/>
        </a:p>
      </dsp:txBody>
      <dsp:txXfrm>
        <a:off x="6214883" y="2308937"/>
        <a:ext cx="1316831" cy="877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941A2-183F-4E1C-BD59-7504792680E4}">
      <dsp:nvSpPr>
        <dsp:cNvPr id="0" name=""/>
        <dsp:cNvSpPr/>
      </dsp:nvSpPr>
      <dsp:spPr>
        <a:xfrm>
          <a:off x="827536" y="459753"/>
          <a:ext cx="9497858" cy="20063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9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课程团队由安徽工程大学外国语学院</a:t>
          </a:r>
          <a:r>
            <a:rPr lang="en-US" altLang="zh-CN" sz="1600" kern="1200" dirty="0" smtClean="0"/>
            <a:t>4</a:t>
          </a:r>
          <a:r>
            <a:rPr lang="zh-CN" altLang="en-US" sz="1600" kern="1200" dirty="0" smtClean="0"/>
            <a:t>位教师和南京体育学院</a:t>
          </a:r>
          <a:r>
            <a:rPr lang="en-US" altLang="zh-CN" sz="1600" kern="1200" dirty="0" smtClean="0"/>
            <a:t>1</a:t>
          </a:r>
          <a:r>
            <a:rPr lang="zh-CN" altLang="en-US" sz="1600" kern="1200" dirty="0" smtClean="0"/>
            <a:t>位教师组成，其中高级职称占</a:t>
          </a:r>
          <a:r>
            <a:rPr lang="en-US" altLang="zh-CN" sz="1600" kern="1200" dirty="0" smtClean="0"/>
            <a:t>60%</a:t>
          </a:r>
          <a:r>
            <a:rPr lang="zh-CN" altLang="en-US" sz="1600" kern="1200" dirty="0" smtClean="0"/>
            <a:t>，博士占</a:t>
          </a:r>
          <a:r>
            <a:rPr lang="en-US" altLang="zh-CN" sz="1600" kern="1200" dirty="0" smtClean="0"/>
            <a:t>40%</a:t>
          </a:r>
          <a:r>
            <a:rPr lang="zh-CN" altLang="en-US" sz="1600" kern="1200" dirty="0" smtClean="0"/>
            <a:t>。教学经验丰富，先后获教学名师、教学骨干、教学优秀奖等荣誉；教师不仅个人获高级别教学比赛奖，也指导学生学科竞赛获奖；课程组教师主持国家社科基金项目</a:t>
          </a:r>
          <a:r>
            <a:rPr lang="en-US" altLang="zh-CN" sz="1600" kern="1200" dirty="0" smtClean="0"/>
            <a:t>1</a:t>
          </a:r>
          <a:r>
            <a:rPr lang="zh-CN" altLang="en-US" sz="1600" kern="1200" dirty="0" smtClean="0"/>
            <a:t>项、参与国家社科基金重大项目</a:t>
          </a:r>
          <a:r>
            <a:rPr lang="en-US" altLang="zh-CN" sz="1600" kern="1200" dirty="0" smtClean="0"/>
            <a:t>1</a:t>
          </a:r>
          <a:r>
            <a:rPr lang="zh-CN" altLang="en-US" sz="1600" kern="1200" dirty="0" smtClean="0"/>
            <a:t>项，主持省级教科研项目</a:t>
          </a:r>
          <a:r>
            <a:rPr lang="en-US" altLang="zh-CN" sz="1600" kern="1200" dirty="0" smtClean="0"/>
            <a:t>10</a:t>
          </a:r>
          <a:r>
            <a:rPr lang="zh-CN" altLang="en-US" sz="1600" kern="1200" dirty="0" smtClean="0"/>
            <a:t>余项，发表一类、二类、三类等级别论文共约</a:t>
          </a:r>
          <a:r>
            <a:rPr lang="en-US" altLang="zh-CN" sz="1600" kern="1200" dirty="0" smtClean="0"/>
            <a:t>50</a:t>
          </a:r>
          <a:r>
            <a:rPr lang="zh-CN" altLang="en-US" sz="1600" kern="1200" dirty="0" smtClean="0"/>
            <a:t>多篇，出版专著</a:t>
          </a:r>
          <a:r>
            <a:rPr lang="en-US" altLang="zh-CN" sz="1600" kern="1200" dirty="0" smtClean="0"/>
            <a:t>3</a:t>
          </a:r>
          <a:r>
            <a:rPr lang="zh-CN" altLang="en-US" sz="1600" kern="1200" dirty="0" smtClean="0"/>
            <a:t>部、译著</a:t>
          </a:r>
          <a:r>
            <a:rPr lang="en-US" altLang="zh-CN" sz="1600" kern="1200" dirty="0" smtClean="0"/>
            <a:t>1</a:t>
          </a:r>
          <a:r>
            <a:rPr lang="zh-CN" altLang="en-US" sz="1600" kern="1200" dirty="0" smtClean="0"/>
            <a:t>部，主编教材</a:t>
          </a:r>
          <a:r>
            <a:rPr lang="en-US" altLang="zh-CN" sz="1600" kern="1200" dirty="0" smtClean="0"/>
            <a:t>3</a:t>
          </a:r>
          <a:r>
            <a:rPr lang="zh-CN" altLang="en-US" sz="1600" kern="1200" dirty="0" smtClean="0"/>
            <a:t>本。</a:t>
          </a:r>
          <a:endParaRPr lang="zh-CN" altLang="en-US" sz="1600" kern="1200" dirty="0"/>
        </a:p>
      </dsp:txBody>
      <dsp:txXfrm>
        <a:off x="827536" y="459753"/>
        <a:ext cx="9497858" cy="2006354"/>
      </dsp:txXfrm>
    </dsp:sp>
    <dsp:sp modelId="{7BE702F1-28BF-4BFD-99D8-3BF70745DC65}">
      <dsp:nvSpPr>
        <dsp:cNvPr id="0" name=""/>
        <dsp:cNvSpPr/>
      </dsp:nvSpPr>
      <dsp:spPr>
        <a:xfrm>
          <a:off x="157978" y="359438"/>
          <a:ext cx="1440879" cy="210667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C2CC1-19B0-4328-B506-8EBFF6CAA22E}">
      <dsp:nvSpPr>
        <dsp:cNvPr id="0" name=""/>
        <dsp:cNvSpPr/>
      </dsp:nvSpPr>
      <dsp:spPr>
        <a:xfrm>
          <a:off x="534704" y="2773459"/>
          <a:ext cx="9814381" cy="20063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9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安徽工程大学外国语学院教授、硕士生导师，厦门大学、华中师范大学、英国利物浦大学访问学者，国际文学伦理学批评研究会成员，安徽省外文学会会员，主要研究方向英美文学、文学教育，从事英美文学和大学英语教学三十多年，多次获评校教学优秀奖、教学骨干，获校级教学成果一等奖，参与国家级重大、重点项目</a:t>
          </a:r>
          <a:r>
            <a:rPr lang="en-US" altLang="zh-CN" sz="1600" kern="1200" dirty="0" smtClean="0"/>
            <a:t>3</a:t>
          </a:r>
          <a:r>
            <a:rPr lang="zh-CN" altLang="en-US" sz="1600" kern="1200" dirty="0" smtClean="0"/>
            <a:t>项，主持省级教科研项目</a:t>
          </a:r>
          <a:r>
            <a:rPr lang="en-US" altLang="zh-CN" sz="1600" kern="1200" dirty="0" smtClean="0"/>
            <a:t>8</a:t>
          </a:r>
          <a:r>
            <a:rPr lang="zh-CN" altLang="en-US" sz="1600" kern="1200" dirty="0" smtClean="0"/>
            <a:t>项，发表论文</a:t>
          </a:r>
          <a:r>
            <a:rPr lang="en-US" altLang="zh-CN" sz="1600" kern="1200" dirty="0" smtClean="0"/>
            <a:t>20</a:t>
          </a:r>
          <a:r>
            <a:rPr lang="zh-CN" altLang="en-US" sz="1600" kern="1200" dirty="0" smtClean="0"/>
            <a:t>余篇，参撰著作</a:t>
          </a:r>
          <a:r>
            <a:rPr lang="en-US" altLang="zh-CN" sz="1600" kern="1200" dirty="0" smtClean="0"/>
            <a:t>3</a:t>
          </a:r>
          <a:r>
            <a:rPr lang="zh-CN" altLang="en-US" sz="1600" kern="1200" dirty="0" smtClean="0"/>
            <a:t>部。</a:t>
          </a:r>
          <a:endParaRPr lang="zh-CN" altLang="en-US" sz="1600" kern="1200" dirty="0"/>
        </a:p>
      </dsp:txBody>
      <dsp:txXfrm>
        <a:off x="534704" y="2773459"/>
        <a:ext cx="9814381" cy="2006354"/>
      </dsp:txXfrm>
    </dsp:sp>
    <dsp:sp modelId="{D89EFFFC-E703-4A24-A1DA-D7452A0F0289}">
      <dsp:nvSpPr>
        <dsp:cNvPr id="0" name=""/>
        <dsp:cNvSpPr/>
      </dsp:nvSpPr>
      <dsp:spPr>
        <a:xfrm>
          <a:off x="163933" y="2783981"/>
          <a:ext cx="1434924" cy="2106672"/>
        </a:xfrm>
        <a:prstGeom prst="rect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  <a:effectLst/>
            </a:rPr>
            <a:t>引言</a:t>
          </a:r>
          <a:endParaRPr lang="zh-CN" altLang="en-US" sz="2200" b="1" kern="1200" dirty="0">
            <a:solidFill>
              <a:schemeClr val="bg1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课程简介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</a:rPr>
            <a:t>课程特色</a:t>
          </a:r>
          <a:endParaRPr lang="zh-CN" altLang="en-US" sz="2200" b="1" kern="1200" dirty="0">
            <a:solidFill>
              <a:srgbClr val="FFC000"/>
            </a:solidFill>
          </a:endParaRPr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课程应用</a:t>
          </a:r>
          <a:endParaRPr lang="zh-CN" altLang="en-US" sz="2200" b="1" kern="1200" dirty="0"/>
        </a:p>
      </dsp:txBody>
      <dsp:txXfrm>
        <a:off x="5026611" y="0"/>
        <a:ext cx="1280170" cy="673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  <a:effectLst/>
            </a:rPr>
            <a:t>引言</a:t>
          </a:r>
          <a:endParaRPr lang="zh-CN" altLang="en-US" sz="2200" b="1" kern="1200" dirty="0">
            <a:solidFill>
              <a:schemeClr val="bg1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课程简介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</a:rPr>
            <a:t>课程特色</a:t>
          </a:r>
          <a:endParaRPr lang="zh-CN" altLang="en-US" sz="2200" b="1" kern="1200" dirty="0">
            <a:solidFill>
              <a:srgbClr val="FFC000"/>
            </a:solidFill>
          </a:endParaRPr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课程应用</a:t>
          </a:r>
          <a:endParaRPr lang="zh-CN" altLang="en-US" sz="2200" b="1" kern="1200" dirty="0"/>
        </a:p>
      </dsp:txBody>
      <dsp:txXfrm>
        <a:off x="5026611" y="0"/>
        <a:ext cx="1280170" cy="673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0EA94-986B-4DE5-BF94-083D95D098C9}">
      <dsp:nvSpPr>
        <dsp:cNvPr id="0" name=""/>
        <dsp:cNvSpPr/>
      </dsp:nvSpPr>
      <dsp:spPr>
        <a:xfrm>
          <a:off x="2705510" y="0"/>
          <a:ext cx="2610587" cy="1259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02 </a:t>
          </a:r>
          <a:r>
            <a:rPr lang="zh-CN" altLang="en-US" sz="2400" b="1" kern="1200" dirty="0" smtClean="0"/>
            <a:t>优化课程内容</a:t>
          </a:r>
          <a:endParaRPr lang="zh-CN" altLang="en-US" sz="2400" b="1" kern="1200" dirty="0"/>
        </a:p>
      </dsp:txBody>
      <dsp:txXfrm>
        <a:off x="2766977" y="61467"/>
        <a:ext cx="2487653" cy="1136226"/>
      </dsp:txXfrm>
    </dsp:sp>
    <dsp:sp modelId="{AC612AE3-9E12-4A77-82E9-BCED04BDEBDF}">
      <dsp:nvSpPr>
        <dsp:cNvPr id="0" name=""/>
        <dsp:cNvSpPr/>
      </dsp:nvSpPr>
      <dsp:spPr>
        <a:xfrm>
          <a:off x="2067792" y="622048"/>
          <a:ext cx="4157838" cy="4157838"/>
        </a:xfrm>
        <a:custGeom>
          <a:avLst/>
          <a:gdLst/>
          <a:ahLst/>
          <a:cxnLst/>
          <a:rect l="0" t="0" r="0" b="0"/>
          <a:pathLst>
            <a:path>
              <a:moveTo>
                <a:pt x="3463582" y="528237"/>
              </a:moveTo>
              <a:arcTo wR="2078919" hR="2078919" stAng="18705774" swAng="139898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F5EF2-200D-47E9-9267-3F3DA5D7F197}">
      <dsp:nvSpPr>
        <dsp:cNvPr id="0" name=""/>
        <dsp:cNvSpPr/>
      </dsp:nvSpPr>
      <dsp:spPr>
        <a:xfrm>
          <a:off x="4935577" y="2079753"/>
          <a:ext cx="2585385" cy="1259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03 </a:t>
          </a:r>
          <a:r>
            <a:rPr lang="zh-CN" altLang="en-US" sz="2400" b="1" kern="1200" dirty="0" smtClean="0"/>
            <a:t>特制课程形式</a:t>
          </a:r>
          <a:endParaRPr lang="zh-CN" altLang="en-US" sz="2400" b="1" kern="1200" dirty="0"/>
        </a:p>
      </dsp:txBody>
      <dsp:txXfrm>
        <a:off x="4997044" y="2141220"/>
        <a:ext cx="2462451" cy="1136226"/>
      </dsp:txXfrm>
    </dsp:sp>
    <dsp:sp modelId="{53CDAC7C-8301-49C8-A61E-901E8F7922F1}">
      <dsp:nvSpPr>
        <dsp:cNvPr id="0" name=""/>
        <dsp:cNvSpPr/>
      </dsp:nvSpPr>
      <dsp:spPr>
        <a:xfrm>
          <a:off x="2070431" y="630414"/>
          <a:ext cx="4157838" cy="4157838"/>
        </a:xfrm>
        <a:custGeom>
          <a:avLst/>
          <a:gdLst/>
          <a:ahLst/>
          <a:cxnLst/>
          <a:rect l="0" t="0" r="0" b="0"/>
          <a:pathLst>
            <a:path>
              <a:moveTo>
                <a:pt x="3977783" y="2925217"/>
              </a:moveTo>
              <a:arcTo wR="2078919" hR="2078919" stAng="1441314" swAng="117664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CE177-15A2-4539-9A8B-39E8B343DEB5}">
      <dsp:nvSpPr>
        <dsp:cNvPr id="0" name=""/>
        <dsp:cNvSpPr/>
      </dsp:nvSpPr>
      <dsp:spPr>
        <a:xfrm>
          <a:off x="2813778" y="4158672"/>
          <a:ext cx="2671143" cy="1259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04 </a:t>
          </a:r>
          <a:r>
            <a:rPr lang="zh-CN" altLang="en-US" sz="2400" b="1" kern="1200" dirty="0" smtClean="0"/>
            <a:t>综合课程评价</a:t>
          </a:r>
          <a:endParaRPr lang="zh-CN" altLang="en-US" sz="2400" b="1" kern="1200" dirty="0"/>
        </a:p>
      </dsp:txBody>
      <dsp:txXfrm>
        <a:off x="2875245" y="4220139"/>
        <a:ext cx="2548209" cy="1136226"/>
      </dsp:txXfrm>
    </dsp:sp>
    <dsp:sp modelId="{081744C9-D8C4-4FEF-9A59-727650A13030}">
      <dsp:nvSpPr>
        <dsp:cNvPr id="0" name=""/>
        <dsp:cNvSpPr/>
      </dsp:nvSpPr>
      <dsp:spPr>
        <a:xfrm>
          <a:off x="2070431" y="630414"/>
          <a:ext cx="4157838" cy="4157838"/>
        </a:xfrm>
        <a:custGeom>
          <a:avLst/>
          <a:gdLst/>
          <a:ahLst/>
          <a:cxnLst/>
          <a:rect l="0" t="0" r="0" b="0"/>
          <a:pathLst>
            <a:path>
              <a:moveTo>
                <a:pt x="574242" y="3513441"/>
              </a:moveTo>
              <a:arcTo wR="2078919" hR="2078919" stAng="8182039" swAng="117664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93656-BA24-4A53-A1B1-FDAA2B620A37}">
      <dsp:nvSpPr>
        <dsp:cNvPr id="0" name=""/>
        <dsp:cNvSpPr/>
      </dsp:nvSpPr>
      <dsp:spPr>
        <a:xfrm>
          <a:off x="727110" y="2079753"/>
          <a:ext cx="2686640" cy="1259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01 </a:t>
          </a:r>
          <a:r>
            <a:rPr lang="zh-CN" altLang="en-US" sz="2400" b="1" kern="1200" dirty="0" smtClean="0"/>
            <a:t>创新课程理念</a:t>
          </a:r>
          <a:endParaRPr lang="zh-CN" altLang="en-US" sz="2400" b="1" kern="1200" dirty="0"/>
        </a:p>
      </dsp:txBody>
      <dsp:txXfrm>
        <a:off x="788577" y="2141220"/>
        <a:ext cx="2563706" cy="1136226"/>
      </dsp:txXfrm>
    </dsp:sp>
    <dsp:sp modelId="{B8456751-5565-4EEC-AABA-A660CA586F46}">
      <dsp:nvSpPr>
        <dsp:cNvPr id="0" name=""/>
        <dsp:cNvSpPr/>
      </dsp:nvSpPr>
      <dsp:spPr>
        <a:xfrm>
          <a:off x="2073851" y="619548"/>
          <a:ext cx="4157838" cy="4157838"/>
        </a:xfrm>
        <a:custGeom>
          <a:avLst/>
          <a:gdLst/>
          <a:ahLst/>
          <a:cxnLst/>
          <a:rect l="0" t="0" r="0" b="0"/>
          <a:pathLst>
            <a:path>
              <a:moveTo>
                <a:pt x="164818" y="1267672"/>
              </a:moveTo>
              <a:arcTo wR="2078919" hR="2078919" stAng="12178112" swAng="103545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  <a:effectLst/>
            </a:rPr>
            <a:t>引言</a:t>
          </a:r>
          <a:endParaRPr lang="zh-CN" altLang="en-US" sz="2200" b="1" kern="1200" dirty="0">
            <a:solidFill>
              <a:schemeClr val="bg1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课程简介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</a:rPr>
            <a:t>课程特色</a:t>
          </a:r>
          <a:endParaRPr lang="zh-CN" altLang="en-US" sz="2200" b="1" kern="1200" dirty="0">
            <a:solidFill>
              <a:srgbClr val="FFC000"/>
            </a:solidFill>
          </a:endParaRPr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课程应用</a:t>
          </a:r>
          <a:endParaRPr lang="zh-CN" altLang="en-US" sz="2200" b="1" kern="1200" dirty="0"/>
        </a:p>
      </dsp:txBody>
      <dsp:txXfrm>
        <a:off x="5026611" y="0"/>
        <a:ext cx="1280170" cy="673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49E8-A08C-4785-8C1E-B8D367430C92}">
      <dsp:nvSpPr>
        <dsp:cNvPr id="0" name=""/>
        <dsp:cNvSpPr/>
      </dsp:nvSpPr>
      <dsp:spPr>
        <a:xfrm>
          <a:off x="1946" y="0"/>
          <a:ext cx="1953361" cy="6731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  <a:effectLst/>
            </a:rPr>
            <a:t>引言</a:t>
          </a:r>
          <a:endParaRPr lang="zh-CN" altLang="en-US" sz="2200" b="1" kern="1200" dirty="0">
            <a:solidFill>
              <a:schemeClr val="bg1"/>
            </a:solidFill>
            <a:effectLst/>
          </a:endParaRPr>
        </a:p>
      </dsp:txBody>
      <dsp:txXfrm>
        <a:off x="1946" y="0"/>
        <a:ext cx="1785063" cy="673191"/>
      </dsp:txXfrm>
    </dsp:sp>
    <dsp:sp modelId="{97495EF5-A3CF-4C90-AFF2-1199E758B92A}">
      <dsp:nvSpPr>
        <dsp:cNvPr id="0" name=""/>
        <dsp:cNvSpPr/>
      </dsp:nvSpPr>
      <dsp:spPr>
        <a:xfrm>
          <a:off x="1564636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课程简介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1901232" y="0"/>
        <a:ext cx="1280170" cy="673191"/>
      </dsp:txXfrm>
    </dsp:sp>
    <dsp:sp modelId="{86470D0D-2070-4910-9759-4D197E3BC4A5}">
      <dsp:nvSpPr>
        <dsp:cNvPr id="0" name=""/>
        <dsp:cNvSpPr/>
      </dsp:nvSpPr>
      <dsp:spPr>
        <a:xfrm>
          <a:off x="312732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chemeClr val="bg1"/>
              </a:solidFill>
            </a:rPr>
            <a:t>课程特色</a:t>
          </a:r>
          <a:endParaRPr lang="zh-CN" altLang="en-US" sz="2200" b="1" kern="1200" dirty="0">
            <a:solidFill>
              <a:schemeClr val="bg1"/>
            </a:solidFill>
          </a:endParaRPr>
        </a:p>
      </dsp:txBody>
      <dsp:txXfrm>
        <a:off x="3463921" y="0"/>
        <a:ext cx="1280170" cy="673191"/>
      </dsp:txXfrm>
    </dsp:sp>
    <dsp:sp modelId="{277DF37E-A75D-4583-A7CF-AA7080CF40B5}">
      <dsp:nvSpPr>
        <dsp:cNvPr id="0" name=""/>
        <dsp:cNvSpPr/>
      </dsp:nvSpPr>
      <dsp:spPr>
        <a:xfrm>
          <a:off x="4690015" y="0"/>
          <a:ext cx="1953361" cy="6731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</a:rPr>
            <a:t>课程应用</a:t>
          </a:r>
          <a:endParaRPr lang="zh-CN" altLang="en-US" sz="2200" b="1" kern="1200" dirty="0">
            <a:solidFill>
              <a:srgbClr val="FFC000"/>
            </a:solidFill>
          </a:endParaRPr>
        </a:p>
      </dsp:txBody>
      <dsp:txXfrm>
        <a:off x="5026611" y="0"/>
        <a:ext cx="1280170" cy="67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E7A9-0D2B-4699-A1EA-0929303C51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AD456-B079-46D7-B25A-C396BA7AB9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B0FBB-D95B-497A-A269-8CEA88C71F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5177-CB0A-4430-A438-7C6FFD5C7D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5177-CB0A-4430-A438-7C6FFD5C7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5177-CB0A-4430-A438-7C6FFD5C7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5177-CB0A-4430-A438-7C6FFD5C7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>
            <a:fillRect/>
          </a:stretch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446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2183"/>
          <p:cNvSpPr/>
          <p:nvPr userDrawn="1"/>
        </p:nvSpPr>
        <p:spPr bwMode="auto">
          <a:xfrm>
            <a:off x="3088671" y="-123861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/>
          <a:srcRect l="27262" t="21880" b="19671"/>
          <a:stretch>
            <a:fillRect/>
          </a:stretch>
        </p:blipFill>
        <p:spPr>
          <a:xfrm>
            <a:off x="3333135" y="-200061"/>
            <a:ext cx="8937591" cy="713426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5013" y="2074341"/>
            <a:ext cx="6350000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项目策划</a:t>
            </a:r>
            <a:endParaRPr lang="zh-CN" altLang="en-US" dirty="0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505013" y="3820198"/>
            <a:ext cx="6350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zh-CN" altLang="en-US" dirty="0"/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5013" y="4539321"/>
            <a:ext cx="63500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E7E0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1" b="99010" l="3200" r="99333">
                        <a14:foregroundMark x1="3200" y1="39604" x2="8133" y2="58416"/>
                        <a14:foregroundMark x1="16533" y1="40594" x2="41333" y2="44554"/>
                        <a14:foregroundMark x1="41333" y1="44554" x2="44800" y2="39604"/>
                        <a14:foregroundMark x1="17333" y1="28713" x2="43200" y2="29703"/>
                        <a14:foregroundMark x1="43200" y1="29703" x2="47733" y2="28713"/>
                        <a14:foregroundMark x1="17333" y1="18812" x2="29600" y2="14851"/>
                        <a14:foregroundMark x1="29600" y1="14851" x2="41467" y2="23762"/>
                        <a14:foregroundMark x1="41467" y1="23762" x2="44400" y2="22772"/>
                        <a14:foregroundMark x1="16133" y1="18812" x2="26533" y2="67327"/>
                        <a14:foregroundMark x1="26533" y1="67327" x2="39200" y2="64356"/>
                        <a14:foregroundMark x1="39200" y1="64356" x2="45200" y2="23762"/>
                        <a14:foregroundMark x1="16400" y1="31683" x2="25200" y2="91089"/>
                        <a14:foregroundMark x1="25200" y1="91089" x2="36933" y2="91089"/>
                        <a14:foregroundMark x1="36933" y1="91089" x2="46267" y2="84158"/>
                        <a14:foregroundMark x1="14267" y1="91089" x2="24267" y2="88119"/>
                        <a14:foregroundMark x1="44267" y1="18812" x2="44400" y2="9901"/>
                        <a14:foregroundMark x1="45733" y1="26733" x2="45733" y2="72277"/>
                        <a14:foregroundMark x1="44000" y1="6931" x2="46267" y2="99010"/>
                        <a14:foregroundMark x1="4400" y1="40594" x2="4133" y2="83168"/>
                        <a14:foregroundMark x1="52800" y1="42574" x2="77067" y2="35644"/>
                        <a14:foregroundMark x1="77067" y1="35644" x2="77067" y2="36634"/>
                        <a14:foregroundMark x1="74400" y1="25743" x2="82667" y2="90099"/>
                        <a14:foregroundMark x1="82667" y1="90099" x2="99333" y2="7821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5629" y="0"/>
            <a:ext cx="4116371" cy="554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3332" y="1047658"/>
            <a:ext cx="8104564" cy="4674958"/>
          </a:xfrm>
          <a:prstGeom prst="rect">
            <a:avLst/>
          </a:prstGeom>
        </p:spPr>
      </p:pic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176508" y="4002357"/>
            <a:ext cx="3786392" cy="85022"/>
          </a:xfrm>
          <a:custGeom>
            <a:avLst/>
            <a:gdLst>
              <a:gd name="T0" fmla="*/ 471 w 1901"/>
              <a:gd name="T1" fmla="*/ 27 h 40"/>
              <a:gd name="T2" fmla="*/ 1419 w 1901"/>
              <a:gd name="T3" fmla="*/ 28 h 40"/>
              <a:gd name="T4" fmla="*/ 1427 w 1901"/>
              <a:gd name="T5" fmla="*/ 20 h 40"/>
              <a:gd name="T6" fmla="*/ 1371 w 1901"/>
              <a:gd name="T7" fmla="*/ 20 h 40"/>
              <a:gd name="T8" fmla="*/ 1380 w 1901"/>
              <a:gd name="T9" fmla="*/ 29 h 40"/>
              <a:gd name="T10" fmla="*/ 1341 w 1901"/>
              <a:gd name="T11" fmla="*/ 10 h 40"/>
              <a:gd name="T12" fmla="*/ 1302 w 1901"/>
              <a:gd name="T13" fmla="*/ 31 h 40"/>
              <a:gd name="T14" fmla="*/ 1313 w 1901"/>
              <a:gd name="T15" fmla="*/ 20 h 40"/>
              <a:gd name="T16" fmla="*/ 1251 w 1901"/>
              <a:gd name="T17" fmla="*/ 20 h 40"/>
              <a:gd name="T18" fmla="*/ 1263 w 1901"/>
              <a:gd name="T19" fmla="*/ 32 h 40"/>
              <a:gd name="T20" fmla="*/ 1224 w 1901"/>
              <a:gd name="T21" fmla="*/ 7 h 40"/>
              <a:gd name="T22" fmla="*/ 1185 w 1901"/>
              <a:gd name="T23" fmla="*/ 34 h 40"/>
              <a:gd name="T24" fmla="*/ 1199 w 1901"/>
              <a:gd name="T25" fmla="*/ 20 h 40"/>
              <a:gd name="T26" fmla="*/ 1131 w 1901"/>
              <a:gd name="T27" fmla="*/ 20 h 40"/>
              <a:gd name="T28" fmla="*/ 1146 w 1901"/>
              <a:gd name="T29" fmla="*/ 35 h 40"/>
              <a:gd name="T30" fmla="*/ 1107 w 1901"/>
              <a:gd name="T31" fmla="*/ 4 h 40"/>
              <a:gd name="T32" fmla="*/ 1068 w 1901"/>
              <a:gd name="T33" fmla="*/ 37 h 40"/>
              <a:gd name="T34" fmla="*/ 1085 w 1901"/>
              <a:gd name="T35" fmla="*/ 20 h 40"/>
              <a:gd name="T36" fmla="*/ 1011 w 1901"/>
              <a:gd name="T37" fmla="*/ 20 h 40"/>
              <a:gd name="T38" fmla="*/ 1029 w 1901"/>
              <a:gd name="T39" fmla="*/ 38 h 40"/>
              <a:gd name="T40" fmla="*/ 990 w 1901"/>
              <a:gd name="T41" fmla="*/ 1 h 40"/>
              <a:gd name="T42" fmla="*/ 482 w 1901"/>
              <a:gd name="T43" fmla="*/ 28 h 40"/>
              <a:gd name="T44" fmla="*/ 474 w 1901"/>
              <a:gd name="T45" fmla="*/ 20 h 40"/>
              <a:gd name="T46" fmla="*/ 530 w 1901"/>
              <a:gd name="T47" fmla="*/ 20 h 40"/>
              <a:gd name="T48" fmla="*/ 521 w 1901"/>
              <a:gd name="T49" fmla="*/ 29 h 40"/>
              <a:gd name="T50" fmla="*/ 560 w 1901"/>
              <a:gd name="T51" fmla="*/ 10 h 40"/>
              <a:gd name="T52" fmla="*/ 599 w 1901"/>
              <a:gd name="T53" fmla="*/ 31 h 40"/>
              <a:gd name="T54" fmla="*/ 588 w 1901"/>
              <a:gd name="T55" fmla="*/ 20 h 40"/>
              <a:gd name="T56" fmla="*/ 650 w 1901"/>
              <a:gd name="T57" fmla="*/ 20 h 40"/>
              <a:gd name="T58" fmla="*/ 638 w 1901"/>
              <a:gd name="T59" fmla="*/ 32 h 40"/>
              <a:gd name="T60" fmla="*/ 677 w 1901"/>
              <a:gd name="T61" fmla="*/ 7 h 40"/>
              <a:gd name="T62" fmla="*/ 716 w 1901"/>
              <a:gd name="T63" fmla="*/ 34 h 40"/>
              <a:gd name="T64" fmla="*/ 703 w 1901"/>
              <a:gd name="T65" fmla="*/ 20 h 40"/>
              <a:gd name="T66" fmla="*/ 770 w 1901"/>
              <a:gd name="T67" fmla="*/ 20 h 40"/>
              <a:gd name="T68" fmla="*/ 755 w 1901"/>
              <a:gd name="T69" fmla="*/ 35 h 40"/>
              <a:gd name="T70" fmla="*/ 794 w 1901"/>
              <a:gd name="T71" fmla="*/ 4 h 40"/>
              <a:gd name="T72" fmla="*/ 833 w 1901"/>
              <a:gd name="T73" fmla="*/ 37 h 40"/>
              <a:gd name="T74" fmla="*/ 817 w 1901"/>
              <a:gd name="T75" fmla="*/ 20 h 40"/>
              <a:gd name="T76" fmla="*/ 890 w 1901"/>
              <a:gd name="T77" fmla="*/ 20 h 40"/>
              <a:gd name="T78" fmla="*/ 873 w 1901"/>
              <a:gd name="T79" fmla="*/ 38 h 40"/>
              <a:gd name="T80" fmla="*/ 912 w 1901"/>
              <a:gd name="T81" fmla="*/ 1 h 40"/>
              <a:gd name="T82" fmla="*/ 951 w 1901"/>
              <a:gd name="T83" fmla="*/ 40 h 40"/>
              <a:gd name="T84" fmla="*/ 931 w 1901"/>
              <a:gd name="T85" fmla="*/ 20 h 40"/>
              <a:gd name="T86" fmla="*/ 1901 w 1901"/>
              <a:gd name="T87" fmla="*/ 20 h 40"/>
              <a:gd name="T88" fmla="*/ 1430 w 1901"/>
              <a:gd name="T89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01" h="40">
                <a:moveTo>
                  <a:pt x="471" y="14"/>
                </a:moveTo>
                <a:cubicBezTo>
                  <a:pt x="312" y="15"/>
                  <a:pt x="154" y="17"/>
                  <a:pt x="0" y="20"/>
                </a:cubicBezTo>
                <a:cubicBezTo>
                  <a:pt x="154" y="24"/>
                  <a:pt x="312" y="25"/>
                  <a:pt x="471" y="27"/>
                </a:cubicBezTo>
                <a:cubicBezTo>
                  <a:pt x="470" y="25"/>
                  <a:pt x="469" y="22"/>
                  <a:pt x="469" y="20"/>
                </a:cubicBezTo>
                <a:cubicBezTo>
                  <a:pt x="469" y="18"/>
                  <a:pt x="470" y="15"/>
                  <a:pt x="471" y="14"/>
                </a:cubicBezTo>
                <a:close/>
                <a:moveTo>
                  <a:pt x="1419" y="28"/>
                </a:moveTo>
                <a:cubicBezTo>
                  <a:pt x="1415" y="28"/>
                  <a:pt x="1411" y="24"/>
                  <a:pt x="1411" y="20"/>
                </a:cubicBezTo>
                <a:cubicBezTo>
                  <a:pt x="1411" y="16"/>
                  <a:pt x="1415" y="12"/>
                  <a:pt x="1419" y="12"/>
                </a:cubicBezTo>
                <a:cubicBezTo>
                  <a:pt x="1423" y="12"/>
                  <a:pt x="1427" y="16"/>
                  <a:pt x="1427" y="20"/>
                </a:cubicBezTo>
                <a:cubicBezTo>
                  <a:pt x="1427" y="24"/>
                  <a:pt x="1423" y="28"/>
                  <a:pt x="1419" y="28"/>
                </a:cubicBezTo>
                <a:close/>
                <a:moveTo>
                  <a:pt x="1380" y="29"/>
                </a:moveTo>
                <a:cubicBezTo>
                  <a:pt x="1375" y="29"/>
                  <a:pt x="1371" y="25"/>
                  <a:pt x="1371" y="20"/>
                </a:cubicBezTo>
                <a:cubicBezTo>
                  <a:pt x="1371" y="15"/>
                  <a:pt x="1375" y="11"/>
                  <a:pt x="1380" y="11"/>
                </a:cubicBezTo>
                <a:cubicBezTo>
                  <a:pt x="1385" y="11"/>
                  <a:pt x="1389" y="15"/>
                  <a:pt x="1389" y="20"/>
                </a:cubicBezTo>
                <a:cubicBezTo>
                  <a:pt x="1389" y="25"/>
                  <a:pt x="1385" y="29"/>
                  <a:pt x="1380" y="29"/>
                </a:cubicBezTo>
                <a:close/>
                <a:moveTo>
                  <a:pt x="1341" y="30"/>
                </a:moveTo>
                <a:cubicBezTo>
                  <a:pt x="1336" y="30"/>
                  <a:pt x="1331" y="25"/>
                  <a:pt x="1331" y="20"/>
                </a:cubicBezTo>
                <a:cubicBezTo>
                  <a:pt x="1331" y="15"/>
                  <a:pt x="1336" y="10"/>
                  <a:pt x="1341" y="10"/>
                </a:cubicBezTo>
                <a:cubicBezTo>
                  <a:pt x="1346" y="10"/>
                  <a:pt x="1351" y="15"/>
                  <a:pt x="1351" y="20"/>
                </a:cubicBezTo>
                <a:cubicBezTo>
                  <a:pt x="1351" y="25"/>
                  <a:pt x="1346" y="30"/>
                  <a:pt x="1341" y="30"/>
                </a:cubicBezTo>
                <a:close/>
                <a:moveTo>
                  <a:pt x="1302" y="31"/>
                </a:moveTo>
                <a:cubicBezTo>
                  <a:pt x="1296" y="31"/>
                  <a:pt x="1291" y="26"/>
                  <a:pt x="1291" y="20"/>
                </a:cubicBezTo>
                <a:cubicBezTo>
                  <a:pt x="1291" y="14"/>
                  <a:pt x="1296" y="9"/>
                  <a:pt x="1302" y="9"/>
                </a:cubicBezTo>
                <a:cubicBezTo>
                  <a:pt x="1308" y="9"/>
                  <a:pt x="1313" y="14"/>
                  <a:pt x="1313" y="20"/>
                </a:cubicBezTo>
                <a:cubicBezTo>
                  <a:pt x="1313" y="26"/>
                  <a:pt x="1308" y="31"/>
                  <a:pt x="1302" y="31"/>
                </a:cubicBezTo>
                <a:close/>
                <a:moveTo>
                  <a:pt x="1263" y="32"/>
                </a:moveTo>
                <a:cubicBezTo>
                  <a:pt x="1256" y="32"/>
                  <a:pt x="1251" y="27"/>
                  <a:pt x="1251" y="20"/>
                </a:cubicBezTo>
                <a:cubicBezTo>
                  <a:pt x="1251" y="14"/>
                  <a:pt x="1256" y="8"/>
                  <a:pt x="1263" y="8"/>
                </a:cubicBezTo>
                <a:cubicBezTo>
                  <a:pt x="1269" y="8"/>
                  <a:pt x="1275" y="14"/>
                  <a:pt x="1275" y="20"/>
                </a:cubicBezTo>
                <a:cubicBezTo>
                  <a:pt x="1275" y="27"/>
                  <a:pt x="1269" y="32"/>
                  <a:pt x="1263" y="32"/>
                </a:cubicBezTo>
                <a:close/>
                <a:moveTo>
                  <a:pt x="1224" y="33"/>
                </a:moveTo>
                <a:cubicBezTo>
                  <a:pt x="1217" y="33"/>
                  <a:pt x="1211" y="27"/>
                  <a:pt x="1211" y="20"/>
                </a:cubicBezTo>
                <a:cubicBezTo>
                  <a:pt x="1211" y="13"/>
                  <a:pt x="1217" y="7"/>
                  <a:pt x="1224" y="7"/>
                </a:cubicBezTo>
                <a:cubicBezTo>
                  <a:pt x="1231" y="7"/>
                  <a:pt x="1237" y="13"/>
                  <a:pt x="1237" y="20"/>
                </a:cubicBezTo>
                <a:cubicBezTo>
                  <a:pt x="1237" y="27"/>
                  <a:pt x="1231" y="33"/>
                  <a:pt x="1224" y="33"/>
                </a:cubicBezTo>
                <a:close/>
                <a:moveTo>
                  <a:pt x="1185" y="34"/>
                </a:moveTo>
                <a:cubicBezTo>
                  <a:pt x="1177" y="34"/>
                  <a:pt x="1171" y="28"/>
                  <a:pt x="1171" y="20"/>
                </a:cubicBezTo>
                <a:cubicBezTo>
                  <a:pt x="1171" y="12"/>
                  <a:pt x="1177" y="6"/>
                  <a:pt x="1185" y="6"/>
                </a:cubicBezTo>
                <a:cubicBezTo>
                  <a:pt x="1192" y="6"/>
                  <a:pt x="1199" y="12"/>
                  <a:pt x="1199" y="20"/>
                </a:cubicBezTo>
                <a:cubicBezTo>
                  <a:pt x="1199" y="28"/>
                  <a:pt x="1192" y="34"/>
                  <a:pt x="1185" y="34"/>
                </a:cubicBezTo>
                <a:close/>
                <a:moveTo>
                  <a:pt x="1146" y="35"/>
                </a:moveTo>
                <a:cubicBezTo>
                  <a:pt x="1138" y="35"/>
                  <a:pt x="1131" y="28"/>
                  <a:pt x="1131" y="20"/>
                </a:cubicBezTo>
                <a:cubicBezTo>
                  <a:pt x="1131" y="12"/>
                  <a:pt x="1138" y="5"/>
                  <a:pt x="1146" y="5"/>
                </a:cubicBezTo>
                <a:cubicBezTo>
                  <a:pt x="1154" y="5"/>
                  <a:pt x="1161" y="12"/>
                  <a:pt x="1161" y="20"/>
                </a:cubicBezTo>
                <a:cubicBezTo>
                  <a:pt x="1161" y="28"/>
                  <a:pt x="1154" y="35"/>
                  <a:pt x="1146" y="35"/>
                </a:cubicBezTo>
                <a:close/>
                <a:moveTo>
                  <a:pt x="1107" y="36"/>
                </a:moveTo>
                <a:cubicBezTo>
                  <a:pt x="1098" y="36"/>
                  <a:pt x="1091" y="29"/>
                  <a:pt x="1091" y="20"/>
                </a:cubicBezTo>
                <a:cubicBezTo>
                  <a:pt x="1091" y="11"/>
                  <a:pt x="1098" y="4"/>
                  <a:pt x="1107" y="4"/>
                </a:cubicBezTo>
                <a:cubicBezTo>
                  <a:pt x="1116" y="4"/>
                  <a:pt x="1123" y="11"/>
                  <a:pt x="1123" y="20"/>
                </a:cubicBezTo>
                <a:cubicBezTo>
                  <a:pt x="1123" y="29"/>
                  <a:pt x="1116" y="36"/>
                  <a:pt x="1107" y="36"/>
                </a:cubicBezTo>
                <a:close/>
                <a:moveTo>
                  <a:pt x="1068" y="37"/>
                </a:moveTo>
                <a:cubicBezTo>
                  <a:pt x="1058" y="37"/>
                  <a:pt x="1051" y="29"/>
                  <a:pt x="1051" y="20"/>
                </a:cubicBezTo>
                <a:cubicBezTo>
                  <a:pt x="1051" y="11"/>
                  <a:pt x="1058" y="3"/>
                  <a:pt x="1068" y="3"/>
                </a:cubicBezTo>
                <a:cubicBezTo>
                  <a:pt x="1077" y="3"/>
                  <a:pt x="1085" y="11"/>
                  <a:pt x="1085" y="20"/>
                </a:cubicBezTo>
                <a:cubicBezTo>
                  <a:pt x="1085" y="29"/>
                  <a:pt x="1077" y="37"/>
                  <a:pt x="1068" y="37"/>
                </a:cubicBezTo>
                <a:close/>
                <a:moveTo>
                  <a:pt x="1029" y="38"/>
                </a:moveTo>
                <a:cubicBezTo>
                  <a:pt x="1019" y="38"/>
                  <a:pt x="1011" y="30"/>
                  <a:pt x="1011" y="20"/>
                </a:cubicBezTo>
                <a:cubicBezTo>
                  <a:pt x="1011" y="10"/>
                  <a:pt x="1019" y="2"/>
                  <a:pt x="1029" y="2"/>
                </a:cubicBezTo>
                <a:cubicBezTo>
                  <a:pt x="1039" y="2"/>
                  <a:pt x="1047" y="10"/>
                  <a:pt x="1047" y="20"/>
                </a:cubicBezTo>
                <a:cubicBezTo>
                  <a:pt x="1047" y="30"/>
                  <a:pt x="1039" y="38"/>
                  <a:pt x="1029" y="38"/>
                </a:cubicBezTo>
                <a:close/>
                <a:moveTo>
                  <a:pt x="990" y="39"/>
                </a:moveTo>
                <a:cubicBezTo>
                  <a:pt x="979" y="39"/>
                  <a:pt x="971" y="31"/>
                  <a:pt x="971" y="20"/>
                </a:cubicBezTo>
                <a:cubicBezTo>
                  <a:pt x="971" y="10"/>
                  <a:pt x="979" y="1"/>
                  <a:pt x="990" y="1"/>
                </a:cubicBezTo>
                <a:cubicBezTo>
                  <a:pt x="1000" y="1"/>
                  <a:pt x="1009" y="10"/>
                  <a:pt x="1009" y="20"/>
                </a:cubicBezTo>
                <a:cubicBezTo>
                  <a:pt x="1009" y="31"/>
                  <a:pt x="1000" y="39"/>
                  <a:pt x="990" y="39"/>
                </a:cubicBezTo>
                <a:close/>
                <a:moveTo>
                  <a:pt x="482" y="28"/>
                </a:moveTo>
                <a:cubicBezTo>
                  <a:pt x="486" y="28"/>
                  <a:pt x="490" y="24"/>
                  <a:pt x="490" y="20"/>
                </a:cubicBezTo>
                <a:cubicBezTo>
                  <a:pt x="490" y="16"/>
                  <a:pt x="486" y="12"/>
                  <a:pt x="482" y="12"/>
                </a:cubicBezTo>
                <a:cubicBezTo>
                  <a:pt x="478" y="12"/>
                  <a:pt x="474" y="16"/>
                  <a:pt x="474" y="20"/>
                </a:cubicBezTo>
                <a:cubicBezTo>
                  <a:pt x="474" y="24"/>
                  <a:pt x="478" y="28"/>
                  <a:pt x="482" y="28"/>
                </a:cubicBezTo>
                <a:close/>
                <a:moveTo>
                  <a:pt x="521" y="29"/>
                </a:moveTo>
                <a:cubicBezTo>
                  <a:pt x="526" y="29"/>
                  <a:pt x="530" y="25"/>
                  <a:pt x="530" y="20"/>
                </a:cubicBezTo>
                <a:cubicBezTo>
                  <a:pt x="530" y="15"/>
                  <a:pt x="526" y="11"/>
                  <a:pt x="521" y="11"/>
                </a:cubicBezTo>
                <a:cubicBezTo>
                  <a:pt x="516" y="11"/>
                  <a:pt x="512" y="15"/>
                  <a:pt x="512" y="20"/>
                </a:cubicBezTo>
                <a:cubicBezTo>
                  <a:pt x="512" y="25"/>
                  <a:pt x="516" y="29"/>
                  <a:pt x="521" y="29"/>
                </a:cubicBezTo>
                <a:close/>
                <a:moveTo>
                  <a:pt x="560" y="30"/>
                </a:moveTo>
                <a:cubicBezTo>
                  <a:pt x="566" y="30"/>
                  <a:pt x="570" y="25"/>
                  <a:pt x="570" y="20"/>
                </a:cubicBezTo>
                <a:cubicBezTo>
                  <a:pt x="570" y="15"/>
                  <a:pt x="566" y="10"/>
                  <a:pt x="560" y="10"/>
                </a:cubicBezTo>
                <a:cubicBezTo>
                  <a:pt x="555" y="10"/>
                  <a:pt x="550" y="15"/>
                  <a:pt x="550" y="20"/>
                </a:cubicBezTo>
                <a:cubicBezTo>
                  <a:pt x="550" y="25"/>
                  <a:pt x="555" y="30"/>
                  <a:pt x="560" y="30"/>
                </a:cubicBezTo>
                <a:close/>
                <a:moveTo>
                  <a:pt x="599" y="31"/>
                </a:moveTo>
                <a:cubicBezTo>
                  <a:pt x="605" y="31"/>
                  <a:pt x="610" y="26"/>
                  <a:pt x="610" y="20"/>
                </a:cubicBezTo>
                <a:cubicBezTo>
                  <a:pt x="610" y="14"/>
                  <a:pt x="605" y="9"/>
                  <a:pt x="599" y="9"/>
                </a:cubicBezTo>
                <a:cubicBezTo>
                  <a:pt x="593" y="9"/>
                  <a:pt x="588" y="14"/>
                  <a:pt x="588" y="20"/>
                </a:cubicBezTo>
                <a:cubicBezTo>
                  <a:pt x="588" y="26"/>
                  <a:pt x="593" y="31"/>
                  <a:pt x="599" y="31"/>
                </a:cubicBezTo>
                <a:close/>
                <a:moveTo>
                  <a:pt x="638" y="32"/>
                </a:moveTo>
                <a:cubicBezTo>
                  <a:pt x="645" y="32"/>
                  <a:pt x="650" y="27"/>
                  <a:pt x="650" y="20"/>
                </a:cubicBezTo>
                <a:cubicBezTo>
                  <a:pt x="650" y="14"/>
                  <a:pt x="645" y="8"/>
                  <a:pt x="638" y="8"/>
                </a:cubicBezTo>
                <a:cubicBezTo>
                  <a:pt x="632" y="8"/>
                  <a:pt x="626" y="14"/>
                  <a:pt x="626" y="20"/>
                </a:cubicBezTo>
                <a:cubicBezTo>
                  <a:pt x="626" y="27"/>
                  <a:pt x="632" y="32"/>
                  <a:pt x="638" y="32"/>
                </a:cubicBezTo>
                <a:close/>
                <a:moveTo>
                  <a:pt x="677" y="33"/>
                </a:moveTo>
                <a:cubicBezTo>
                  <a:pt x="684" y="33"/>
                  <a:pt x="690" y="27"/>
                  <a:pt x="690" y="20"/>
                </a:cubicBezTo>
                <a:cubicBezTo>
                  <a:pt x="690" y="13"/>
                  <a:pt x="684" y="7"/>
                  <a:pt x="677" y="7"/>
                </a:cubicBezTo>
                <a:cubicBezTo>
                  <a:pt x="670" y="7"/>
                  <a:pt x="664" y="13"/>
                  <a:pt x="664" y="20"/>
                </a:cubicBezTo>
                <a:cubicBezTo>
                  <a:pt x="664" y="27"/>
                  <a:pt x="670" y="33"/>
                  <a:pt x="677" y="33"/>
                </a:cubicBezTo>
                <a:close/>
                <a:moveTo>
                  <a:pt x="716" y="34"/>
                </a:moveTo>
                <a:cubicBezTo>
                  <a:pt x="724" y="34"/>
                  <a:pt x="730" y="28"/>
                  <a:pt x="730" y="20"/>
                </a:cubicBezTo>
                <a:cubicBezTo>
                  <a:pt x="730" y="12"/>
                  <a:pt x="724" y="6"/>
                  <a:pt x="716" y="6"/>
                </a:cubicBezTo>
                <a:cubicBezTo>
                  <a:pt x="709" y="6"/>
                  <a:pt x="703" y="12"/>
                  <a:pt x="703" y="20"/>
                </a:cubicBezTo>
                <a:cubicBezTo>
                  <a:pt x="703" y="28"/>
                  <a:pt x="709" y="34"/>
                  <a:pt x="716" y="34"/>
                </a:cubicBezTo>
                <a:close/>
                <a:moveTo>
                  <a:pt x="755" y="35"/>
                </a:moveTo>
                <a:cubicBezTo>
                  <a:pt x="764" y="35"/>
                  <a:pt x="770" y="28"/>
                  <a:pt x="770" y="20"/>
                </a:cubicBezTo>
                <a:cubicBezTo>
                  <a:pt x="770" y="12"/>
                  <a:pt x="764" y="5"/>
                  <a:pt x="755" y="5"/>
                </a:cubicBezTo>
                <a:cubicBezTo>
                  <a:pt x="747" y="5"/>
                  <a:pt x="741" y="12"/>
                  <a:pt x="741" y="20"/>
                </a:cubicBezTo>
                <a:cubicBezTo>
                  <a:pt x="741" y="28"/>
                  <a:pt x="747" y="35"/>
                  <a:pt x="755" y="35"/>
                </a:cubicBezTo>
                <a:close/>
                <a:moveTo>
                  <a:pt x="794" y="36"/>
                </a:moveTo>
                <a:cubicBezTo>
                  <a:pt x="803" y="36"/>
                  <a:pt x="810" y="29"/>
                  <a:pt x="810" y="20"/>
                </a:cubicBezTo>
                <a:cubicBezTo>
                  <a:pt x="810" y="11"/>
                  <a:pt x="803" y="4"/>
                  <a:pt x="794" y="4"/>
                </a:cubicBezTo>
                <a:cubicBezTo>
                  <a:pt x="786" y="4"/>
                  <a:pt x="779" y="11"/>
                  <a:pt x="779" y="20"/>
                </a:cubicBezTo>
                <a:cubicBezTo>
                  <a:pt x="779" y="29"/>
                  <a:pt x="786" y="36"/>
                  <a:pt x="794" y="36"/>
                </a:cubicBezTo>
                <a:close/>
                <a:moveTo>
                  <a:pt x="833" y="37"/>
                </a:moveTo>
                <a:cubicBezTo>
                  <a:pt x="843" y="37"/>
                  <a:pt x="850" y="29"/>
                  <a:pt x="850" y="20"/>
                </a:cubicBezTo>
                <a:cubicBezTo>
                  <a:pt x="850" y="11"/>
                  <a:pt x="843" y="3"/>
                  <a:pt x="833" y="3"/>
                </a:cubicBezTo>
                <a:cubicBezTo>
                  <a:pt x="824" y="3"/>
                  <a:pt x="817" y="11"/>
                  <a:pt x="817" y="20"/>
                </a:cubicBezTo>
                <a:cubicBezTo>
                  <a:pt x="817" y="29"/>
                  <a:pt x="824" y="37"/>
                  <a:pt x="833" y="37"/>
                </a:cubicBezTo>
                <a:close/>
                <a:moveTo>
                  <a:pt x="873" y="38"/>
                </a:moveTo>
                <a:cubicBezTo>
                  <a:pt x="882" y="38"/>
                  <a:pt x="890" y="30"/>
                  <a:pt x="890" y="20"/>
                </a:cubicBezTo>
                <a:cubicBezTo>
                  <a:pt x="890" y="10"/>
                  <a:pt x="882" y="2"/>
                  <a:pt x="873" y="2"/>
                </a:cubicBezTo>
                <a:cubicBezTo>
                  <a:pt x="863" y="2"/>
                  <a:pt x="855" y="10"/>
                  <a:pt x="855" y="20"/>
                </a:cubicBezTo>
                <a:cubicBezTo>
                  <a:pt x="855" y="30"/>
                  <a:pt x="863" y="38"/>
                  <a:pt x="873" y="38"/>
                </a:cubicBezTo>
                <a:close/>
                <a:moveTo>
                  <a:pt x="912" y="39"/>
                </a:moveTo>
                <a:cubicBezTo>
                  <a:pt x="922" y="39"/>
                  <a:pt x="930" y="31"/>
                  <a:pt x="930" y="20"/>
                </a:cubicBezTo>
                <a:cubicBezTo>
                  <a:pt x="930" y="10"/>
                  <a:pt x="922" y="1"/>
                  <a:pt x="912" y="1"/>
                </a:cubicBezTo>
                <a:cubicBezTo>
                  <a:pt x="901" y="1"/>
                  <a:pt x="893" y="10"/>
                  <a:pt x="893" y="20"/>
                </a:cubicBezTo>
                <a:cubicBezTo>
                  <a:pt x="893" y="31"/>
                  <a:pt x="901" y="39"/>
                  <a:pt x="912" y="39"/>
                </a:cubicBezTo>
                <a:close/>
                <a:moveTo>
                  <a:pt x="951" y="40"/>
                </a:moveTo>
                <a:cubicBezTo>
                  <a:pt x="962" y="40"/>
                  <a:pt x="971" y="31"/>
                  <a:pt x="971" y="20"/>
                </a:cubicBezTo>
                <a:cubicBezTo>
                  <a:pt x="971" y="9"/>
                  <a:pt x="962" y="0"/>
                  <a:pt x="951" y="0"/>
                </a:cubicBezTo>
                <a:cubicBezTo>
                  <a:pt x="940" y="0"/>
                  <a:pt x="931" y="9"/>
                  <a:pt x="931" y="20"/>
                </a:cubicBezTo>
                <a:cubicBezTo>
                  <a:pt x="931" y="31"/>
                  <a:pt x="940" y="40"/>
                  <a:pt x="951" y="40"/>
                </a:cubicBezTo>
                <a:close/>
                <a:moveTo>
                  <a:pt x="1430" y="27"/>
                </a:moveTo>
                <a:cubicBezTo>
                  <a:pt x="1589" y="25"/>
                  <a:pt x="1747" y="24"/>
                  <a:pt x="1901" y="20"/>
                </a:cubicBezTo>
                <a:cubicBezTo>
                  <a:pt x="1775" y="17"/>
                  <a:pt x="1598" y="15"/>
                  <a:pt x="1431" y="14"/>
                </a:cubicBezTo>
                <a:cubicBezTo>
                  <a:pt x="1432" y="16"/>
                  <a:pt x="1432" y="18"/>
                  <a:pt x="1432" y="20"/>
                </a:cubicBezTo>
                <a:cubicBezTo>
                  <a:pt x="1432" y="22"/>
                  <a:pt x="1431" y="25"/>
                  <a:pt x="143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380645" y="3050967"/>
            <a:ext cx="3338966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7E0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31" b="99010" l="3200" r="99333">
                        <a14:foregroundMark x1="3200" y1="39604" x2="8133" y2="58416"/>
                        <a14:foregroundMark x1="16533" y1="40594" x2="41333" y2="44554"/>
                        <a14:foregroundMark x1="41333" y1="44554" x2="44800" y2="39604"/>
                        <a14:foregroundMark x1="17333" y1="28713" x2="43200" y2="29703"/>
                        <a14:foregroundMark x1="43200" y1="29703" x2="47733" y2="28713"/>
                        <a14:foregroundMark x1="17333" y1="18812" x2="29600" y2="14851"/>
                        <a14:foregroundMark x1="29600" y1="14851" x2="41467" y2="23762"/>
                        <a14:foregroundMark x1="41467" y1="23762" x2="44400" y2="22772"/>
                        <a14:foregroundMark x1="16133" y1="18812" x2="26533" y2="67327"/>
                        <a14:foregroundMark x1="26533" y1="67327" x2="39200" y2="64356"/>
                        <a14:foregroundMark x1="39200" y1="64356" x2="45200" y2="23762"/>
                        <a14:foregroundMark x1="16400" y1="31683" x2="25200" y2="91089"/>
                        <a14:foregroundMark x1="25200" y1="91089" x2="36933" y2="91089"/>
                        <a14:foregroundMark x1="36933" y1="91089" x2="46267" y2="84158"/>
                        <a14:foregroundMark x1="14267" y1="91089" x2="24267" y2="88119"/>
                        <a14:foregroundMark x1="44267" y1="18812" x2="44400" y2="9901"/>
                        <a14:foregroundMark x1="45733" y1="26733" x2="45733" y2="72277"/>
                        <a14:foregroundMark x1="44000" y1="6931" x2="46267" y2="99010"/>
                        <a14:foregroundMark x1="4400" y1="40594" x2="4133" y2="83168"/>
                        <a14:foregroundMark x1="52800" y1="42574" x2="77067" y2="35644"/>
                        <a14:foregroundMark x1="77067" y1="35644" x2="77067" y2="36634"/>
                        <a14:foregroundMark x1="74400" y1="25743" x2="82667" y2="90099"/>
                        <a14:foregroundMark x1="82667" y1="90099" x2="99333" y2="7821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7815" y="82876"/>
            <a:ext cx="4116371" cy="554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976" y="133410"/>
            <a:ext cx="2193750" cy="2171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59576" y="144660"/>
            <a:ext cx="2193750" cy="2171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159576" y="4561200"/>
            <a:ext cx="2193750" cy="2171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9836976" y="4549950"/>
            <a:ext cx="2193750" cy="217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2073" y="1577134"/>
            <a:ext cx="3445748" cy="290106"/>
          </a:xfrm>
          <a:prstGeom prst="rect">
            <a:avLst/>
          </a:prstGeom>
        </p:spPr>
      </p:pic>
      <p:sp>
        <p:nvSpPr>
          <p:cNvPr id="13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062769" y="1082829"/>
            <a:ext cx="3720191" cy="38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sz="2400" b="1" dirty="0"/>
              <a:t>ADD YOUR </a:t>
            </a:r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89982" y="886734"/>
            <a:ext cx="1701800" cy="16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E7E0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1" b="99010" l="3200" r="99333">
                        <a14:foregroundMark x1="3200" y1="39604" x2="8133" y2="58416"/>
                        <a14:foregroundMark x1="16533" y1="40594" x2="41333" y2="44554"/>
                        <a14:foregroundMark x1="41333" y1="44554" x2="44800" y2="39604"/>
                        <a14:foregroundMark x1="17333" y1="28713" x2="43200" y2="29703"/>
                        <a14:foregroundMark x1="43200" y1="29703" x2="47733" y2="28713"/>
                        <a14:foregroundMark x1="17333" y1="18812" x2="29600" y2="14851"/>
                        <a14:foregroundMark x1="29600" y1="14851" x2="41467" y2="23762"/>
                        <a14:foregroundMark x1="41467" y1="23762" x2="44400" y2="22772"/>
                        <a14:foregroundMark x1="16133" y1="18812" x2="26533" y2="67327"/>
                        <a14:foregroundMark x1="26533" y1="67327" x2="39200" y2="64356"/>
                        <a14:foregroundMark x1="39200" y1="64356" x2="45200" y2="23762"/>
                        <a14:foregroundMark x1="16400" y1="31683" x2="25200" y2="91089"/>
                        <a14:foregroundMark x1="25200" y1="91089" x2="36933" y2="91089"/>
                        <a14:foregroundMark x1="36933" y1="91089" x2="46267" y2="84158"/>
                        <a14:foregroundMark x1="14267" y1="91089" x2="24267" y2="88119"/>
                        <a14:foregroundMark x1="44267" y1="18812" x2="44400" y2="9901"/>
                        <a14:foregroundMark x1="45733" y1="26733" x2="45733" y2="72277"/>
                        <a14:foregroundMark x1="44000" y1="6931" x2="46267" y2="99010"/>
                        <a14:foregroundMark x1="4400" y1="40594" x2="4133" y2="83168"/>
                        <a14:foregroundMark x1="52800" y1="42574" x2="77067" y2="35644"/>
                        <a14:foregroundMark x1="77067" y1="35644" x2="77067" y2="36634"/>
                        <a14:foregroundMark x1="74400" y1="25743" x2="82667" y2="90099"/>
                        <a14:foregroundMark x1="82667" y1="90099" x2="99333" y2="7821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7815" y="82876"/>
            <a:ext cx="4116371" cy="554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>
            <a:fillRect/>
          </a:stretch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3657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2183"/>
          <p:cNvSpPr/>
          <p:nvPr userDrawn="1"/>
        </p:nvSpPr>
        <p:spPr bwMode="auto">
          <a:xfrm rot="5400000">
            <a:off x="4420746" y="-99108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183"/>
          <p:cNvSpPr/>
          <p:nvPr userDrawn="1"/>
        </p:nvSpPr>
        <p:spPr bwMode="auto">
          <a:xfrm rot="16200000">
            <a:off x="4420745" y="122732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t="39391" b="34923"/>
          <a:stretch>
            <a:fillRect/>
          </a:stretch>
        </p:blipFill>
        <p:spPr>
          <a:xfrm>
            <a:off x="-16615" y="1946787"/>
            <a:ext cx="12287341" cy="3156156"/>
          </a:xfrm>
          <a:prstGeom prst="rect">
            <a:avLst/>
          </a:prstGeom>
        </p:spPr>
      </p:pic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921000" y="2363091"/>
            <a:ext cx="6350000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项目策划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2921000" y="3820198"/>
            <a:ext cx="6350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E7E0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1" b="99010" l="3200" r="99333">
                        <a14:foregroundMark x1="3200" y1="39604" x2="8133" y2="58416"/>
                        <a14:foregroundMark x1="16533" y1="40594" x2="41333" y2="44554"/>
                        <a14:foregroundMark x1="41333" y1="44554" x2="44800" y2="39604"/>
                        <a14:foregroundMark x1="17333" y1="28713" x2="43200" y2="29703"/>
                        <a14:foregroundMark x1="43200" y1="29703" x2="47733" y2="28713"/>
                        <a14:foregroundMark x1="17333" y1="18812" x2="29600" y2="14851"/>
                        <a14:foregroundMark x1="29600" y1="14851" x2="41467" y2="23762"/>
                        <a14:foregroundMark x1="41467" y1="23762" x2="44400" y2="22772"/>
                        <a14:foregroundMark x1="16133" y1="18812" x2="26533" y2="67327"/>
                        <a14:foregroundMark x1="26533" y1="67327" x2="39200" y2="64356"/>
                        <a14:foregroundMark x1="39200" y1="64356" x2="45200" y2="23762"/>
                        <a14:foregroundMark x1="16400" y1="31683" x2="25200" y2="91089"/>
                        <a14:foregroundMark x1="25200" y1="91089" x2="36933" y2="91089"/>
                        <a14:foregroundMark x1="36933" y1="91089" x2="46267" y2="84158"/>
                        <a14:foregroundMark x1="14267" y1="91089" x2="24267" y2="88119"/>
                        <a14:foregroundMark x1="44267" y1="18812" x2="44400" y2="9901"/>
                        <a14:foregroundMark x1="45733" y1="26733" x2="45733" y2="72277"/>
                        <a14:foregroundMark x1="44000" y1="6931" x2="46267" y2="99010"/>
                        <a14:foregroundMark x1="4400" y1="40594" x2="4133" y2="83168"/>
                        <a14:foregroundMark x1="52800" y1="42574" x2="77067" y2="35644"/>
                        <a14:foregroundMark x1="77067" y1="35644" x2="77067" y2="36634"/>
                        <a14:foregroundMark x1="74400" y1="25743" x2="82667" y2="90099"/>
                        <a14:foregroundMark x1="82667" y1="90099" x2="99333" y2="7821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8091" y="-4513"/>
            <a:ext cx="4116371" cy="554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F0FED-6ACA-4145-9F04-AC1C7DEA77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B0F343-496B-4AB5-820D-41C71AD316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Arial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icrosoft YaHei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Microsoft YaHei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Microsoft YaHei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microsoft.com/office/2007/relationships/hdphoto" Target="../media/image4.wdp"/><Relationship Id="rId8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E7E0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31" b="99010" l="3200" r="99333">
                        <a14:foregroundMark x1="3200" y1="39604" x2="8133" y2="58416"/>
                        <a14:foregroundMark x1="16533" y1="40594" x2="41333" y2="44554"/>
                        <a14:foregroundMark x1="41333" y1="44554" x2="44800" y2="39604"/>
                        <a14:foregroundMark x1="17333" y1="28713" x2="43200" y2="29703"/>
                        <a14:foregroundMark x1="43200" y1="29703" x2="47733" y2="28713"/>
                        <a14:foregroundMark x1="17333" y1="18812" x2="29600" y2="14851"/>
                        <a14:foregroundMark x1="29600" y1="14851" x2="41467" y2="23762"/>
                        <a14:foregroundMark x1="41467" y1="23762" x2="44400" y2="22772"/>
                        <a14:foregroundMark x1="16133" y1="18812" x2="26533" y2="67327"/>
                        <a14:foregroundMark x1="26533" y1="67327" x2="39200" y2="64356"/>
                        <a14:foregroundMark x1="39200" y1="64356" x2="45200" y2="23762"/>
                        <a14:foregroundMark x1="16400" y1="31683" x2="25200" y2="91089"/>
                        <a14:foregroundMark x1="25200" y1="91089" x2="36933" y2="91089"/>
                        <a14:foregroundMark x1="36933" y1="91089" x2="46267" y2="84158"/>
                        <a14:foregroundMark x1="14267" y1="91089" x2="24267" y2="88119"/>
                        <a14:foregroundMark x1="44267" y1="18812" x2="44400" y2="9901"/>
                        <a14:foregroundMark x1="45733" y1="26733" x2="45733" y2="72277"/>
                        <a14:foregroundMark x1="44000" y1="6931" x2="46267" y2="99010"/>
                        <a14:foregroundMark x1="4400" y1="40594" x2="4133" y2="83168"/>
                        <a14:foregroundMark x1="52800" y1="42574" x2="77067" y2="35644"/>
                        <a14:foregroundMark x1="77067" y1="35644" x2="77067" y2="36634"/>
                        <a14:foregroundMark x1="74400" y1="25743" x2="82667" y2="90099"/>
                        <a14:foregroundMark x1="82667" y1="90099" x2="99333" y2="7821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7815" y="82876"/>
            <a:ext cx="4116371" cy="5543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E7E0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1" b="99010" l="3200" r="99333">
                        <a14:foregroundMark x1="3200" y1="39604" x2="8133" y2="58416"/>
                        <a14:foregroundMark x1="16533" y1="40594" x2="41333" y2="44554"/>
                        <a14:foregroundMark x1="41333" y1="44554" x2="44800" y2="39604"/>
                        <a14:foregroundMark x1="17333" y1="28713" x2="43200" y2="29703"/>
                        <a14:foregroundMark x1="43200" y1="29703" x2="47733" y2="28713"/>
                        <a14:foregroundMark x1="17333" y1="18812" x2="29600" y2="14851"/>
                        <a14:foregroundMark x1="29600" y1="14851" x2="41467" y2="23762"/>
                        <a14:foregroundMark x1="41467" y1="23762" x2="44400" y2="22772"/>
                        <a14:foregroundMark x1="16133" y1="18812" x2="26533" y2="67327"/>
                        <a14:foregroundMark x1="26533" y1="67327" x2="39200" y2="64356"/>
                        <a14:foregroundMark x1="39200" y1="64356" x2="45200" y2="23762"/>
                        <a14:foregroundMark x1="16400" y1="31683" x2="25200" y2="91089"/>
                        <a14:foregroundMark x1="25200" y1="91089" x2="36933" y2="91089"/>
                        <a14:foregroundMark x1="36933" y1="91089" x2="46267" y2="84158"/>
                        <a14:foregroundMark x1="14267" y1="91089" x2="24267" y2="88119"/>
                        <a14:foregroundMark x1="44267" y1="18812" x2="44400" y2="9901"/>
                        <a14:foregroundMark x1="45733" y1="26733" x2="45733" y2="72277"/>
                        <a14:foregroundMark x1="44000" y1="6931" x2="46267" y2="99010"/>
                        <a14:foregroundMark x1="4400" y1="40594" x2="4133" y2="83168"/>
                        <a14:foregroundMark x1="52800" y1="42574" x2="77067" y2="35644"/>
                        <a14:foregroundMark x1="77067" y1="35644" x2="77067" y2="36634"/>
                        <a14:foregroundMark x1="74400" y1="25743" x2="82667" y2="90099"/>
                        <a14:foregroundMark x1="82667" y1="90099" x2="99333" y2="7821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5629" y="0"/>
            <a:ext cx="4116371" cy="5543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hyperlink" Target="http://www.ehuixue.c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1.xml"/><Relationship Id="rId8" Type="http://schemas.openxmlformats.org/officeDocument/2006/relationships/diagramQuickStyle" Target="../diagrams/quickStyle11.xml"/><Relationship Id="rId7" Type="http://schemas.openxmlformats.org/officeDocument/2006/relationships/diagramLayout" Target="../diagrams/layout11.xml"/><Relationship Id="rId6" Type="http://schemas.openxmlformats.org/officeDocument/2006/relationships/diagramData" Target="../diagrams/data11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1" Type="http://schemas.openxmlformats.org/officeDocument/2006/relationships/slideLayout" Target="../slideLayouts/slideLayout3.xml"/><Relationship Id="rId10" Type="http://schemas.microsoft.com/office/2007/relationships/diagramDrawing" Target="../diagrams/drawing11.xml"/><Relationship Id="rId1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://www.ehuixue.cn/index/detail/index?cid=36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4513" y="704802"/>
            <a:ext cx="4280538" cy="1003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906" y="3181482"/>
            <a:ext cx="7143751" cy="16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406" y="5143332"/>
            <a:ext cx="4128750" cy="93375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505013" y="2074341"/>
            <a:ext cx="6350000" cy="769441"/>
          </a:xfr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英美文学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4505013" y="3820198"/>
            <a:ext cx="6350000" cy="460375"/>
          </a:xfrm>
        </p:spPr>
        <p:txBody>
          <a:bodyPr/>
          <a:lstStyle/>
          <a:p>
            <a:r>
              <a:rPr lang="zh-CN" altLang="en-US" sz="2400" b="1" dirty="0" smtClean="0"/>
              <a:t>省级</a:t>
            </a:r>
            <a:r>
              <a:rPr lang="zh-CN" altLang="en-US" sz="2400" b="1" dirty="0" smtClean="0"/>
              <a:t>示范课程</a:t>
            </a:r>
            <a:endParaRPr lang="zh-CN" altLang="en-US" sz="24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4609781" y="6117435"/>
            <a:ext cx="6350000" cy="398780"/>
          </a:xfrm>
        </p:spPr>
        <p:txBody>
          <a:bodyPr/>
          <a:lstStyle/>
          <a:p>
            <a:r>
              <a:rPr lang="zh-CN" altLang="en-US" sz="2000" b="1" dirty="0" smtClean="0"/>
              <a:t>安徽工程大学外国语学院</a:t>
            </a:r>
            <a:endParaRPr lang="en-US" altLang="zh-CN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00725" y="1818560"/>
          <a:ext cx="9675093" cy="2473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25080"/>
                <a:gridCol w="6550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课程链接：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u="sng" kern="100" dirty="0" smtClean="0">
                          <a:solidFill>
                            <a:srgbClr val="E73A1C"/>
                          </a:solidFill>
                          <a:effectLst/>
                          <a:hlinkClick r:id="rId1"/>
                        </a:rPr>
                        <a:t>http://www.ehuixue.cn/</a:t>
                      </a:r>
                      <a:endParaRPr lang="zh-CN" altLang="zh-CN" sz="1800" b="0" kern="100" dirty="0" smtClean="0">
                        <a:solidFill>
                          <a:srgbClr val="E73A1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800" b="0" kern="100" dirty="0" smtClean="0">
                        <a:solidFill>
                          <a:srgbClr val="E73A1C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主要教材：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《英美文学简明教程（上下册）》（第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版）（高等学校英语专业规划教材），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张文 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伯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香（主编），华中科技大学出版社，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年；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ISBN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9787568044226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（上册），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9787568047029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（下册）。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b="0" dirty="0" smtClean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42" y="3671455"/>
            <a:ext cx="2235890" cy="31034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2" y="3699163"/>
            <a:ext cx="224647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9" y="3140676"/>
            <a:ext cx="9850581" cy="13512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6689" y="1874993"/>
            <a:ext cx="947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</a:rPr>
              <a:t>主要线上教学平台：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r>
              <a:rPr lang="en-US" altLang="zh-CN" sz="2400" b="1" dirty="0">
                <a:solidFill>
                  <a:srgbClr val="7030A0"/>
                </a:solidFill>
              </a:rPr>
              <a:t>        </a:t>
            </a:r>
            <a:r>
              <a:rPr lang="zh-CN" altLang="en-US" sz="2400" b="1" dirty="0">
                <a:solidFill>
                  <a:srgbClr val="7030A0"/>
                </a:solidFill>
              </a:rPr>
              <a:t>安徽高等教育智慧教育平台、安徽省网络课程学习中心（</a:t>
            </a:r>
            <a:r>
              <a:rPr lang="en-US" altLang="zh-CN" sz="2400" b="1" dirty="0">
                <a:solidFill>
                  <a:srgbClr val="7030A0"/>
                </a:solidFill>
              </a:rPr>
              <a:t>e</a:t>
            </a:r>
            <a:r>
              <a:rPr lang="zh-CN" altLang="en-US" sz="2400" b="1" dirty="0">
                <a:solidFill>
                  <a:srgbClr val="7030A0"/>
                </a:solidFill>
              </a:rPr>
              <a:t>会学）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32" y="4491964"/>
            <a:ext cx="4538229" cy="226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 6"/>
          <p:cNvGrpSpPr/>
          <p:nvPr/>
        </p:nvGrpSpPr>
        <p:grpSpPr>
          <a:xfrm>
            <a:off x="2234818" y="1957971"/>
            <a:ext cx="7906132" cy="4103470"/>
            <a:chOff x="4391025" y="180975"/>
            <a:chExt cx="4422775" cy="2295525"/>
          </a:xfrm>
          <a:solidFill>
            <a:schemeClr val="accent1">
              <a:lumMod val="75000"/>
            </a:schemeClr>
          </a:solidFill>
        </p:grpSpPr>
        <p:sp>
          <p:nvSpPr>
            <p:cNvPr id="6" name="Freeform 70"/>
            <p:cNvSpPr/>
            <p:nvPr/>
          </p:nvSpPr>
          <p:spPr bwMode="auto">
            <a:xfrm>
              <a:off x="5565775" y="180975"/>
              <a:ext cx="746125" cy="387350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1"/>
            <p:cNvSpPr>
              <a:spLocks noEditPoints="1"/>
            </p:cNvSpPr>
            <p:nvPr/>
          </p:nvSpPr>
          <p:spPr bwMode="auto">
            <a:xfrm>
              <a:off x="6254750" y="279400"/>
              <a:ext cx="2559050" cy="1851025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72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4886325" y="71437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74"/>
            <p:cNvSpPr>
              <a:spLocks noEditPoints="1"/>
            </p:cNvSpPr>
            <p:nvPr/>
          </p:nvSpPr>
          <p:spPr bwMode="auto">
            <a:xfrm>
              <a:off x="4391025" y="336550"/>
              <a:ext cx="1644650" cy="213995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7816850" y="1447800"/>
              <a:ext cx="123825" cy="1778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77"/>
            <p:cNvSpPr/>
            <p:nvPr/>
          </p:nvSpPr>
          <p:spPr bwMode="auto">
            <a:xfrm>
              <a:off x="7648575" y="1470025"/>
              <a:ext cx="133350" cy="184150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8"/>
            <p:cNvSpPr/>
            <p:nvPr/>
          </p:nvSpPr>
          <p:spPr bwMode="auto">
            <a:xfrm>
              <a:off x="8086725" y="882650"/>
              <a:ext cx="139700" cy="12382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9"/>
            <p:cNvSpPr/>
            <p:nvPr/>
          </p:nvSpPr>
          <p:spPr bwMode="auto">
            <a:xfrm>
              <a:off x="4911725" y="330200"/>
              <a:ext cx="301625" cy="98425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80"/>
            <p:cNvSpPr/>
            <p:nvPr/>
          </p:nvSpPr>
          <p:spPr bwMode="auto">
            <a:xfrm>
              <a:off x="7004050" y="1758950"/>
              <a:ext cx="88900" cy="222250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81"/>
            <p:cNvSpPr/>
            <p:nvPr/>
          </p:nvSpPr>
          <p:spPr bwMode="auto">
            <a:xfrm>
              <a:off x="6172200" y="466725"/>
              <a:ext cx="123825" cy="44450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2"/>
            <p:cNvSpPr/>
            <p:nvPr/>
          </p:nvSpPr>
          <p:spPr bwMode="auto">
            <a:xfrm>
              <a:off x="8531225" y="2232025"/>
              <a:ext cx="92075" cy="9842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5314950" y="295275"/>
              <a:ext cx="161925" cy="34925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4"/>
            <p:cNvSpPr/>
            <p:nvPr/>
          </p:nvSpPr>
          <p:spPr bwMode="auto">
            <a:xfrm>
              <a:off x="5273675" y="288925"/>
              <a:ext cx="41275" cy="127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85"/>
            <p:cNvSpPr/>
            <p:nvPr/>
          </p:nvSpPr>
          <p:spPr bwMode="auto">
            <a:xfrm>
              <a:off x="5730875" y="708025"/>
              <a:ext cx="69850" cy="793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86"/>
            <p:cNvSpPr/>
            <p:nvPr/>
          </p:nvSpPr>
          <p:spPr bwMode="auto">
            <a:xfrm>
              <a:off x="6340475" y="647700"/>
              <a:ext cx="53975" cy="6032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87"/>
            <p:cNvSpPr/>
            <p:nvPr/>
          </p:nvSpPr>
          <p:spPr bwMode="auto">
            <a:xfrm>
              <a:off x="7940675" y="1571625"/>
              <a:ext cx="47625" cy="82550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89"/>
            <p:cNvSpPr/>
            <p:nvPr/>
          </p:nvSpPr>
          <p:spPr bwMode="auto">
            <a:xfrm>
              <a:off x="8626475" y="2171700"/>
              <a:ext cx="50800" cy="730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90"/>
            <p:cNvSpPr/>
            <p:nvPr/>
          </p:nvSpPr>
          <p:spPr bwMode="auto">
            <a:xfrm>
              <a:off x="7775575" y="1660525"/>
              <a:ext cx="111125" cy="41275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91"/>
            <p:cNvSpPr/>
            <p:nvPr/>
          </p:nvSpPr>
          <p:spPr bwMode="auto">
            <a:xfrm>
              <a:off x="7102475" y="288925"/>
              <a:ext cx="215900" cy="10477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5194300" y="339725"/>
              <a:ext cx="76200" cy="412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5422900" y="1177925"/>
              <a:ext cx="120650" cy="53975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8223250" y="676275"/>
              <a:ext cx="28575" cy="1206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7953375" y="1254125"/>
              <a:ext cx="34925" cy="79375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8261350" y="2235200"/>
              <a:ext cx="41275" cy="412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97"/>
            <p:cNvSpPr/>
            <p:nvPr/>
          </p:nvSpPr>
          <p:spPr bwMode="auto">
            <a:xfrm>
              <a:off x="8086725" y="1568450"/>
              <a:ext cx="234950" cy="161925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8169275" y="304800"/>
              <a:ext cx="60325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4943475" y="282575"/>
              <a:ext cx="88900" cy="2222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7458075" y="1400175"/>
              <a:ext cx="22225" cy="603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7600950" y="219075"/>
              <a:ext cx="101600" cy="3810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2"/>
            <p:cNvSpPr/>
            <p:nvPr/>
          </p:nvSpPr>
          <p:spPr bwMode="auto">
            <a:xfrm>
              <a:off x="7705725" y="250825"/>
              <a:ext cx="66675" cy="19050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3"/>
            <p:cNvSpPr/>
            <p:nvPr/>
          </p:nvSpPr>
          <p:spPr bwMode="auto">
            <a:xfrm>
              <a:off x="5162550" y="250825"/>
              <a:ext cx="79375" cy="222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04"/>
            <p:cNvSpPr/>
            <p:nvPr/>
          </p:nvSpPr>
          <p:spPr bwMode="auto">
            <a:xfrm>
              <a:off x="4886325" y="727075"/>
              <a:ext cx="50800" cy="31750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05"/>
            <p:cNvSpPr/>
            <p:nvPr/>
          </p:nvSpPr>
          <p:spPr bwMode="auto">
            <a:xfrm>
              <a:off x="8074025" y="1003300"/>
              <a:ext cx="254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06"/>
            <p:cNvSpPr/>
            <p:nvPr/>
          </p:nvSpPr>
          <p:spPr bwMode="auto">
            <a:xfrm>
              <a:off x="5175250" y="292100"/>
              <a:ext cx="82550" cy="31750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07"/>
            <p:cNvSpPr/>
            <p:nvPr/>
          </p:nvSpPr>
          <p:spPr bwMode="auto">
            <a:xfrm>
              <a:off x="7956550" y="1143000"/>
              <a:ext cx="1905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7813675" y="1231900"/>
              <a:ext cx="28575" cy="254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6572250" y="882650"/>
              <a:ext cx="158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7953375" y="1543050"/>
              <a:ext cx="571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6619875" y="930275"/>
              <a:ext cx="38100" cy="254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7997825" y="1701800"/>
              <a:ext cx="41275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5276850" y="311150"/>
              <a:ext cx="31750" cy="190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5248275" y="260350"/>
              <a:ext cx="41275" cy="1587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8277225" y="317500"/>
              <a:ext cx="53975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5511800" y="434975"/>
              <a:ext cx="25400" cy="158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8108950" y="996950"/>
              <a:ext cx="25400" cy="222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8229600" y="3206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8229600" y="307975"/>
              <a:ext cx="31750" cy="15875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4552950" y="600075"/>
              <a:ext cx="254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8054975" y="1606550"/>
              <a:ext cx="285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22"/>
            <p:cNvSpPr/>
            <p:nvPr/>
          </p:nvSpPr>
          <p:spPr bwMode="auto">
            <a:xfrm>
              <a:off x="8207375" y="339725"/>
              <a:ext cx="3492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5067300" y="260350"/>
              <a:ext cx="44450" cy="2222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8007350" y="1352550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5016500" y="292100"/>
              <a:ext cx="142875" cy="4127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7064375" y="412750"/>
              <a:ext cx="2540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8045450" y="1530350"/>
              <a:ext cx="9525" cy="381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5429250" y="520700"/>
              <a:ext cx="1905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6870700" y="977900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5499100" y="1254125"/>
              <a:ext cx="222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5711825" y="781050"/>
              <a:ext cx="9525" cy="222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5797550" y="774700"/>
              <a:ext cx="15875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5549900" y="2251075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7978775" y="1368425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6607175" y="638175"/>
              <a:ext cx="15875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7194550" y="400050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4816475" y="669925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141"/>
            <p:cNvSpPr/>
            <p:nvPr/>
          </p:nvSpPr>
          <p:spPr bwMode="auto">
            <a:xfrm>
              <a:off x="8308975" y="1641475"/>
              <a:ext cx="41275" cy="222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142"/>
            <p:cNvSpPr/>
            <p:nvPr/>
          </p:nvSpPr>
          <p:spPr bwMode="auto">
            <a:xfrm>
              <a:off x="4791075" y="609600"/>
              <a:ext cx="12700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143"/>
            <p:cNvSpPr/>
            <p:nvPr/>
          </p:nvSpPr>
          <p:spPr bwMode="auto">
            <a:xfrm>
              <a:off x="6394450" y="593725"/>
              <a:ext cx="92075" cy="136525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44"/>
            <p:cNvSpPr/>
            <p:nvPr/>
          </p:nvSpPr>
          <p:spPr bwMode="auto">
            <a:xfrm>
              <a:off x="7950200" y="1698625"/>
              <a:ext cx="22225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45"/>
            <p:cNvSpPr/>
            <p:nvPr/>
          </p:nvSpPr>
          <p:spPr bwMode="auto">
            <a:xfrm>
              <a:off x="5391150" y="473075"/>
              <a:ext cx="79375" cy="44450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46"/>
            <p:cNvSpPr/>
            <p:nvPr/>
          </p:nvSpPr>
          <p:spPr bwMode="auto">
            <a:xfrm>
              <a:off x="8613775" y="2139950"/>
              <a:ext cx="19050" cy="2857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47"/>
            <p:cNvSpPr/>
            <p:nvPr/>
          </p:nvSpPr>
          <p:spPr bwMode="auto">
            <a:xfrm>
              <a:off x="5635625" y="1254125"/>
              <a:ext cx="19050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148"/>
            <p:cNvSpPr/>
            <p:nvPr/>
          </p:nvSpPr>
          <p:spPr bwMode="auto">
            <a:xfrm>
              <a:off x="6575425" y="854075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149"/>
            <p:cNvSpPr/>
            <p:nvPr/>
          </p:nvSpPr>
          <p:spPr bwMode="auto">
            <a:xfrm>
              <a:off x="5546725" y="1231900"/>
              <a:ext cx="73025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50"/>
            <p:cNvSpPr/>
            <p:nvPr/>
          </p:nvSpPr>
          <p:spPr bwMode="auto">
            <a:xfrm>
              <a:off x="8029575" y="1609725"/>
              <a:ext cx="12700" cy="127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51"/>
            <p:cNvSpPr/>
            <p:nvPr/>
          </p:nvSpPr>
          <p:spPr bwMode="auto">
            <a:xfrm>
              <a:off x="7981950" y="1635125"/>
              <a:ext cx="95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52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53"/>
            <p:cNvSpPr/>
            <p:nvPr/>
          </p:nvSpPr>
          <p:spPr bwMode="auto">
            <a:xfrm>
              <a:off x="7778750" y="160655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54"/>
            <p:cNvSpPr/>
            <p:nvPr/>
          </p:nvSpPr>
          <p:spPr bwMode="auto">
            <a:xfrm>
              <a:off x="7772400" y="158750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5280025" y="215900"/>
              <a:ext cx="130175" cy="539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156"/>
            <p:cNvSpPr/>
            <p:nvPr/>
          </p:nvSpPr>
          <p:spPr bwMode="auto">
            <a:xfrm>
              <a:off x="5346700" y="190500"/>
              <a:ext cx="361950" cy="10795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7985125" y="1377950"/>
              <a:ext cx="1270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6765925" y="974725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59"/>
            <p:cNvSpPr/>
            <p:nvPr/>
          </p:nvSpPr>
          <p:spPr bwMode="auto">
            <a:xfrm>
              <a:off x="7962900" y="1343025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4451350" y="638175"/>
              <a:ext cx="25400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8080375" y="1749425"/>
              <a:ext cx="12700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7943850" y="1717675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7915275" y="1701800"/>
              <a:ext cx="15875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7931150" y="1698625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5473700" y="530225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66"/>
            <p:cNvSpPr/>
            <p:nvPr/>
          </p:nvSpPr>
          <p:spPr bwMode="auto">
            <a:xfrm>
              <a:off x="8201025" y="809625"/>
              <a:ext cx="66675" cy="60325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67"/>
            <p:cNvSpPr/>
            <p:nvPr/>
          </p:nvSpPr>
          <p:spPr bwMode="auto">
            <a:xfrm>
              <a:off x="7870825" y="1736725"/>
              <a:ext cx="495300" cy="463550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68"/>
            <p:cNvSpPr/>
            <p:nvPr/>
          </p:nvSpPr>
          <p:spPr bwMode="auto">
            <a:xfrm>
              <a:off x="5556250" y="243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69"/>
            <p:cNvSpPr/>
            <p:nvPr/>
          </p:nvSpPr>
          <p:spPr bwMode="auto">
            <a:xfrm>
              <a:off x="5543550" y="2432050"/>
              <a:ext cx="127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70"/>
            <p:cNvSpPr/>
            <p:nvPr/>
          </p:nvSpPr>
          <p:spPr bwMode="auto">
            <a:xfrm>
              <a:off x="7978775" y="1403350"/>
              <a:ext cx="57150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71"/>
            <p:cNvSpPr/>
            <p:nvPr/>
          </p:nvSpPr>
          <p:spPr bwMode="auto">
            <a:xfrm>
              <a:off x="6499225" y="901700"/>
              <a:ext cx="9525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72"/>
            <p:cNvSpPr/>
            <p:nvPr/>
          </p:nvSpPr>
          <p:spPr bwMode="auto">
            <a:xfrm>
              <a:off x="7854950" y="330200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73"/>
            <p:cNvSpPr/>
            <p:nvPr/>
          </p:nvSpPr>
          <p:spPr bwMode="auto">
            <a:xfrm>
              <a:off x="5705475" y="1384300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74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75"/>
            <p:cNvSpPr/>
            <p:nvPr/>
          </p:nvSpPr>
          <p:spPr bwMode="auto">
            <a:xfrm>
              <a:off x="7943850" y="1381125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76"/>
            <p:cNvSpPr/>
            <p:nvPr/>
          </p:nvSpPr>
          <p:spPr bwMode="auto">
            <a:xfrm>
              <a:off x="5276850" y="276225"/>
              <a:ext cx="222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77"/>
            <p:cNvSpPr/>
            <p:nvPr/>
          </p:nvSpPr>
          <p:spPr bwMode="auto">
            <a:xfrm>
              <a:off x="5670550" y="736600"/>
              <a:ext cx="285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78"/>
            <p:cNvSpPr/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5" name="椭圆 114"/>
          <p:cNvSpPr/>
          <p:nvPr/>
        </p:nvSpPr>
        <p:spPr>
          <a:xfrm>
            <a:off x="925367" y="1598210"/>
            <a:ext cx="3937262" cy="375935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130097" y="2851400"/>
            <a:ext cx="3345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--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获</a:t>
            </a:r>
            <a:r>
              <a:rPr lang="zh-CN" altLang="en-US" sz="2000" b="1" dirty="0">
                <a:solidFill>
                  <a:srgbClr val="7030A0"/>
                </a:solidFill>
              </a:rPr>
              <a:t>批</a:t>
            </a:r>
            <a:r>
              <a:rPr lang="en-US" altLang="zh-CN" sz="2000" b="1" dirty="0">
                <a:solidFill>
                  <a:srgbClr val="7030A0"/>
                </a:solidFill>
              </a:rPr>
              <a:t>2020</a:t>
            </a:r>
            <a:r>
              <a:rPr lang="zh-CN" altLang="en-US" sz="2000" b="1" dirty="0">
                <a:solidFill>
                  <a:srgbClr val="7030A0"/>
                </a:solidFill>
              </a:rPr>
              <a:t>年安徽省级一流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课程（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安徽省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2020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年高等学校省级质量工程项目，线</a:t>
            </a:r>
            <a:r>
              <a:rPr lang="zh-CN" altLang="en-US" sz="2000" b="1" dirty="0">
                <a:solidFill>
                  <a:srgbClr val="7030A0"/>
                </a:solidFill>
              </a:rPr>
              <a:t>上课程、原</a:t>
            </a:r>
            <a:r>
              <a:rPr lang="en-US" altLang="zh-CN" sz="2000" b="1" dirty="0">
                <a:solidFill>
                  <a:srgbClr val="7030A0"/>
                </a:solidFill>
              </a:rPr>
              <a:t>MOOC</a:t>
            </a:r>
            <a:r>
              <a:rPr lang="zh-CN" altLang="en-US" sz="2000" b="1" dirty="0">
                <a:solidFill>
                  <a:srgbClr val="7030A0"/>
                </a:solidFill>
              </a:rPr>
              <a:t>）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：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r>
              <a:rPr lang="en-US" altLang="zh-CN" sz="20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-- </a:t>
            </a:r>
            <a:r>
              <a:rPr lang="zh-CN" altLang="en-US" sz="20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获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批</a:t>
            </a:r>
            <a:r>
              <a:rPr lang="en-US" altLang="zh-CN" sz="20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2020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年安徽省级</a:t>
            </a:r>
            <a:r>
              <a:rPr lang="zh-CN" altLang="en-US" sz="20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示范</a:t>
            </a:r>
            <a:r>
              <a:rPr lang="zh-CN" altLang="en-US" sz="20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课程；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004257" y="1848855"/>
            <a:ext cx="370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kern="0" dirty="0" smtClean="0">
                <a:solidFill>
                  <a:schemeClr val="accent1">
                    <a:lumMod val="10000"/>
                  </a:schemeClr>
                </a:solidFill>
                <a:cs typeface="+mn-ea"/>
                <a:sym typeface="+mn-lt"/>
              </a:rPr>
              <a:t>4</a:t>
            </a:r>
            <a:r>
              <a:rPr kumimoji="1" lang="zh-CN" altLang="en-US" sz="2400" b="1" kern="0" dirty="0" smtClean="0">
                <a:solidFill>
                  <a:schemeClr val="accent1">
                    <a:lumMod val="10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-US" altLang="zh-CN" sz="2400" b="1" kern="0" noProof="0" dirty="0" smtClean="0">
                <a:solidFill>
                  <a:schemeClr val="accent1">
                    <a:lumMod val="10000"/>
                  </a:schemeClr>
                </a:solidFill>
                <a:cs typeface="+mn-ea"/>
                <a:sym typeface="+mn-lt"/>
              </a:rPr>
              <a:t>《</a:t>
            </a:r>
            <a:r>
              <a:rPr kumimoji="1" lang="zh-CN" altLang="en-US" sz="2400" b="1" kern="0" noProof="0" dirty="0" smtClean="0">
                <a:solidFill>
                  <a:schemeClr val="accent1">
                    <a:lumMod val="10000"/>
                  </a:schemeClr>
                </a:solidFill>
                <a:cs typeface="+mn-ea"/>
                <a:sym typeface="+mn-lt"/>
              </a:rPr>
              <a:t>英美文学</a:t>
            </a:r>
            <a:r>
              <a:rPr kumimoji="1" lang="en-US" altLang="zh-CN" sz="2400" b="1" kern="0" dirty="0" smtClean="0">
                <a:solidFill>
                  <a:schemeClr val="accent1">
                    <a:lumMod val="10000"/>
                  </a:schemeClr>
                </a:solidFill>
                <a:cs typeface="+mn-ea"/>
                <a:sym typeface="+mn-lt"/>
              </a:rPr>
              <a:t>》</a:t>
            </a:r>
            <a:endParaRPr kumimoji="1" lang="en-US" altLang="zh-CN" sz="2400" b="1" kern="0" dirty="0" smtClean="0">
              <a:solidFill>
                <a:schemeClr val="accent1">
                  <a:lumMod val="10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kern="0" dirty="0" smtClean="0">
                <a:solidFill>
                  <a:schemeClr val="accent1">
                    <a:lumMod val="10000"/>
                  </a:schemeClr>
                </a:solidFill>
                <a:cs typeface="+mn-ea"/>
                <a:sym typeface="+mn-lt"/>
              </a:rPr>
              <a:t>线上课程建设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0205" y="1603877"/>
            <a:ext cx="6605509" cy="1353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12" y="3044297"/>
            <a:ext cx="6600646" cy="500410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69" y="3643628"/>
            <a:ext cx="6662122" cy="1498234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17" y="5190809"/>
            <a:ext cx="6724650" cy="657225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89" y="5919901"/>
            <a:ext cx="46958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73506" y="1900809"/>
            <a:ext cx="10169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e</a:t>
            </a:r>
            <a:r>
              <a:rPr lang="zh-CN" altLang="en-US" sz="2000" b="1" dirty="0">
                <a:solidFill>
                  <a:srgbClr val="7030A0"/>
                </a:solidFill>
              </a:rPr>
              <a:t>会学平台上，课程组集体录制了大学英语综合教程前</a:t>
            </a:r>
            <a:r>
              <a:rPr lang="en-US" altLang="zh-CN" sz="2000" b="1" dirty="0">
                <a:solidFill>
                  <a:srgbClr val="7030A0"/>
                </a:solidFill>
              </a:rPr>
              <a:t>4</a:t>
            </a:r>
            <a:r>
              <a:rPr lang="zh-CN" altLang="en-US" sz="2000" b="1" dirty="0">
                <a:solidFill>
                  <a:srgbClr val="7030A0"/>
                </a:solidFill>
              </a:rPr>
              <a:t>册课文中文学文化知识的讲解视频（共</a:t>
            </a:r>
            <a:r>
              <a:rPr lang="en-US" altLang="zh-CN" sz="2000" b="1" dirty="0">
                <a:solidFill>
                  <a:srgbClr val="7030A0"/>
                </a:solidFill>
              </a:rPr>
              <a:t>40</a:t>
            </a:r>
            <a:r>
              <a:rPr lang="zh-CN" altLang="en-US" sz="2000" b="1" dirty="0">
                <a:solidFill>
                  <a:srgbClr val="7030A0"/>
                </a:solidFill>
              </a:rPr>
              <a:t>个视频、时长</a:t>
            </a:r>
            <a:r>
              <a:rPr lang="en-US" altLang="zh-CN" sz="2000" b="1" dirty="0">
                <a:solidFill>
                  <a:srgbClr val="7030A0"/>
                </a:solidFill>
              </a:rPr>
              <a:t>600</a:t>
            </a:r>
            <a:r>
              <a:rPr lang="zh-CN" altLang="en-US" sz="2000" b="1" dirty="0">
                <a:solidFill>
                  <a:srgbClr val="7030A0"/>
                </a:solidFill>
              </a:rPr>
              <a:t>分钟），并在讨论区附若干道思考题供学生回复，敦促复习巩固；同时设置了非视频资源</a:t>
            </a:r>
            <a:r>
              <a:rPr lang="en-US" altLang="zh-CN" sz="2000" b="1" dirty="0">
                <a:solidFill>
                  <a:srgbClr val="7030A0"/>
                </a:solidFill>
              </a:rPr>
              <a:t>--</a:t>
            </a:r>
            <a:r>
              <a:rPr lang="zh-CN" altLang="en-US" sz="2000" b="1" dirty="0">
                <a:solidFill>
                  <a:srgbClr val="7030A0"/>
                </a:solidFill>
              </a:rPr>
              <a:t>测试和试卷设题</a:t>
            </a:r>
            <a:r>
              <a:rPr lang="en-US" altLang="zh-CN" sz="2000" b="1" dirty="0">
                <a:solidFill>
                  <a:srgbClr val="7030A0"/>
                </a:solidFill>
              </a:rPr>
              <a:t>150</a:t>
            </a:r>
            <a:r>
              <a:rPr lang="zh-CN" altLang="en-US" sz="2000" b="1" dirty="0">
                <a:solidFill>
                  <a:srgbClr val="7030A0"/>
                </a:solidFill>
              </a:rPr>
              <a:t>道，涵盖西方文学中的神话、戏剧、诗歌、小说四个主要类型，可单独学习，也可综合学习，线上平台自动打分，方便学生自主学习，成绩归入平时成绩。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0" y="3461280"/>
            <a:ext cx="3829050" cy="638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6" y="3780368"/>
            <a:ext cx="3819525" cy="1066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7" y="4844318"/>
            <a:ext cx="3522045" cy="447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62" y="4099455"/>
            <a:ext cx="3771900" cy="19162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57" y="6036856"/>
            <a:ext cx="367665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33019" y="1009363"/>
            <a:ext cx="9501236" cy="760126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7030A0"/>
                </a:solidFill>
              </a:rPr>
              <a:t>线上课程在</a:t>
            </a:r>
            <a:r>
              <a:rPr lang="en-US" altLang="zh-CN" dirty="0" smtClean="0">
                <a:solidFill>
                  <a:srgbClr val="7030A0"/>
                </a:solidFill>
              </a:rPr>
              <a:t>e</a:t>
            </a:r>
            <a:r>
              <a:rPr lang="zh-CN" altLang="en-US" dirty="0" smtClean="0">
                <a:solidFill>
                  <a:srgbClr val="7030A0"/>
                </a:solidFill>
              </a:rPr>
              <a:t>会学平台上迄今已完整开设六期：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" y="1589944"/>
            <a:ext cx="4538229" cy="22636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16" y="1466529"/>
            <a:ext cx="5003984" cy="2316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4" y="2147030"/>
            <a:ext cx="4515439" cy="22902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7" y="4231059"/>
            <a:ext cx="4488820" cy="205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64" y="4116252"/>
            <a:ext cx="4292070" cy="21725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4" y="4483555"/>
            <a:ext cx="4664340" cy="239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191962" y="3094510"/>
            <a:ext cx="3877984" cy="668337"/>
          </a:xfrm>
        </p:spPr>
        <p:txBody>
          <a:bodyPr/>
          <a:lstStyle/>
          <a:p>
            <a:r>
              <a:rPr lang="zh-CN" altLang="en-US" dirty="0" smtClean="0">
                <a:cs typeface="+mn-ea"/>
                <a:sym typeface="+mn-lt"/>
              </a:rPr>
              <a:t>三、课程特色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5546676" y="6181306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4486747" y="5148341"/>
            <a:ext cx="820946" cy="820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86747" y="4049402"/>
            <a:ext cx="820946" cy="8209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86747" y="2950463"/>
            <a:ext cx="820946" cy="820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86747" y="1851524"/>
            <a:ext cx="820946" cy="8209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39795" y="2214420"/>
            <a:ext cx="4969657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课程理念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24167" y="1897117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课程理念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24167" y="3320485"/>
            <a:ext cx="4969657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课程内容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524167" y="2971975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课程内容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524167" y="4393741"/>
            <a:ext cx="4969657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课程形式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524167" y="4059765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课程形式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39794" y="5493034"/>
            <a:ext cx="4969657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课程评价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524167" y="5158704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课程评价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7" name="图示 16"/>
          <p:cNvGraphicFramePr/>
          <p:nvPr/>
        </p:nvGraphicFramePr>
        <p:xfrm>
          <a:off x="5546676" y="6181306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8" y="2538439"/>
            <a:ext cx="3878115" cy="2181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965945" y="539535"/>
          <a:ext cx="82480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98765" y="1337076"/>
            <a:ext cx="260465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 将文学作品作为观察他人与社会的载体，用以打开学生视野，提高文学课程的应用价值。</a:t>
            </a:r>
            <a:endParaRPr lang="zh-CN" altLang="en-US" sz="1600" kern="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5233" y="699978"/>
            <a:ext cx="5056332" cy="200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设定主题</a:t>
            </a:r>
            <a:r>
              <a:rPr lang="en-US" altLang="zh-CN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提出问题</a:t>
            </a:r>
            <a:r>
              <a:rPr lang="en-US" altLang="zh-CN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探究答案</a:t>
            </a:r>
            <a:r>
              <a:rPr lang="en-US" altLang="zh-CN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检验证明”，从作品主题、艺术手法、创作特色</a:t>
            </a: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三方面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层层设问，打开学生视野</a:t>
            </a: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，使其从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感性认知出发，多角度进行理性思考，全方位</a:t>
            </a: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发散思维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；制作课程思</a:t>
            </a: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政导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图</a:t>
            </a: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、有机融入思政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教学</a:t>
            </a: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，培养人文</a:t>
            </a:r>
            <a:r>
              <a:rPr lang="zh-CN" altLang="en-US" sz="1600" kern="0" dirty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素养和价值情怀</a:t>
            </a:r>
            <a:r>
              <a:rPr lang="zh-CN" altLang="en-US" sz="1600" kern="0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600" kern="0" dirty="0" smtClean="0">
              <a:solidFill>
                <a:schemeClr val="accent4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5306" y="3845534"/>
            <a:ext cx="476680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教学</a:t>
            </a:r>
            <a:r>
              <a:rPr lang="zh-CN" altLang="en-US" sz="1600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模式以</a:t>
            </a:r>
            <a:r>
              <a:rPr lang="zh-CN" altLang="en-US" sz="1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问题域为导向，学习变成双向问答，视频配以中</a:t>
            </a:r>
            <a:r>
              <a:rPr lang="zh-CN" altLang="en-US" sz="1600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英字幕</a:t>
            </a:r>
            <a:r>
              <a:rPr lang="zh-CN" altLang="en-US" sz="1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，既进行精神熏陶，更注重能力培养，使文学助力人的思想构建</a:t>
            </a:r>
            <a:r>
              <a:rPr lang="zh-CN" altLang="en-US" sz="1600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1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培养</a:t>
            </a:r>
            <a:r>
              <a:rPr lang="zh-CN" altLang="en-US" sz="1600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科学</a:t>
            </a:r>
            <a:r>
              <a:rPr lang="zh-CN" altLang="en-US" sz="1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思维习惯，锻炼主动思考能力。 </a:t>
            </a:r>
            <a:endParaRPr lang="zh-CN" altLang="en-US" sz="1600" kern="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3547" y="5431904"/>
            <a:ext cx="815047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kern="0" dirty="0" smtClean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课程</a:t>
            </a:r>
            <a:r>
              <a:rPr lang="zh-CN" altLang="en-US" sz="1600" kern="0" dirty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采用形成性评价和终结性评价相结合的综合评价方式</a:t>
            </a:r>
            <a:r>
              <a:rPr lang="zh-CN" altLang="en-US" sz="1600" kern="0" dirty="0" smtClean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，评价</a:t>
            </a:r>
            <a:r>
              <a:rPr lang="zh-CN" altLang="en-US" sz="1600" kern="0" dirty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更加科学化</a:t>
            </a:r>
            <a:r>
              <a:rPr lang="zh-CN" altLang="en-US" sz="1600" kern="0" dirty="0" smtClean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。课程总</a:t>
            </a:r>
            <a:r>
              <a:rPr lang="zh-CN" altLang="en-US" sz="1600" kern="0" dirty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学时</a:t>
            </a:r>
            <a:r>
              <a:rPr lang="en-US" altLang="zh-CN" sz="1600" kern="0" dirty="0" smtClean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40</a:t>
            </a:r>
            <a:r>
              <a:rPr lang="zh-CN" altLang="en-US" sz="1600" kern="0" dirty="0" smtClean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学时，</a:t>
            </a:r>
            <a:r>
              <a:rPr lang="zh-CN" altLang="en-US" sz="1600" kern="0" dirty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测试和试卷设题</a:t>
            </a:r>
            <a:r>
              <a:rPr lang="en-US" altLang="zh-CN" sz="1600" kern="0" dirty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148</a:t>
            </a:r>
            <a:r>
              <a:rPr lang="zh-CN" altLang="en-US" sz="1600" kern="0" dirty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道</a:t>
            </a:r>
            <a:r>
              <a:rPr lang="zh-CN" altLang="en-US" sz="1600" kern="0" dirty="0" smtClean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，可</a:t>
            </a:r>
            <a:r>
              <a:rPr lang="zh-CN" altLang="en-US" sz="1600" kern="0" dirty="0">
                <a:solidFill>
                  <a:srgbClr val="E73A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单独学习，也可综合学习，线上平台自动打分，方便学习者自主学习，成绩归入平时成绩。</a:t>
            </a:r>
            <a:endParaRPr lang="zh-CN" altLang="en-US" sz="1600" kern="0" dirty="0">
              <a:solidFill>
                <a:srgbClr val="E73A1C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文本框 3"/>
          <p:cNvSpPr txBox="1"/>
          <p:nvPr/>
        </p:nvSpPr>
        <p:spPr>
          <a:xfrm>
            <a:off x="1487606" y="1610736"/>
            <a:ext cx="9132981" cy="2522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35" b="1" noProof="1"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ea typeface="SimSun" pitchFamily="2" charset="-122"/>
              </a:rPr>
              <a:t>全人教育</a:t>
            </a:r>
            <a:r>
              <a:rPr lang="zh-CN" altLang="en-US" sz="3035" noProof="1"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ea typeface="SimSun" pitchFamily="2" charset="-122"/>
              </a:rPr>
              <a:t>，即对学生进行能力、知识和素质全方位的教育，使学生掌握基本语言技能以谋生，并培养学生综合素质以谋智，家国</a:t>
            </a:r>
            <a:r>
              <a:rPr lang="zh-CN" altLang="en-US" sz="3035" noProof="1" smtClean="0"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ea typeface="SimSun" pitchFamily="2" charset="-122"/>
              </a:rPr>
              <a:t>情怀和人文素养以谋道，</a:t>
            </a:r>
            <a:r>
              <a:rPr lang="zh-CN" altLang="en-US" sz="3035" noProof="1"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ea typeface="SimSun" pitchFamily="2" charset="-122"/>
              </a:rPr>
              <a:t>成为符合社会需求的全面发展的复合型人才。</a:t>
            </a:r>
            <a:endParaRPr lang="zh-CN" altLang="en-US" sz="3035" noProof="1"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rgbClr val="0070C0"/>
              </a:solidFill>
              <a:latin typeface="Calibri" panose="020F0502020204030204" pitchFamily="34" charset="0"/>
              <a:ea typeface="SimSun" pitchFamily="2" charset="-122"/>
            </a:endParaRPr>
          </a:p>
        </p:txBody>
      </p:sp>
      <p:sp>
        <p:nvSpPr>
          <p:cNvPr id="39939" name="矩形 259"/>
          <p:cNvSpPr>
            <a:spLocks noChangeArrowheads="1"/>
          </p:cNvSpPr>
          <p:nvPr/>
        </p:nvSpPr>
        <p:spPr bwMode="auto">
          <a:xfrm>
            <a:off x="669808" y="795089"/>
            <a:ext cx="119677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3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课程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总体</a:t>
            </a:r>
            <a:r>
              <a:rPr lang="zh-CN" altLang="zh-CN" sz="3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目标</a:t>
            </a:r>
            <a:r>
              <a:rPr lang="zh-CN" altLang="en-US" sz="3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：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9940" name="文本框 3"/>
          <p:cNvSpPr txBox="1">
            <a:spLocks noChangeArrowheads="1"/>
          </p:cNvSpPr>
          <p:nvPr/>
        </p:nvSpPr>
        <p:spPr bwMode="auto">
          <a:xfrm>
            <a:off x="669808" y="4949238"/>
            <a:ext cx="2018453" cy="61754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415" b="1" dirty="0">
                <a:solidFill>
                  <a:schemeClr val="bg1"/>
                </a:solidFill>
              </a:rPr>
              <a:t>价值引领</a:t>
            </a:r>
            <a:endParaRPr lang="zh-CN" altLang="en-US" sz="3415" b="1" dirty="0">
              <a:solidFill>
                <a:schemeClr val="bg1"/>
              </a:solidFill>
            </a:endParaRPr>
          </a:p>
        </p:txBody>
      </p:sp>
      <p:sp>
        <p:nvSpPr>
          <p:cNvPr id="39941" name="文本框 4"/>
          <p:cNvSpPr txBox="1">
            <a:spLocks noChangeArrowheads="1"/>
          </p:cNvSpPr>
          <p:nvPr/>
        </p:nvSpPr>
        <p:spPr bwMode="auto">
          <a:xfrm>
            <a:off x="3374625" y="4949238"/>
            <a:ext cx="4697683" cy="61754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415" b="1" dirty="0">
                <a:solidFill>
                  <a:schemeClr val="bg1"/>
                </a:solidFill>
              </a:rPr>
              <a:t>知识能力的递进式培养</a:t>
            </a:r>
            <a:endParaRPr lang="zh-CN" altLang="en-US" sz="3415" b="1" dirty="0">
              <a:solidFill>
                <a:schemeClr val="bg1"/>
              </a:solidFill>
            </a:endParaRPr>
          </a:p>
        </p:txBody>
      </p:sp>
      <p:sp>
        <p:nvSpPr>
          <p:cNvPr id="39942" name="文本框 6"/>
          <p:cNvSpPr txBox="1">
            <a:spLocks noChangeArrowheads="1"/>
          </p:cNvSpPr>
          <p:nvPr/>
        </p:nvSpPr>
        <p:spPr bwMode="auto">
          <a:xfrm>
            <a:off x="8954348" y="4949238"/>
            <a:ext cx="1988349" cy="61754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415" b="1" dirty="0">
                <a:solidFill>
                  <a:schemeClr val="bg1"/>
                </a:solidFill>
              </a:rPr>
              <a:t>素质养成</a:t>
            </a:r>
            <a:endParaRPr lang="zh-CN" altLang="en-US" sz="3415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00769" y="1179126"/>
            <a:ext cx="4956540" cy="388919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《</a:t>
            </a:r>
            <a:r>
              <a:rPr lang="zh-CN" altLang="en-US" dirty="0" smtClean="0">
                <a:solidFill>
                  <a:srgbClr val="7030A0"/>
                </a:solidFill>
              </a:rPr>
              <a:t>英美文学</a:t>
            </a:r>
            <a:r>
              <a:rPr lang="en-US" altLang="zh-CN" dirty="0" smtClean="0">
                <a:solidFill>
                  <a:srgbClr val="7030A0"/>
                </a:solidFill>
              </a:rPr>
              <a:t>》</a:t>
            </a:r>
            <a:r>
              <a:rPr lang="zh-CN" altLang="en-US" dirty="0" smtClean="0">
                <a:solidFill>
                  <a:srgbClr val="7030A0"/>
                </a:solidFill>
              </a:rPr>
              <a:t>教学内容简介：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1216" y="2292030"/>
            <a:ext cx="105433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sz="2000" dirty="0" smtClean="0"/>
              <a:t>本</a:t>
            </a:r>
            <a:r>
              <a:rPr lang="zh-CN" altLang="en-US" sz="2000" dirty="0"/>
              <a:t>课程建设的</a:t>
            </a:r>
            <a:r>
              <a:rPr lang="en-US" altLang="zh-CN" sz="2000" dirty="0"/>
              <a:t>《</a:t>
            </a:r>
            <a:r>
              <a:rPr lang="zh-CN" altLang="en-US" sz="2000" dirty="0"/>
              <a:t>英美文学</a:t>
            </a:r>
            <a:r>
              <a:rPr lang="en-US" altLang="zh-CN" sz="2000" dirty="0"/>
              <a:t>》</a:t>
            </a:r>
            <a:r>
              <a:rPr lang="zh-CN" altLang="en-US" sz="2000" dirty="0"/>
              <a:t>（</a:t>
            </a:r>
            <a:r>
              <a:rPr lang="en-US" altLang="zh-CN" sz="2000" dirty="0"/>
              <a:t>British-American Literature</a:t>
            </a:r>
            <a:r>
              <a:rPr lang="zh-CN" altLang="en-US" sz="2000" dirty="0"/>
              <a:t>）</a:t>
            </a:r>
            <a:r>
              <a:rPr lang="zh-CN" altLang="en-US" sz="2000" dirty="0" smtClean="0"/>
              <a:t>是为理工科院校学生打造、</a:t>
            </a:r>
            <a:r>
              <a:rPr lang="zh-CN" altLang="en-US" sz="2000" dirty="0"/>
              <a:t>旨在训练学生思辨能力的外国文学课程，采用全英授课，配以中英文</a:t>
            </a:r>
            <a:r>
              <a:rPr lang="zh-CN" altLang="en-US" sz="2000" dirty="0" smtClean="0"/>
              <a:t>字幕；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</a:t>
            </a:r>
            <a:r>
              <a:rPr lang="zh-CN" altLang="en-US" sz="2000" b="1" dirty="0" smtClean="0"/>
              <a:t>课程视频</a:t>
            </a:r>
            <a:r>
              <a:rPr lang="zh-CN" altLang="en-US" sz="2000" b="1" dirty="0"/>
              <a:t>由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戏剧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诗歌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小说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神话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四章构成</a:t>
            </a:r>
            <a:r>
              <a:rPr lang="zh-CN" altLang="en-US" sz="2000" b="1" dirty="0" smtClean="0"/>
              <a:t>，每章涵盖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章节</a:t>
            </a:r>
            <a:r>
              <a:rPr lang="zh-CN" altLang="en-US" sz="2000" b="1" dirty="0">
                <a:solidFill>
                  <a:srgbClr val="FF0000"/>
                </a:solidFill>
              </a:rPr>
              <a:t>专题介绍</a:t>
            </a:r>
            <a:r>
              <a:rPr lang="zh-CN" altLang="en-US" sz="2000" b="1" dirty="0"/>
              <a:t>和</a:t>
            </a:r>
            <a:r>
              <a:rPr lang="en-US" altLang="zh-CN" sz="2000" b="1" dirty="0">
                <a:solidFill>
                  <a:srgbClr val="FF0000"/>
                </a:solidFill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</a:rPr>
              <a:t>个作品专题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讲授</a:t>
            </a:r>
            <a:r>
              <a:rPr lang="zh-CN" altLang="en-US" sz="2000" b="1" dirty="0"/>
              <a:t>这</a:t>
            </a:r>
            <a:r>
              <a:rPr lang="zh-CN" altLang="en-US" sz="2000" b="1" dirty="0" smtClean="0"/>
              <a:t>两部分，其中章节</a:t>
            </a:r>
            <a:r>
              <a:rPr lang="zh-CN" altLang="en-US" sz="2000" b="1" dirty="0"/>
              <a:t>专题介绍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分钟，每个作品的专题</a:t>
            </a:r>
            <a:r>
              <a:rPr lang="zh-CN" altLang="en-US" sz="2000" b="1" dirty="0" smtClean="0"/>
              <a:t>讲授涵盖作品</a:t>
            </a:r>
            <a:r>
              <a:rPr lang="zh-CN" altLang="en-US" sz="2000" b="1" dirty="0"/>
              <a:t>主题、艺术手法、创作</a:t>
            </a:r>
            <a:r>
              <a:rPr lang="zh-CN" altLang="en-US" sz="2000" b="1" dirty="0" smtClean="0"/>
              <a:t>特色等三部分、每</a:t>
            </a:r>
            <a:r>
              <a:rPr lang="zh-CN" altLang="en-US" sz="2000" b="1" dirty="0"/>
              <a:t>部分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分钟，</a:t>
            </a:r>
            <a:r>
              <a:rPr lang="zh-CN" altLang="en-US" sz="2000" b="1" dirty="0" smtClean="0"/>
              <a:t>共计</a:t>
            </a:r>
            <a:r>
              <a:rPr lang="en-US" altLang="zh-CN" sz="2000" b="1" dirty="0" smtClean="0"/>
              <a:t>45</a:t>
            </a:r>
            <a:r>
              <a:rPr lang="zh-CN" altLang="en-US" sz="2000" b="1" dirty="0"/>
              <a:t>分钟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en-US" altLang="zh-CN" sz="2000" b="1" dirty="0"/>
              <a:t> </a:t>
            </a:r>
            <a:r>
              <a:rPr lang="en-US" altLang="zh-CN" sz="2000" b="1" dirty="0" smtClean="0"/>
              <a:t>   </a:t>
            </a:r>
            <a:r>
              <a:rPr lang="zh-CN" altLang="en-US" sz="2000" b="1" dirty="0" smtClean="0"/>
              <a:t>课时方面，章节</a:t>
            </a:r>
            <a:r>
              <a:rPr lang="zh-CN" altLang="en-US" sz="2000" b="1" dirty="0"/>
              <a:t>主题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课时，专题讲授每部分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课时，总课时约</a:t>
            </a:r>
            <a:r>
              <a:rPr lang="en-US" altLang="zh-CN" sz="2000" b="1" dirty="0"/>
              <a:t>40</a:t>
            </a:r>
            <a:r>
              <a:rPr lang="zh-CN" altLang="en-US" sz="2000" b="1" dirty="0"/>
              <a:t>学时。</a:t>
            </a:r>
            <a:endParaRPr lang="zh-CN" altLang="en-US" sz="2000" b="1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一、引言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5546676" y="6181306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187460" y="888369"/>
            <a:ext cx="3720191" cy="388919"/>
          </a:xfrm>
        </p:spPr>
        <p:txBody>
          <a:bodyPr/>
          <a:lstStyle/>
          <a:p>
            <a:r>
              <a:rPr lang="zh-CN" altLang="en-US" dirty="0" smtClean="0">
                <a:solidFill>
                  <a:srgbClr val="7030A0"/>
                </a:solidFill>
              </a:rPr>
              <a:t>线上课程题纲（一）：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11382" y="1792480"/>
          <a:ext cx="10280073" cy="4480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65563"/>
                <a:gridCol w="2798619"/>
                <a:gridCol w="2964872"/>
                <a:gridCol w="2951019"/>
              </a:tblGrid>
              <a:tr h="34053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课程每讲情况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专题标题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预计时长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关键词</a:t>
                      </a:r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1.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戏剧综述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5</a:t>
                      </a:r>
                      <a:r>
                        <a:rPr lang="zh-CN" altLang="en-US" b="1" dirty="0" smtClean="0"/>
                        <a:t>分钟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人性</a:t>
                      </a:r>
                      <a:endParaRPr lang="zh-CN" altLang="en-US" b="1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2.</a:t>
                      </a:r>
                      <a:r>
                        <a:rPr lang="en-US" altLang="zh-CN" baseline="0" dirty="0" smtClean="0"/>
                        <a:t> 3. 4.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哈姆雷特</a:t>
                      </a:r>
                      <a:r>
                        <a:rPr lang="en-US" altLang="zh-CN" dirty="0" smtClean="0"/>
                        <a:t>》1/2/3</a:t>
                      </a:r>
                      <a:r>
                        <a:rPr lang="zh-CN" altLang="en-US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忧郁、延宕、犹豫</a:t>
                      </a:r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5. 6. 7.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老爸英明</a:t>
                      </a:r>
                      <a:r>
                        <a:rPr lang="en-US" altLang="zh-CN" dirty="0" smtClean="0"/>
                        <a:t>》1/2/3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父爱、夸张、关切</a:t>
                      </a:r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8. 9. 10.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李尔王</a:t>
                      </a:r>
                      <a:r>
                        <a:rPr lang="en-US" altLang="zh-CN" dirty="0" smtClean="0"/>
                        <a:t>》1/2/3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疯狂、冲突、盲目</a:t>
                      </a:r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11.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诗歌综述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5</a:t>
                      </a:r>
                      <a:r>
                        <a:rPr lang="zh-CN" altLang="en-US" b="1" dirty="0" smtClean="0"/>
                        <a:t>分钟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审美</a:t>
                      </a:r>
                      <a:endParaRPr lang="zh-CN" altLang="en-US" b="1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12. 13. 14.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未竟之路</a:t>
                      </a:r>
                      <a:r>
                        <a:rPr lang="en-US" altLang="zh-CN" dirty="0" smtClean="0"/>
                        <a:t>》1/2/3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代价、隐喻、反讽</a:t>
                      </a:r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15. 16. 17.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雪夜林边小驻</a:t>
                      </a:r>
                      <a:r>
                        <a:rPr lang="en-US" altLang="zh-CN" dirty="0" smtClean="0"/>
                        <a:t>》1/2/3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修辞、意境、责任</a:t>
                      </a:r>
                      <a:endParaRPr lang="zh-CN" altLang="en-US" dirty="0"/>
                    </a:p>
                  </a:txBody>
                  <a:tcPr/>
                </a:tc>
              </a:tr>
              <a:tr h="53785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18. 19. 20.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我是无名之辈</a:t>
                      </a:r>
                      <a:r>
                        <a:rPr lang="en-US" altLang="zh-CN" dirty="0" smtClean="0"/>
                        <a:t>》1/2/3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意象、对立、变形</a:t>
                      </a:r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187460" y="1085003"/>
            <a:ext cx="3720191" cy="388919"/>
          </a:xfrm>
        </p:spPr>
        <p:txBody>
          <a:bodyPr/>
          <a:lstStyle/>
          <a:p>
            <a:r>
              <a:rPr lang="zh-CN" altLang="en-US" dirty="0" smtClean="0">
                <a:solidFill>
                  <a:srgbClr val="7030A0"/>
                </a:solidFill>
              </a:rPr>
              <a:t>线上课程题纲（二）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11382" y="1792480"/>
          <a:ext cx="10280073" cy="46526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65563"/>
                <a:gridCol w="2798619"/>
                <a:gridCol w="3020291"/>
                <a:gridCol w="2895600"/>
              </a:tblGrid>
              <a:tr h="34053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课程每讲情况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专题标题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预计时长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关键词</a:t>
                      </a:r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21.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小说综述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5</a:t>
                      </a:r>
                      <a:r>
                        <a:rPr lang="zh-CN" altLang="en-US" b="1" dirty="0" smtClean="0"/>
                        <a:t>分钟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伦理</a:t>
                      </a:r>
                      <a:endParaRPr lang="zh-CN" altLang="en-US" b="1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22.</a:t>
                      </a:r>
                      <a:r>
                        <a:rPr lang="en-US" altLang="zh-CN" baseline="0" dirty="0" smtClean="0"/>
                        <a:t> 23. 24.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献给艾米丽的玫瑰</a:t>
                      </a:r>
                      <a:r>
                        <a:rPr lang="en-US" altLang="zh-CN" dirty="0" smtClean="0"/>
                        <a:t>》1/2/3</a:t>
                      </a:r>
                      <a:r>
                        <a:rPr lang="zh-CN" altLang="en-US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眷恋、对比、阴影</a:t>
                      </a:r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25. 26. 27.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患难之交</a:t>
                      </a:r>
                      <a:r>
                        <a:rPr lang="en-US" altLang="zh-CN" dirty="0" smtClean="0"/>
                        <a:t>》1/2/3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虚伪、反衬、性格</a:t>
                      </a:r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28. 29. 30.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最后一片叶子</a:t>
                      </a:r>
                      <a:r>
                        <a:rPr lang="en-US" altLang="zh-CN" dirty="0" smtClean="0"/>
                        <a:t>》1/2/3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仁爱、悬念、衬托</a:t>
                      </a:r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31.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神话综述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5</a:t>
                      </a:r>
                      <a:r>
                        <a:rPr lang="zh-CN" altLang="en-US" b="1" dirty="0" smtClean="0"/>
                        <a:t>分钟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科幻</a:t>
                      </a:r>
                      <a:endParaRPr lang="zh-CN" altLang="en-US" b="1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32. 33. 34.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俄狄浦斯王</a:t>
                      </a:r>
                      <a:r>
                        <a:rPr lang="en-US" altLang="zh-CN" dirty="0" smtClean="0"/>
                        <a:t>》1/2/3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宿命、错位、选择</a:t>
                      </a:r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35. 36. 37.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伊利亚特</a:t>
                      </a:r>
                      <a:r>
                        <a:rPr lang="en-US" altLang="zh-CN" dirty="0" smtClean="0"/>
                        <a:t>》1/2/3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英雄、禁忌、勇气</a:t>
                      </a:r>
                      <a:endParaRPr lang="zh-CN" altLang="en-US" dirty="0"/>
                    </a:p>
                  </a:txBody>
                  <a:tcPr/>
                </a:tc>
              </a:tr>
              <a:tr h="53785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38. 39. 40.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弗兰肯斯坦</a:t>
                      </a:r>
                      <a:r>
                        <a:rPr lang="en-US" altLang="zh-CN" dirty="0" smtClean="0"/>
                        <a:t>》1/2/3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共约</a:t>
                      </a:r>
                      <a:r>
                        <a:rPr lang="en-US" altLang="zh-CN" dirty="0" smtClean="0"/>
                        <a:t>45</a:t>
                      </a:r>
                      <a:r>
                        <a:rPr lang="zh-CN" altLang="en-US" dirty="0" smtClean="0"/>
                        <a:t>分钟（每讲</a:t>
                      </a:r>
                      <a:r>
                        <a:rPr lang="en-US" altLang="zh-CN" dirty="0" smtClean="0"/>
                        <a:t>15</a:t>
                      </a:r>
                      <a:r>
                        <a:rPr lang="zh-CN" altLang="en-US" dirty="0" smtClean="0"/>
                        <a:t>分钟）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怪物、象征、哥特</a:t>
                      </a:r>
                      <a:endParaRPr lang="zh-CN" altLang="en-US" dirty="0"/>
                    </a:p>
                  </a:txBody>
                  <a:tcPr/>
                </a:tc>
              </a:tr>
              <a:tr h="34053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47209" y="2414562"/>
            <a:ext cx="9977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    《</a:t>
            </a:r>
            <a:r>
              <a:rPr lang="zh-CN" altLang="en-US" sz="2000" b="1" dirty="0">
                <a:solidFill>
                  <a:srgbClr val="7030A0"/>
                </a:solidFill>
              </a:rPr>
              <a:t>戏剧</a:t>
            </a:r>
            <a:r>
              <a:rPr lang="en-US" altLang="zh-CN" sz="2000" b="1" dirty="0">
                <a:solidFill>
                  <a:srgbClr val="7030A0"/>
                </a:solidFill>
              </a:rPr>
              <a:t>》《</a:t>
            </a:r>
            <a:r>
              <a:rPr lang="zh-CN" altLang="en-US" sz="2000" b="1" dirty="0">
                <a:solidFill>
                  <a:srgbClr val="7030A0"/>
                </a:solidFill>
              </a:rPr>
              <a:t>诗歌</a:t>
            </a:r>
            <a:r>
              <a:rPr lang="en-US" altLang="zh-CN" sz="2000" b="1" dirty="0">
                <a:solidFill>
                  <a:srgbClr val="7030A0"/>
                </a:solidFill>
              </a:rPr>
              <a:t>》《</a:t>
            </a:r>
            <a:r>
              <a:rPr lang="zh-CN" altLang="en-US" sz="2000" b="1" dirty="0">
                <a:solidFill>
                  <a:srgbClr val="7030A0"/>
                </a:solidFill>
              </a:rPr>
              <a:t>小说</a:t>
            </a:r>
            <a:r>
              <a:rPr lang="en-US" altLang="zh-CN" sz="2000" b="1" dirty="0">
                <a:solidFill>
                  <a:srgbClr val="7030A0"/>
                </a:solidFill>
              </a:rPr>
              <a:t>》《</a:t>
            </a:r>
            <a:r>
              <a:rPr lang="zh-CN" altLang="en-US" sz="2000" b="1" dirty="0">
                <a:solidFill>
                  <a:srgbClr val="7030A0"/>
                </a:solidFill>
              </a:rPr>
              <a:t>神话</a:t>
            </a:r>
            <a:r>
              <a:rPr lang="en-US" altLang="zh-CN" sz="2000" b="1" dirty="0">
                <a:solidFill>
                  <a:srgbClr val="7030A0"/>
                </a:solidFill>
              </a:rPr>
              <a:t>》</a:t>
            </a:r>
            <a:r>
              <a:rPr lang="zh-CN" altLang="en-US" sz="2000" b="1" dirty="0">
                <a:solidFill>
                  <a:srgbClr val="7030A0"/>
                </a:solidFill>
              </a:rPr>
              <a:t>四个章节在文体上涵盖文学的四个类型，在内容上涉及英美古今，在形式上遵循问题导向，紧扣“逻辑思维”这个课程宗旨，以层层推进的方式训练学生的思辨能力，用以跳出理工科院校文学课只停留在赏析层面的怪圈，充分利用信息技术优势，让文学助力理工科学生的科学创新，使传统</a:t>
            </a:r>
            <a:r>
              <a:rPr lang="en-US" altLang="zh-CN" sz="2000" b="1" dirty="0">
                <a:solidFill>
                  <a:srgbClr val="7030A0"/>
                </a:solidFill>
              </a:rPr>
              <a:t>《</a:t>
            </a:r>
            <a:r>
              <a:rPr lang="zh-CN" altLang="en-US" sz="2000" b="1" dirty="0">
                <a:solidFill>
                  <a:srgbClr val="7030A0"/>
                </a:solidFill>
              </a:rPr>
              <a:t>英美文学</a:t>
            </a:r>
            <a:r>
              <a:rPr lang="en-US" altLang="zh-CN" sz="2000" b="1" dirty="0">
                <a:solidFill>
                  <a:srgbClr val="7030A0"/>
                </a:solidFill>
              </a:rPr>
              <a:t>》</a:t>
            </a:r>
            <a:r>
              <a:rPr lang="zh-CN" altLang="en-US" sz="2000" b="1" dirty="0">
                <a:solidFill>
                  <a:srgbClr val="7030A0"/>
                </a:solidFill>
              </a:rPr>
              <a:t>课程从概念走向行动，从功利主义走向人本主义，从感性经验走向科学理性，将课程跃升至深度探究、思辨、互动与实践的新高度。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5546676" y="6181306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574473" y="1082829"/>
            <a:ext cx="4208487" cy="388919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《</a:t>
            </a:r>
            <a:r>
              <a:rPr lang="zh-CN" altLang="en-US" dirty="0" smtClean="0">
                <a:solidFill>
                  <a:srgbClr val="7030A0"/>
                </a:solidFill>
              </a:rPr>
              <a:t>英美文学</a:t>
            </a:r>
            <a:r>
              <a:rPr lang="en-US" altLang="zh-CN" dirty="0" smtClean="0">
                <a:solidFill>
                  <a:srgbClr val="7030A0"/>
                </a:solidFill>
              </a:rPr>
              <a:t>》</a:t>
            </a:r>
            <a:r>
              <a:rPr lang="zh-CN" altLang="en-US" dirty="0" smtClean="0">
                <a:solidFill>
                  <a:srgbClr val="7030A0"/>
                </a:solidFill>
              </a:rPr>
              <a:t>线上课程大纲：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3" y="1691049"/>
            <a:ext cx="3102410" cy="3867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88" y="2257137"/>
            <a:ext cx="3557587" cy="3481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43" y="2840182"/>
            <a:ext cx="4154009" cy="31059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08" y="2244546"/>
            <a:ext cx="3042298" cy="3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191962" y="3094510"/>
            <a:ext cx="3877984" cy="668337"/>
          </a:xfrm>
        </p:spPr>
        <p:txBody>
          <a:bodyPr/>
          <a:lstStyle/>
          <a:p>
            <a:r>
              <a:rPr lang="zh-CN" altLang="en-US" dirty="0" smtClean="0">
                <a:cs typeface="+mn-ea"/>
                <a:sym typeface="+mn-lt"/>
              </a:rPr>
              <a:t>四、课程应用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5546676" y="6181306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图示 3"/>
          <p:cNvGraphicFramePr/>
          <p:nvPr/>
        </p:nvGraphicFramePr>
        <p:xfrm>
          <a:off x="5546676" y="6181306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2136149" y="1499683"/>
          <a:ext cx="7319818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7363" y="916467"/>
            <a:ext cx="10515600" cy="253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1. </a:t>
            </a:r>
            <a:r>
              <a:rPr lang="zh-CN" altLang="zh-CN" sz="2000" b="1" dirty="0" smtClean="0">
                <a:solidFill>
                  <a:srgbClr val="FF0000"/>
                </a:solidFill>
                <a:latin typeface="+mn-ea"/>
              </a:rPr>
              <a:t>运行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</a:rPr>
              <a:t>平台及周期</a:t>
            </a:r>
            <a:r>
              <a:rPr lang="zh-CN" altLang="zh-CN" sz="2000" dirty="0" smtClean="0">
                <a:solidFill>
                  <a:srgbClr val="FF0000"/>
                </a:solidFill>
                <a:latin typeface="+mn-ea"/>
              </a:rPr>
              <a:t>：</a:t>
            </a:r>
            <a:endParaRPr lang="en-US" altLang="zh-CN" sz="20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zh-CN" altLang="zh-CN" sz="2000" dirty="0" smtClean="0">
                <a:latin typeface="+mn-ea"/>
              </a:rPr>
              <a:t>在</a:t>
            </a:r>
            <a:r>
              <a:rPr lang="zh-CN" altLang="zh-CN" sz="2000" dirty="0">
                <a:latin typeface="+mn-ea"/>
              </a:rPr>
              <a:t>“安徽省网络课程中心（</a:t>
            </a:r>
            <a:r>
              <a:rPr lang="en-US" altLang="zh-CN" sz="2000" dirty="0">
                <a:latin typeface="+mn-ea"/>
              </a:rPr>
              <a:t>e</a:t>
            </a:r>
            <a:r>
              <a:rPr lang="zh-CN" altLang="zh-CN" sz="2000" dirty="0">
                <a:latin typeface="+mn-ea"/>
              </a:rPr>
              <a:t>会学）”平台上线，已完整</a:t>
            </a:r>
            <a:r>
              <a:rPr lang="zh-CN" altLang="zh-CN" sz="2000" dirty="0" smtClean="0">
                <a:latin typeface="+mn-ea"/>
              </a:rPr>
              <a:t>运行</a:t>
            </a:r>
            <a:r>
              <a:rPr lang="en-US" altLang="zh-CN" sz="2000" dirty="0" smtClean="0">
                <a:latin typeface="+mn-ea"/>
              </a:rPr>
              <a:t>6</a:t>
            </a:r>
            <a:r>
              <a:rPr lang="zh-CN" altLang="zh-CN" sz="2000" dirty="0" smtClean="0">
                <a:latin typeface="+mn-ea"/>
              </a:rPr>
              <a:t>个</a:t>
            </a:r>
            <a:r>
              <a:rPr lang="zh-CN" altLang="zh-CN" sz="2000" dirty="0">
                <a:latin typeface="+mn-ea"/>
              </a:rPr>
              <a:t>教学周期</a:t>
            </a:r>
            <a:r>
              <a:rPr lang="zh-CN" altLang="zh-CN" sz="2000" dirty="0" smtClean="0">
                <a:latin typeface="+mn-ea"/>
              </a:rPr>
              <a:t>。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2. </a:t>
            </a:r>
            <a:r>
              <a:rPr lang="zh-CN" altLang="zh-CN" sz="2000" b="1" dirty="0" smtClean="0">
                <a:solidFill>
                  <a:srgbClr val="FF0000"/>
                </a:solidFill>
                <a:latin typeface="+mn-ea"/>
              </a:rPr>
              <a:t>教学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</a:rPr>
              <a:t>活动与指导</a:t>
            </a:r>
            <a:r>
              <a:rPr lang="zh-CN" altLang="zh-CN" sz="2000" dirty="0" smtClean="0">
                <a:solidFill>
                  <a:srgbClr val="FF0000"/>
                </a:solidFill>
                <a:latin typeface="+mn-ea"/>
              </a:rPr>
              <a:t>：</a:t>
            </a:r>
            <a:endParaRPr lang="en-US" altLang="zh-CN" sz="20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2060"/>
                </a:solidFill>
                <a:latin typeface="+mn-ea"/>
              </a:rPr>
              <a:t>    </a:t>
            </a:r>
            <a:r>
              <a:rPr lang="zh-CN" altLang="zh-CN" sz="2000" dirty="0" smtClean="0">
                <a:solidFill>
                  <a:srgbClr val="002060"/>
                </a:solidFill>
                <a:latin typeface="+mn-ea"/>
              </a:rPr>
              <a:t>基于</a:t>
            </a:r>
            <a:r>
              <a:rPr lang="zh-CN" altLang="zh-CN" sz="2000" dirty="0">
                <a:solidFill>
                  <a:srgbClr val="002060"/>
                </a:solidFill>
                <a:latin typeface="+mn-ea"/>
              </a:rPr>
              <a:t>网络课程平台，教师为学习者提供测验、作业、考试、答疑、讨论等教学组织活动，及时开展在线指导与测评。各项教学活动完整、有效，按计划实施，师生互动充分，能有效促进师生之间、学生之间进行资源共享、相互交流和自主式与协作式学习。在一个教学周期内，课程数据满足并超过结题要求：</a:t>
            </a:r>
            <a:endParaRPr lang="zh-CN" altLang="zh-CN" sz="2000" dirty="0">
              <a:solidFill>
                <a:srgbClr val="002060"/>
              </a:solidFill>
              <a:latin typeface="+mn-ea"/>
            </a:endParaRPr>
          </a:p>
          <a:p>
            <a:endParaRPr lang="en-US" altLang="zh-CN" sz="2600" b="1" dirty="0" smtClean="0"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89444" y="3449781"/>
          <a:ext cx="10135755" cy="28346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59792"/>
                <a:gridCol w="8575963"/>
              </a:tblGrid>
              <a:tr h="17845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课程公告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要求次数≥</a:t>
                      </a:r>
                      <a:r>
                        <a:rPr lang="en-US" altLang="zh-CN" b="0" dirty="0" smtClean="0"/>
                        <a:t>10</a:t>
                      </a:r>
                      <a:r>
                        <a:rPr lang="zh-CN" altLang="en-US" b="0" dirty="0" smtClean="0"/>
                        <a:t>次，本课程次数</a:t>
                      </a:r>
                      <a:r>
                        <a:rPr lang="en-US" altLang="zh-CN" b="0" dirty="0" smtClean="0"/>
                        <a:t>24</a:t>
                      </a:r>
                      <a:r>
                        <a:rPr lang="zh-CN" altLang="en-US" b="0" dirty="0" smtClean="0"/>
                        <a:t>次（第一学期</a:t>
                      </a:r>
                      <a:r>
                        <a:rPr lang="en-US" altLang="zh-CN" b="0" dirty="0" smtClean="0"/>
                        <a:t>12</a:t>
                      </a:r>
                      <a:r>
                        <a:rPr lang="zh-CN" altLang="en-US" b="0" dirty="0" smtClean="0"/>
                        <a:t>次，第二学期</a:t>
                      </a:r>
                      <a:r>
                        <a:rPr lang="en-US" altLang="zh-CN" b="0" dirty="0" smtClean="0"/>
                        <a:t>12</a:t>
                      </a:r>
                      <a:r>
                        <a:rPr lang="zh-CN" altLang="en-US" b="0" dirty="0" smtClean="0"/>
                        <a:t>次）；</a:t>
                      </a:r>
                      <a:endParaRPr lang="zh-CN" alt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1800" b="1" dirty="0" smtClean="0">
                          <a:latin typeface="+mn-ea"/>
                        </a:rPr>
                        <a:t>测验和作业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dirty="0" smtClean="0">
                          <a:latin typeface="+mn-ea"/>
                        </a:rPr>
                        <a:t>要求总次数</a:t>
                      </a:r>
                      <a:r>
                        <a:rPr lang="en-US" altLang="zh-CN" sz="1800" dirty="0" smtClean="0">
                          <a:latin typeface="+mn-ea"/>
                        </a:rPr>
                        <a:t>≥30</a:t>
                      </a:r>
                      <a:r>
                        <a:rPr lang="zh-CN" altLang="zh-CN" sz="1800" dirty="0" smtClean="0">
                          <a:latin typeface="+mn-ea"/>
                        </a:rPr>
                        <a:t>次</a:t>
                      </a:r>
                      <a:r>
                        <a:rPr lang="zh-CN" altLang="en-US" sz="1800" dirty="0" smtClean="0">
                          <a:latin typeface="+mn-ea"/>
                        </a:rPr>
                        <a:t>，</a:t>
                      </a:r>
                      <a:r>
                        <a:rPr lang="zh-CN" altLang="zh-CN" sz="1800" dirty="0" smtClean="0">
                          <a:latin typeface="+mn-ea"/>
                        </a:rPr>
                        <a:t>本课程总次数</a:t>
                      </a:r>
                      <a:r>
                        <a:rPr lang="en-US" altLang="zh-CN" sz="1800" dirty="0" smtClean="0">
                          <a:latin typeface="+mn-ea"/>
                        </a:rPr>
                        <a:t>31</a:t>
                      </a:r>
                      <a:r>
                        <a:rPr lang="zh-CN" altLang="zh-CN" sz="1800" dirty="0" smtClean="0">
                          <a:latin typeface="+mn-ea"/>
                        </a:rPr>
                        <a:t>次；</a:t>
                      </a:r>
                      <a:endParaRPr lang="zh-CN" altLang="zh-CN" sz="1800" dirty="0" smtClean="0">
                        <a:latin typeface="+mn-ea"/>
                      </a:endParaRPr>
                    </a:p>
                    <a:p>
                      <a:r>
                        <a:rPr lang="zh-CN" altLang="zh-CN" sz="1800" dirty="0" smtClean="0">
                          <a:latin typeface="+mn-ea"/>
                        </a:rPr>
                        <a:t>要求总参与人次</a:t>
                      </a:r>
                      <a:r>
                        <a:rPr lang="en-US" altLang="zh-CN" sz="1800" dirty="0" smtClean="0">
                          <a:latin typeface="+mn-ea"/>
                        </a:rPr>
                        <a:t>≥1000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人，本课程总参与人次</a:t>
                      </a:r>
                      <a:r>
                        <a:rPr lang="en-US" altLang="zh-CN" sz="1800" dirty="0" smtClean="0">
                          <a:latin typeface="+mn-ea"/>
                        </a:rPr>
                        <a:t>≥6534</a:t>
                      </a:r>
                      <a:r>
                        <a:rPr lang="zh-CN" altLang="zh-CN" sz="1800" dirty="0" smtClean="0">
                          <a:latin typeface="+mn-ea"/>
                        </a:rPr>
                        <a:t>人</a:t>
                      </a:r>
                      <a:r>
                        <a:rPr lang="en-US" altLang="zh-CN" sz="1800" dirty="0" smtClean="0">
                          <a:latin typeface="+mn-ea"/>
                        </a:rPr>
                        <a:t> </a:t>
                      </a:r>
                      <a:r>
                        <a:rPr lang="zh-CN" altLang="zh-CN" sz="1800" dirty="0" smtClean="0">
                          <a:latin typeface="+mn-ea"/>
                        </a:rPr>
                        <a:t>（第一学期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2185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人，第二学期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4349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人）</a:t>
                      </a:r>
                      <a:endParaRPr lang="zh-CN" altLang="zh-CN" sz="1800" dirty="0" smtClean="0">
                        <a:latin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1800" b="1" dirty="0" smtClean="0">
                          <a:latin typeface="+mn-ea"/>
                        </a:rPr>
                        <a:t>互动与讨论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dirty="0" smtClean="0">
                          <a:latin typeface="+mn-ea"/>
                        </a:rPr>
                        <a:t>要求教师发帖数</a:t>
                      </a:r>
                      <a:r>
                        <a:rPr lang="en-US" altLang="zh-CN" sz="1800" dirty="0" smtClean="0">
                          <a:latin typeface="+mn-ea"/>
                        </a:rPr>
                        <a:t>≥30</a:t>
                      </a:r>
                      <a:r>
                        <a:rPr lang="zh-CN" altLang="zh-CN" sz="1800" dirty="0" smtClean="0">
                          <a:latin typeface="+mn-ea"/>
                        </a:rPr>
                        <a:t>帖，本课程教师发帖数</a:t>
                      </a:r>
                      <a:r>
                        <a:rPr lang="en-US" altLang="zh-CN" sz="1800" dirty="0" smtClean="0">
                          <a:latin typeface="+mn-ea"/>
                        </a:rPr>
                        <a:t>60</a:t>
                      </a:r>
                      <a:r>
                        <a:rPr lang="zh-CN" altLang="zh-CN" sz="1800" dirty="0" smtClean="0">
                          <a:latin typeface="+mn-ea"/>
                        </a:rPr>
                        <a:t>帖（第一学期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30</a:t>
                      </a:r>
                      <a:r>
                        <a:rPr lang="zh-CN" altLang="zh-CN" sz="1800" dirty="0" smtClean="0">
                          <a:latin typeface="+mn-ea"/>
                        </a:rPr>
                        <a:t>帖，第二学期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30</a:t>
                      </a:r>
                      <a:r>
                        <a:rPr lang="zh-CN" altLang="zh-CN" sz="1800" dirty="0" smtClean="0">
                          <a:latin typeface="+mn-ea"/>
                        </a:rPr>
                        <a:t>帖）；</a:t>
                      </a:r>
                      <a:endParaRPr lang="en-US" altLang="zh-CN" sz="1800" dirty="0" smtClean="0"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dirty="0" smtClean="0">
                          <a:latin typeface="+mn-ea"/>
                        </a:rPr>
                        <a:t>要求总参与人次</a:t>
                      </a:r>
                      <a:r>
                        <a:rPr lang="en-US" altLang="zh-CN" sz="1800" dirty="0" smtClean="0">
                          <a:latin typeface="+mn-ea"/>
                        </a:rPr>
                        <a:t>≥ 400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人，本课程总参与人数</a:t>
                      </a:r>
                      <a:r>
                        <a:rPr lang="en-US" altLang="zh-CN" sz="1800" dirty="0" smtClean="0">
                          <a:latin typeface="+mn-ea"/>
                        </a:rPr>
                        <a:t>3575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人（第一学期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1796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人，第二学期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1779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人）</a:t>
                      </a:r>
                      <a:endParaRPr lang="zh-CN" altLang="zh-CN" sz="1800" dirty="0" smtClean="0">
                        <a:latin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考试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dirty="0" smtClean="0">
                          <a:latin typeface="+mn-ea"/>
                        </a:rPr>
                        <a:t>要求次数</a:t>
                      </a:r>
                      <a:r>
                        <a:rPr lang="en-US" altLang="zh-CN" sz="1800" dirty="0" smtClean="0">
                          <a:latin typeface="+mn-ea"/>
                        </a:rPr>
                        <a:t>≥1</a:t>
                      </a:r>
                      <a:r>
                        <a:rPr lang="zh-CN" altLang="zh-CN" sz="1800" dirty="0" smtClean="0">
                          <a:latin typeface="+mn-ea"/>
                        </a:rPr>
                        <a:t>次，总参与人次</a:t>
                      </a:r>
                      <a:r>
                        <a:rPr lang="en-US" altLang="zh-CN" sz="1800" dirty="0" smtClean="0">
                          <a:latin typeface="+mn-ea"/>
                        </a:rPr>
                        <a:t>≥200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人，本课程考试次数</a:t>
                      </a:r>
                      <a:r>
                        <a:rPr lang="en-US" altLang="zh-CN" sz="1800" dirty="0" smtClean="0">
                          <a:latin typeface="+mn-ea"/>
                        </a:rPr>
                        <a:t>1</a:t>
                      </a:r>
                      <a:r>
                        <a:rPr lang="zh-CN" altLang="zh-CN" sz="1800" dirty="0" smtClean="0">
                          <a:latin typeface="+mn-ea"/>
                        </a:rPr>
                        <a:t>次，总参与人次</a:t>
                      </a:r>
                      <a:r>
                        <a:rPr lang="en-US" altLang="zh-CN" sz="1800" dirty="0" smtClean="0">
                          <a:latin typeface="+mn-ea"/>
                        </a:rPr>
                        <a:t>514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人（第一学期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243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人，第二学期</a:t>
                      </a:r>
                      <a:r>
                        <a:rPr lang="en-US" altLang="zh-CN" sz="1800" dirty="0" smtClean="0">
                          <a:latin typeface="+mn-ea"/>
                        </a:rPr>
                        <a:t>271</a:t>
                      </a:r>
                      <a:r>
                        <a:rPr lang="zh-CN" altLang="zh-CN" sz="1800" dirty="0" smtClean="0">
                          <a:latin typeface="+mn-ea"/>
                        </a:rPr>
                        <a:t>人）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837" y="874981"/>
            <a:ext cx="430876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rgbClr val="002060"/>
                </a:solidFill>
              </a:rPr>
              <a:t>3. 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教学</a:t>
            </a:r>
            <a:r>
              <a:rPr lang="zh-CN" altLang="zh-CN" sz="2400" b="1" dirty="0">
                <a:solidFill>
                  <a:srgbClr val="002060"/>
                </a:solidFill>
              </a:rPr>
              <a:t>效果与影响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：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2000" dirty="0" smtClean="0"/>
              <a:t>    </a:t>
            </a:r>
            <a:r>
              <a:rPr lang="zh-CN" altLang="zh-CN" sz="2000" dirty="0" smtClean="0"/>
              <a:t>课程</a:t>
            </a:r>
            <a:r>
              <a:rPr lang="zh-CN" altLang="zh-CN" sz="2000" dirty="0"/>
              <a:t>共享范围广泛，应用模式多样，线上线下应用结合效果较好，能切实提高教学质量，在同类课程中具有一定的影响力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71" y="3497656"/>
            <a:ext cx="4538229" cy="22636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650"/>
            <a:ext cx="7883236" cy="32633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835236" y="1395623"/>
            <a:ext cx="6483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0070C0"/>
                </a:solidFill>
              </a:rPr>
              <a:t>教学效果与影响满足如下要求：</a:t>
            </a:r>
            <a:endParaRPr lang="zh-CN" altLang="zh-CN" sz="2000" b="1" dirty="0">
              <a:solidFill>
                <a:srgbClr val="0070C0"/>
              </a:solidFill>
            </a:endParaRPr>
          </a:p>
          <a:p>
            <a:r>
              <a:rPr lang="zh-CN" altLang="zh-CN" sz="2000" dirty="0"/>
              <a:t>要求学习总人次</a:t>
            </a:r>
            <a:r>
              <a:rPr lang="en-US" altLang="zh-CN" sz="2000" dirty="0"/>
              <a:t>≥1000</a:t>
            </a:r>
            <a:r>
              <a:rPr lang="zh-CN" altLang="zh-CN" sz="2000" dirty="0"/>
              <a:t>人，本课程学习总人次</a:t>
            </a:r>
            <a:r>
              <a:rPr lang="en-US" altLang="zh-CN" sz="2000" dirty="0"/>
              <a:t>33728</a:t>
            </a:r>
            <a:r>
              <a:rPr lang="zh-CN" altLang="zh-CN" sz="2000" dirty="0"/>
              <a:t>人；</a:t>
            </a:r>
            <a:endParaRPr lang="zh-CN" altLang="zh-CN" sz="2000" dirty="0"/>
          </a:p>
          <a:p>
            <a:r>
              <a:rPr lang="zh-CN" altLang="zh-CN" sz="2000" dirty="0"/>
              <a:t>课程应用模式多样，除在线学习外，还应用于翻转教学、</a:t>
            </a:r>
            <a:r>
              <a:rPr lang="en-US" altLang="zh-CN" sz="2000" dirty="0"/>
              <a:t>SPOC</a:t>
            </a:r>
            <a:r>
              <a:rPr lang="zh-CN" altLang="zh-CN" sz="2000" dirty="0"/>
              <a:t>教学等。</a:t>
            </a:r>
            <a:endParaRPr lang="zh-CN" altLang="zh-CN" sz="2000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8069"/>
            <a:ext cx="10515600" cy="770948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学生对于课程的评价：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" y="1469017"/>
            <a:ext cx="6552620" cy="281950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20" y="1206573"/>
            <a:ext cx="5537920" cy="31927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30" y="4057650"/>
            <a:ext cx="7515225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1837" y="1086542"/>
            <a:ext cx="11007436" cy="4757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002060"/>
                </a:solidFill>
              </a:rPr>
              <a:t>4. </a:t>
            </a:r>
            <a:r>
              <a:rPr lang="zh-CN" altLang="zh-CN" b="1" dirty="0" smtClean="0">
                <a:solidFill>
                  <a:srgbClr val="002060"/>
                </a:solidFill>
              </a:rPr>
              <a:t>课程</a:t>
            </a:r>
            <a:r>
              <a:rPr lang="zh-CN" altLang="zh-CN" b="1" dirty="0">
                <a:solidFill>
                  <a:srgbClr val="002060"/>
                </a:solidFill>
              </a:rPr>
              <a:t>使用学校</a:t>
            </a:r>
            <a:r>
              <a:rPr lang="zh-CN" altLang="zh-CN" b="1" dirty="0" smtClean="0">
                <a:solidFill>
                  <a:srgbClr val="002060"/>
                </a:solidFill>
              </a:rPr>
              <a:t>：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zh-CN" sz="2200" dirty="0" smtClean="0"/>
              <a:t>本</a:t>
            </a:r>
            <a:r>
              <a:rPr lang="zh-CN" altLang="zh-CN" sz="2200" dirty="0"/>
              <a:t>课程共享范围广泛，自开课以来，除社会学习者外，在</a:t>
            </a:r>
            <a:r>
              <a:rPr lang="en-US" altLang="zh-CN" sz="2200" b="1" dirty="0">
                <a:solidFill>
                  <a:srgbClr val="7030A0"/>
                </a:solidFill>
              </a:rPr>
              <a:t>e</a:t>
            </a:r>
            <a:r>
              <a:rPr lang="zh-CN" altLang="zh-CN" sz="2200" b="1" dirty="0">
                <a:solidFill>
                  <a:srgbClr val="7030A0"/>
                </a:solidFill>
              </a:rPr>
              <a:t>会学</a:t>
            </a:r>
            <a:r>
              <a:rPr lang="zh-CN" altLang="zh-CN" sz="2200" dirty="0"/>
              <a:t>上统计的使用学校已达</a:t>
            </a:r>
            <a:r>
              <a:rPr lang="en-US" altLang="zh-CN" sz="2200" dirty="0"/>
              <a:t>22</a:t>
            </a:r>
            <a:r>
              <a:rPr lang="zh-CN" altLang="zh-CN" sz="2200" dirty="0"/>
              <a:t>所，绝大部分是省内院校（按首字笔划排列），其中不乏</a:t>
            </a:r>
            <a:r>
              <a:rPr lang="en-US" altLang="zh-CN" sz="2200" dirty="0"/>
              <a:t>985</a:t>
            </a:r>
            <a:r>
              <a:rPr lang="zh-CN" altLang="zh-CN" sz="2200" dirty="0"/>
              <a:t>、</a:t>
            </a:r>
            <a:r>
              <a:rPr lang="en-US" altLang="zh-CN" sz="2200" dirty="0"/>
              <a:t>211</a:t>
            </a:r>
            <a:r>
              <a:rPr lang="zh-CN" altLang="zh-CN" sz="2200" dirty="0"/>
              <a:t>大学：安徽财经大学、安徽城市管理职业学院、安徽广播影视职业技术学院、安徽工程大学、安徽工商职业学院、安徽工业大学、安徽绿海商务职业学院、安徽师范大学、安徽三联学院、安徽新华学院、安徽邮电职业技术学院、亳州职业技术学院、池州学院、合肥工业大学、合肥经济技术职业学院、合肥学院、黄山学院、淮北师范大学、宿州学院、中国科学技术大学；也有</a:t>
            </a:r>
            <a:r>
              <a:rPr lang="en-US" altLang="zh-CN" sz="2200" dirty="0"/>
              <a:t>2</a:t>
            </a:r>
            <a:r>
              <a:rPr lang="zh-CN" altLang="zh-CN" sz="2200" dirty="0"/>
              <a:t>所省</a:t>
            </a:r>
            <a:r>
              <a:rPr lang="zh-CN" altLang="zh-CN" sz="2200" dirty="0" smtClean="0"/>
              <a:t>外院校</a:t>
            </a:r>
            <a:r>
              <a:rPr lang="zh-CN" altLang="zh-CN" sz="2200" dirty="0"/>
              <a:t>：江西科技学院、山东劳动职业技术学院</a:t>
            </a:r>
            <a:r>
              <a:rPr lang="zh-CN" altLang="zh-CN" sz="2200" dirty="0" smtClean="0"/>
              <a:t>。</a:t>
            </a:r>
            <a:r>
              <a:rPr lang="zh-CN" altLang="zh-CN" sz="2000" b="1" dirty="0" smtClean="0"/>
              <a:t>总</a:t>
            </a:r>
            <a:r>
              <a:rPr lang="zh-CN" altLang="zh-CN" sz="2000" b="1" dirty="0"/>
              <a:t>浏览</a:t>
            </a:r>
            <a:r>
              <a:rPr lang="zh-CN" altLang="zh-CN" sz="2000" b="1" dirty="0" smtClean="0"/>
              <a:t>量</a:t>
            </a:r>
            <a:r>
              <a:rPr lang="zh-CN" altLang="en-US" sz="2000" b="1" dirty="0" smtClean="0"/>
              <a:t>目前已达</a:t>
            </a:r>
            <a:r>
              <a:rPr lang="zh-CN" altLang="zh-CN" sz="2000" b="1" dirty="0" smtClean="0"/>
              <a:t>达到</a:t>
            </a:r>
            <a:r>
              <a:rPr lang="en-US" altLang="zh-CN" sz="2000" b="1" dirty="0" smtClean="0"/>
              <a:t>39875</a:t>
            </a:r>
            <a:r>
              <a:rPr lang="zh-CN" altLang="zh-CN" sz="2000" b="1" dirty="0" smtClean="0"/>
              <a:t>人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课程已被遴选为“安徽省社区教育优秀课程”进行推广。</a:t>
            </a:r>
            <a:endParaRPr lang="en-US" altLang="zh-CN" sz="2000" b="1" dirty="0" smtClean="0"/>
          </a:p>
          <a:p>
            <a:r>
              <a:rPr lang="zh-CN" altLang="en-US" sz="2000" b="1" dirty="0" smtClean="0">
                <a:solidFill>
                  <a:prstClr val="black"/>
                </a:solidFill>
              </a:rPr>
              <a:t>课程还发布在了南开大学外国语学院主办的“赋权增能型外语教学”公众号上进行分享推广。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r>
              <a:rPr lang="zh-CN" altLang="en-US" sz="2000" b="1" dirty="0" smtClean="0">
                <a:solidFill>
                  <a:prstClr val="black"/>
                </a:solidFill>
              </a:rPr>
              <a:t>课程又于近期在清华大学“学堂在线”平台上线。</a:t>
            </a:r>
            <a:endParaRPr lang="zh-CN" altLang="en-US" sz="2000" b="1" dirty="0" smtClean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5546676" y="6184809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91492" y="1082829"/>
            <a:ext cx="10044544" cy="388919"/>
          </a:xfrm>
        </p:spPr>
        <p:txBody>
          <a:bodyPr/>
          <a:lstStyle/>
          <a:p>
            <a:r>
              <a:rPr lang="zh-CN" altLang="en-US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国情</a:t>
            </a:r>
            <a:r>
              <a:rPr lang="zh-CN" altLang="en-US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、校情、学情为</a:t>
            </a:r>
            <a:r>
              <a:rPr lang="en-US" altLang="zh-CN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英美文学</a:t>
            </a:r>
            <a:r>
              <a:rPr lang="en-US" altLang="zh-CN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课程改革和建设提供需求和</a:t>
            </a:r>
            <a:r>
              <a:rPr lang="zh-CN" altLang="en-US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动力：</a:t>
            </a:r>
            <a:endParaRPr lang="zh-CN" altLang="en-US" dirty="0">
              <a:solidFill>
                <a:srgbClr val="7030A0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191492" y="2080782"/>
            <a:ext cx="983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01 </a:t>
            </a:r>
            <a:r>
              <a:rPr lang="zh-CN" altLang="en-US" b="1" dirty="0" smtClean="0"/>
              <a:t>国情：</a:t>
            </a:r>
            <a:r>
              <a:rPr lang="zh-CN" altLang="en-US" dirty="0" smtClean="0"/>
              <a:t>根据</a:t>
            </a:r>
            <a:r>
              <a:rPr lang="en-US" altLang="zh-CN" dirty="0"/>
              <a:t>《</a:t>
            </a:r>
            <a:r>
              <a:rPr lang="zh-CN" altLang="en-US" dirty="0"/>
              <a:t>国家中长期教育改革和发展规划纲要（</a:t>
            </a:r>
            <a:r>
              <a:rPr lang="en-US" altLang="zh-CN" dirty="0"/>
              <a:t>2010-2020</a:t>
            </a:r>
            <a:r>
              <a:rPr lang="zh-CN" altLang="en-US" dirty="0"/>
              <a:t>）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大学英语教学指南（</a:t>
            </a:r>
            <a:r>
              <a:rPr lang="en-US" altLang="zh-CN" dirty="0"/>
              <a:t>2020</a:t>
            </a:r>
            <a:r>
              <a:rPr lang="zh-CN" altLang="en-US" dirty="0"/>
              <a:t>教育部最新版）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高等学校英语专业本科教学质量国家标准</a:t>
            </a:r>
            <a:r>
              <a:rPr lang="en-US" altLang="zh-CN" dirty="0"/>
              <a:t>》</a:t>
            </a:r>
            <a:r>
              <a:rPr lang="zh-CN" altLang="en-US" dirty="0"/>
              <a:t>等规定，提高质量是我国现阶段高等教育发展的核心任务，在大学英语教学和英语专业教学的培养目标中详细列举了素质、能力、知识等三方面的具体要求。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1191491" y="3429000"/>
            <a:ext cx="983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02 </a:t>
            </a:r>
            <a:r>
              <a:rPr lang="zh-CN" altLang="en-US" b="1" dirty="0" smtClean="0"/>
              <a:t>校情：</a:t>
            </a:r>
            <a:r>
              <a:rPr lang="zh-CN" altLang="en-US" dirty="0" smtClean="0"/>
              <a:t>安徽工程大学是</a:t>
            </a:r>
            <a:r>
              <a:rPr lang="zh-CN" altLang="en-US" dirty="0"/>
              <a:t>一所以工为主的省属多科性高等院校和安徽省重点建设院校，学校始终把立德树人作为根本任务，坚持走以提升质量、打造特色为核心的内涵式发展道路，积极培养德智体美劳全面发展，具有社会责任感、创新精神、创业意识、实践能力和国际视野的高素质应用型人才。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1191492" y="4776698"/>
            <a:ext cx="9836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03 </a:t>
            </a:r>
            <a:r>
              <a:rPr lang="zh-CN" altLang="en-US" b="1" dirty="0" smtClean="0"/>
              <a:t>学情：</a:t>
            </a:r>
            <a:r>
              <a:rPr lang="zh-CN" altLang="en-US" dirty="0" smtClean="0"/>
              <a:t>学校本科</a:t>
            </a:r>
            <a:r>
              <a:rPr lang="zh-CN" altLang="en-US" dirty="0"/>
              <a:t>专业以理工科为主，学生进校时高考英语成绩总体较好；但也有少数学生高考英语成绩偏低、英语基本功薄弱。很多学生希望在学好英语语言知识、提升英语运用能力的同时，更多地了解英语国家的文学文化知识，为今后日益频繁的跨文化国际交流打下基础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4" y="735243"/>
            <a:ext cx="2862735" cy="5298535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64" y="1252182"/>
            <a:ext cx="2966005" cy="48213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24" y="1079571"/>
            <a:ext cx="2809611" cy="45638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35" y="735243"/>
            <a:ext cx="2711857" cy="525246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55963" y="6159423"/>
            <a:ext cx="10155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课程发布在南开大学外国语学院</a:t>
            </a:r>
            <a:r>
              <a:rPr lang="zh-CN" altLang="en-US" sz="2000" b="1" dirty="0">
                <a:solidFill>
                  <a:srgbClr val="7030A0"/>
                </a:solidFill>
              </a:rPr>
              <a:t>主办的“赋权增能型外语教学”公众号上进行分享推广。</a:t>
            </a:r>
            <a:endParaRPr lang="en-US" altLang="zh-CN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1324" y="933731"/>
            <a:ext cx="9368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latin typeface="+mn-ea"/>
              </a:rPr>
              <a:t>课程组</a:t>
            </a:r>
            <a:r>
              <a:rPr lang="zh-CN" altLang="en-US" sz="2000" b="1" dirty="0" smtClean="0">
                <a:solidFill>
                  <a:srgbClr val="00B0F0"/>
                </a:solidFill>
                <a:latin typeface="+mn-ea"/>
              </a:rPr>
              <a:t>在</a:t>
            </a:r>
            <a:r>
              <a:rPr lang="en-US" altLang="zh-CN" sz="2000" b="1" dirty="0" smtClean="0">
                <a:solidFill>
                  <a:srgbClr val="00B0F0"/>
                </a:solidFill>
                <a:latin typeface="+mn-ea"/>
              </a:rPr>
              <a:t>2022-23</a:t>
            </a:r>
            <a:r>
              <a:rPr lang="zh-CN" altLang="en-US" sz="2000" b="1" dirty="0" smtClean="0">
                <a:solidFill>
                  <a:srgbClr val="00B0F0"/>
                </a:solidFill>
                <a:latin typeface="+mn-ea"/>
              </a:rPr>
              <a:t>学年第一学期，在全校</a:t>
            </a:r>
            <a:r>
              <a:rPr lang="en-US" altLang="zh-CN" sz="2000" b="1" dirty="0" smtClean="0">
                <a:solidFill>
                  <a:srgbClr val="00B0F0"/>
                </a:solidFill>
                <a:latin typeface="+mn-ea"/>
              </a:rPr>
              <a:t>2022</a:t>
            </a:r>
            <a:r>
              <a:rPr lang="zh-CN" altLang="en-US" sz="2000" b="1" dirty="0" smtClean="0">
                <a:solidFill>
                  <a:srgbClr val="00B0F0"/>
                </a:solidFill>
                <a:latin typeface="+mn-ea"/>
              </a:rPr>
              <a:t>级非</a:t>
            </a:r>
            <a:r>
              <a:rPr lang="zh-CN" altLang="en-US" sz="2000" b="1" dirty="0">
                <a:solidFill>
                  <a:srgbClr val="00B0F0"/>
                </a:solidFill>
                <a:latin typeface="+mn-ea"/>
              </a:rPr>
              <a:t>英语专业</a:t>
            </a:r>
            <a:r>
              <a:rPr lang="zh-CN" altLang="en-US" sz="2000" b="1" dirty="0" smtClean="0">
                <a:solidFill>
                  <a:srgbClr val="00B0F0"/>
                </a:solidFill>
                <a:latin typeface="+mn-ea"/>
              </a:rPr>
              <a:t>学生中做</a:t>
            </a:r>
            <a:r>
              <a:rPr lang="zh-CN" altLang="en-US" sz="2000" b="1" dirty="0">
                <a:solidFill>
                  <a:srgbClr val="00B0F0"/>
                </a:solidFill>
                <a:latin typeface="+mn-ea"/>
              </a:rPr>
              <a:t>了问卷调查，详见下图（共收回有效问卷</a:t>
            </a:r>
            <a:r>
              <a:rPr lang="en-US" altLang="zh-CN" sz="2000" b="1" dirty="0">
                <a:solidFill>
                  <a:srgbClr val="00B0F0"/>
                </a:solidFill>
                <a:latin typeface="+mn-ea"/>
              </a:rPr>
              <a:t>2366</a:t>
            </a:r>
            <a:r>
              <a:rPr lang="zh-CN" altLang="en-US" sz="2000" b="1" dirty="0">
                <a:solidFill>
                  <a:srgbClr val="00B0F0"/>
                </a:solidFill>
                <a:latin typeface="+mn-ea"/>
              </a:rPr>
              <a:t>份）：</a:t>
            </a:r>
            <a:endParaRPr lang="zh-CN" altLang="en-US" sz="2000" b="1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990" y="2916250"/>
            <a:ext cx="6608637" cy="30482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7308" y="2208364"/>
            <a:ext cx="5848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对校</a:t>
            </a:r>
            <a:r>
              <a:rPr lang="en-US" altLang="zh-CN" sz="2000" dirty="0"/>
              <a:t>2022</a:t>
            </a:r>
            <a:r>
              <a:rPr lang="zh-CN" altLang="en-US" sz="2000" dirty="0"/>
              <a:t>级学生</a:t>
            </a:r>
            <a:r>
              <a:rPr lang="zh-CN" altLang="en-US" sz="2000" dirty="0" smtClean="0"/>
              <a:t>就大学</a:t>
            </a:r>
            <a:r>
              <a:rPr lang="zh-CN" altLang="en-US" sz="2000" dirty="0"/>
              <a:t>英语（</a:t>
            </a:r>
            <a:r>
              <a:rPr lang="en-US" altLang="zh-CN" sz="2000" dirty="0"/>
              <a:t>1</a:t>
            </a:r>
            <a:r>
              <a:rPr lang="zh-CN" altLang="en-US" sz="2000" dirty="0"/>
              <a:t>）课程教学内容和效果的问卷调查：</a:t>
            </a:r>
            <a:endParaRPr lang="zh-CN" altLang="en-US" sz="2000" dirty="0"/>
          </a:p>
        </p:txBody>
      </p:sp>
      <p:pic>
        <p:nvPicPr>
          <p:cNvPr id="7" name="内容占位符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44" y="1436248"/>
            <a:ext cx="3600108" cy="36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98" y="4312692"/>
            <a:ext cx="3395601" cy="2545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8471" y="974653"/>
            <a:ext cx="1008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国情</a:t>
            </a:r>
            <a:r>
              <a:rPr lang="zh-CN" altLang="en-US" sz="2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、校情、学情为</a:t>
            </a:r>
            <a:r>
              <a:rPr lang="en-US" altLang="zh-CN" sz="2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英美文学</a:t>
            </a:r>
            <a:r>
              <a:rPr lang="en-US" altLang="zh-CN" sz="2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课程改革和建设提供需求和</a:t>
            </a:r>
            <a:r>
              <a:rPr lang="zh-CN" altLang="en-US" sz="2400" b="1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动力：</a:t>
            </a:r>
            <a:endParaRPr lang="zh-CN" altLang="en-US" sz="2400" b="1" dirty="0">
              <a:solidFill>
                <a:srgbClr val="7030A0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7634" y="2561321"/>
            <a:ext cx="100861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</a:t>
            </a:r>
            <a:r>
              <a:rPr lang="zh-CN" altLang="en-US" sz="2000" dirty="0" smtClean="0"/>
              <a:t>非</a:t>
            </a:r>
            <a:r>
              <a:rPr lang="zh-CN" altLang="en-US" sz="2000" dirty="0"/>
              <a:t>英语专业学生普遍认为大学英语课非常重要，并且有强烈愿望想把英语学好，为今后发展打下坚实基础；有很多学生希望在学习英语技能的同时能够学到英语国家的文化，欢迎大学英语课程融入结合单元话题的文学知识讲解，帮助他们培养人文素养，全面了解中西文化，提升文化自信和表达能力。</a:t>
            </a:r>
            <a:endParaRPr lang="zh-CN" altLang="en-US" sz="2000" dirty="0"/>
          </a:p>
          <a:p>
            <a:r>
              <a:rPr lang="zh-CN" altLang="en-US" sz="2000" dirty="0"/>
              <a:t>        就英语专业学生而言，英美文学在英语专业课程体系中属于专业方向课程（依据</a:t>
            </a:r>
            <a:r>
              <a:rPr lang="en-US" altLang="zh-CN" sz="2000" dirty="0"/>
              <a:t>《</a:t>
            </a:r>
            <a:r>
              <a:rPr lang="zh-CN" altLang="en-US" sz="2000" dirty="0"/>
              <a:t>高等学校英语专业本科教学质量国家标准</a:t>
            </a:r>
            <a:r>
              <a:rPr lang="en-US" altLang="zh-CN" sz="2000" dirty="0"/>
              <a:t>》</a:t>
            </a:r>
            <a:r>
              <a:rPr lang="zh-CN" altLang="en-US" sz="2000" dirty="0"/>
              <a:t>），对于培养学生的英语文学赏析和跨文化交流能力、国际视野和中国情怀、人文科学素养具有重要作用。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715394" y="1966135"/>
            <a:ext cx="3877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根据问卷调查结果：</a:t>
            </a:r>
            <a:endParaRPr lang="zh-CN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2943" y="5073273"/>
            <a:ext cx="979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综上所述</a:t>
            </a:r>
            <a:r>
              <a:rPr lang="zh-CN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，</a:t>
            </a:r>
            <a:endParaRPr lang="en-US" altLang="zh-CN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    有必要在非英语专业学生中开设</a:t>
            </a:r>
            <a:r>
              <a:rPr lang="en-US" altLang="zh-C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《</a:t>
            </a:r>
            <a:r>
              <a:rPr lang="zh-CN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英美文学</a:t>
            </a:r>
            <a:r>
              <a:rPr lang="en-US" altLang="zh-C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》</a:t>
            </a:r>
            <a:r>
              <a:rPr lang="zh-CN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选修课，</a:t>
            </a:r>
            <a:endParaRPr lang="en-US" altLang="zh-CN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    也有必要对现有英语专业的</a:t>
            </a:r>
            <a:r>
              <a:rPr lang="en-US" altLang="zh-C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《</a:t>
            </a:r>
            <a:r>
              <a:rPr lang="zh-CN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英美文学</a:t>
            </a:r>
            <a:r>
              <a:rPr lang="en-US" altLang="zh-C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》</a:t>
            </a:r>
            <a:r>
              <a:rPr lang="zh-CN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课程进行持续改革和建设。</a:t>
            </a:r>
            <a:endParaRPr lang="zh-CN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80644" y="3081643"/>
            <a:ext cx="3696555" cy="668337"/>
          </a:xfrm>
        </p:spPr>
        <p:txBody>
          <a:bodyPr/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二、课程简介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5546676" y="6181306"/>
          <a:ext cx="6645324" cy="67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37643" y="1124524"/>
            <a:ext cx="4619548" cy="388919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  <a:cs typeface="+mn-ea"/>
                <a:sym typeface="+mn-lt"/>
              </a:rPr>
              <a:t>1. 《</a:t>
            </a:r>
            <a:r>
              <a:rPr lang="zh-CN" altLang="en-US" dirty="0" smtClean="0">
                <a:solidFill>
                  <a:srgbClr val="7030A0"/>
                </a:solidFill>
                <a:cs typeface="+mn-ea"/>
                <a:sym typeface="+mn-lt"/>
              </a:rPr>
              <a:t>英美文学</a:t>
            </a:r>
            <a:r>
              <a:rPr lang="en-US" altLang="zh-CN" dirty="0" smtClean="0">
                <a:solidFill>
                  <a:srgbClr val="7030A0"/>
                </a:solidFill>
                <a:cs typeface="+mn-ea"/>
                <a:sym typeface="+mn-lt"/>
              </a:rPr>
              <a:t>》</a:t>
            </a:r>
            <a:r>
              <a:rPr lang="zh-CN" altLang="en-US" dirty="0" smtClean="0">
                <a:solidFill>
                  <a:srgbClr val="7030A0"/>
                </a:solidFill>
                <a:cs typeface="+mn-ea"/>
                <a:sym typeface="+mn-lt"/>
              </a:rPr>
              <a:t>课程历史沿革</a:t>
            </a:r>
            <a:endParaRPr lang="zh-CN" altLang="en-US" dirty="0">
              <a:solidFill>
                <a:srgbClr val="7030A0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 6"/>
          <p:cNvGrpSpPr/>
          <p:nvPr/>
        </p:nvGrpSpPr>
        <p:grpSpPr>
          <a:xfrm>
            <a:off x="2234818" y="1957971"/>
            <a:ext cx="7906132" cy="4103470"/>
            <a:chOff x="4391025" y="180975"/>
            <a:chExt cx="4422775" cy="2295525"/>
          </a:xfrm>
          <a:solidFill>
            <a:schemeClr val="accent1">
              <a:lumMod val="75000"/>
            </a:schemeClr>
          </a:solidFill>
        </p:grpSpPr>
        <p:sp>
          <p:nvSpPr>
            <p:cNvPr id="6" name="Freeform 70"/>
            <p:cNvSpPr/>
            <p:nvPr/>
          </p:nvSpPr>
          <p:spPr bwMode="auto">
            <a:xfrm>
              <a:off x="5565775" y="180975"/>
              <a:ext cx="746125" cy="387350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1"/>
            <p:cNvSpPr>
              <a:spLocks noEditPoints="1"/>
            </p:cNvSpPr>
            <p:nvPr/>
          </p:nvSpPr>
          <p:spPr bwMode="auto">
            <a:xfrm>
              <a:off x="6254750" y="279400"/>
              <a:ext cx="2559050" cy="1851025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72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4886325" y="71437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74"/>
            <p:cNvSpPr>
              <a:spLocks noEditPoints="1"/>
            </p:cNvSpPr>
            <p:nvPr/>
          </p:nvSpPr>
          <p:spPr bwMode="auto">
            <a:xfrm>
              <a:off x="4391025" y="336550"/>
              <a:ext cx="1644650" cy="213995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7816850" y="1447800"/>
              <a:ext cx="123825" cy="1778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77"/>
            <p:cNvSpPr/>
            <p:nvPr/>
          </p:nvSpPr>
          <p:spPr bwMode="auto">
            <a:xfrm>
              <a:off x="7648575" y="1470025"/>
              <a:ext cx="133350" cy="184150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8"/>
            <p:cNvSpPr/>
            <p:nvPr/>
          </p:nvSpPr>
          <p:spPr bwMode="auto">
            <a:xfrm>
              <a:off x="8086725" y="882650"/>
              <a:ext cx="139700" cy="12382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9"/>
            <p:cNvSpPr/>
            <p:nvPr/>
          </p:nvSpPr>
          <p:spPr bwMode="auto">
            <a:xfrm>
              <a:off x="4911725" y="330200"/>
              <a:ext cx="301625" cy="98425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80"/>
            <p:cNvSpPr/>
            <p:nvPr/>
          </p:nvSpPr>
          <p:spPr bwMode="auto">
            <a:xfrm>
              <a:off x="7004050" y="1758950"/>
              <a:ext cx="88900" cy="222250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81"/>
            <p:cNvSpPr/>
            <p:nvPr/>
          </p:nvSpPr>
          <p:spPr bwMode="auto">
            <a:xfrm>
              <a:off x="6172200" y="466725"/>
              <a:ext cx="123825" cy="44450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2"/>
            <p:cNvSpPr/>
            <p:nvPr/>
          </p:nvSpPr>
          <p:spPr bwMode="auto">
            <a:xfrm>
              <a:off x="8531225" y="2232025"/>
              <a:ext cx="92075" cy="9842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5314950" y="295275"/>
              <a:ext cx="161925" cy="34925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4"/>
            <p:cNvSpPr/>
            <p:nvPr/>
          </p:nvSpPr>
          <p:spPr bwMode="auto">
            <a:xfrm>
              <a:off x="5273675" y="288925"/>
              <a:ext cx="41275" cy="127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85"/>
            <p:cNvSpPr/>
            <p:nvPr/>
          </p:nvSpPr>
          <p:spPr bwMode="auto">
            <a:xfrm>
              <a:off x="5730875" y="708025"/>
              <a:ext cx="69850" cy="793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86"/>
            <p:cNvSpPr/>
            <p:nvPr/>
          </p:nvSpPr>
          <p:spPr bwMode="auto">
            <a:xfrm>
              <a:off x="6340475" y="647700"/>
              <a:ext cx="53975" cy="6032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87"/>
            <p:cNvSpPr/>
            <p:nvPr/>
          </p:nvSpPr>
          <p:spPr bwMode="auto">
            <a:xfrm>
              <a:off x="7940675" y="1571625"/>
              <a:ext cx="47625" cy="82550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89"/>
            <p:cNvSpPr/>
            <p:nvPr/>
          </p:nvSpPr>
          <p:spPr bwMode="auto">
            <a:xfrm>
              <a:off x="8626475" y="2171700"/>
              <a:ext cx="50800" cy="730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90"/>
            <p:cNvSpPr/>
            <p:nvPr/>
          </p:nvSpPr>
          <p:spPr bwMode="auto">
            <a:xfrm>
              <a:off x="7775575" y="1660525"/>
              <a:ext cx="111125" cy="41275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91"/>
            <p:cNvSpPr/>
            <p:nvPr/>
          </p:nvSpPr>
          <p:spPr bwMode="auto">
            <a:xfrm>
              <a:off x="7102475" y="288925"/>
              <a:ext cx="215900" cy="10477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5194300" y="339725"/>
              <a:ext cx="76200" cy="412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5422900" y="1177925"/>
              <a:ext cx="120650" cy="53975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8223250" y="676275"/>
              <a:ext cx="28575" cy="1206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7953375" y="1254125"/>
              <a:ext cx="34925" cy="79375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8261350" y="2235200"/>
              <a:ext cx="41275" cy="412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97"/>
            <p:cNvSpPr/>
            <p:nvPr/>
          </p:nvSpPr>
          <p:spPr bwMode="auto">
            <a:xfrm>
              <a:off x="8086725" y="1568450"/>
              <a:ext cx="234950" cy="161925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8169275" y="304800"/>
              <a:ext cx="60325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4943475" y="282575"/>
              <a:ext cx="88900" cy="2222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7458075" y="1400175"/>
              <a:ext cx="22225" cy="603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7600950" y="219075"/>
              <a:ext cx="101600" cy="3810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2"/>
            <p:cNvSpPr/>
            <p:nvPr/>
          </p:nvSpPr>
          <p:spPr bwMode="auto">
            <a:xfrm>
              <a:off x="7705725" y="250825"/>
              <a:ext cx="66675" cy="19050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3"/>
            <p:cNvSpPr/>
            <p:nvPr/>
          </p:nvSpPr>
          <p:spPr bwMode="auto">
            <a:xfrm>
              <a:off x="5162550" y="250825"/>
              <a:ext cx="79375" cy="222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04"/>
            <p:cNvSpPr/>
            <p:nvPr/>
          </p:nvSpPr>
          <p:spPr bwMode="auto">
            <a:xfrm>
              <a:off x="4886325" y="727075"/>
              <a:ext cx="50800" cy="31750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05"/>
            <p:cNvSpPr/>
            <p:nvPr/>
          </p:nvSpPr>
          <p:spPr bwMode="auto">
            <a:xfrm>
              <a:off x="8074025" y="1003300"/>
              <a:ext cx="254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06"/>
            <p:cNvSpPr/>
            <p:nvPr/>
          </p:nvSpPr>
          <p:spPr bwMode="auto">
            <a:xfrm>
              <a:off x="5175250" y="292100"/>
              <a:ext cx="82550" cy="31750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07"/>
            <p:cNvSpPr/>
            <p:nvPr/>
          </p:nvSpPr>
          <p:spPr bwMode="auto">
            <a:xfrm>
              <a:off x="7956550" y="1143000"/>
              <a:ext cx="1905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7813675" y="1231900"/>
              <a:ext cx="28575" cy="254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6572250" y="882650"/>
              <a:ext cx="158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7953375" y="1543050"/>
              <a:ext cx="571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6619875" y="930275"/>
              <a:ext cx="38100" cy="254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7997825" y="1701800"/>
              <a:ext cx="41275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5276850" y="311150"/>
              <a:ext cx="31750" cy="190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5248275" y="260350"/>
              <a:ext cx="41275" cy="1587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8277225" y="317500"/>
              <a:ext cx="53975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5511800" y="434975"/>
              <a:ext cx="25400" cy="158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8108950" y="996950"/>
              <a:ext cx="25400" cy="222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8229600" y="3206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8229600" y="307975"/>
              <a:ext cx="31750" cy="15875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4552950" y="600075"/>
              <a:ext cx="254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8054975" y="1606550"/>
              <a:ext cx="285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22"/>
            <p:cNvSpPr/>
            <p:nvPr/>
          </p:nvSpPr>
          <p:spPr bwMode="auto">
            <a:xfrm>
              <a:off x="8207375" y="339725"/>
              <a:ext cx="3492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5067300" y="260350"/>
              <a:ext cx="44450" cy="2222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8007350" y="1352550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5016500" y="292100"/>
              <a:ext cx="142875" cy="4127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7064375" y="412750"/>
              <a:ext cx="2540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8045450" y="1530350"/>
              <a:ext cx="9525" cy="381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5429250" y="520700"/>
              <a:ext cx="1905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6870700" y="977900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5499100" y="1254125"/>
              <a:ext cx="222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5711825" y="781050"/>
              <a:ext cx="9525" cy="222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5797550" y="774700"/>
              <a:ext cx="15875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5549900" y="2251075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7978775" y="1368425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6607175" y="638175"/>
              <a:ext cx="15875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7194550" y="400050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4816475" y="669925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141"/>
            <p:cNvSpPr/>
            <p:nvPr/>
          </p:nvSpPr>
          <p:spPr bwMode="auto">
            <a:xfrm>
              <a:off x="8308975" y="1641475"/>
              <a:ext cx="41275" cy="222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142"/>
            <p:cNvSpPr/>
            <p:nvPr/>
          </p:nvSpPr>
          <p:spPr bwMode="auto">
            <a:xfrm>
              <a:off x="4791075" y="609600"/>
              <a:ext cx="12700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143"/>
            <p:cNvSpPr/>
            <p:nvPr/>
          </p:nvSpPr>
          <p:spPr bwMode="auto">
            <a:xfrm>
              <a:off x="6394450" y="593725"/>
              <a:ext cx="92075" cy="136525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44"/>
            <p:cNvSpPr/>
            <p:nvPr/>
          </p:nvSpPr>
          <p:spPr bwMode="auto">
            <a:xfrm>
              <a:off x="7950200" y="1698625"/>
              <a:ext cx="22225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45"/>
            <p:cNvSpPr/>
            <p:nvPr/>
          </p:nvSpPr>
          <p:spPr bwMode="auto">
            <a:xfrm>
              <a:off x="5391150" y="473075"/>
              <a:ext cx="79375" cy="44450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46"/>
            <p:cNvSpPr/>
            <p:nvPr/>
          </p:nvSpPr>
          <p:spPr bwMode="auto">
            <a:xfrm>
              <a:off x="8613775" y="2139950"/>
              <a:ext cx="19050" cy="2857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47"/>
            <p:cNvSpPr/>
            <p:nvPr/>
          </p:nvSpPr>
          <p:spPr bwMode="auto">
            <a:xfrm>
              <a:off x="5635625" y="1254125"/>
              <a:ext cx="19050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148"/>
            <p:cNvSpPr/>
            <p:nvPr/>
          </p:nvSpPr>
          <p:spPr bwMode="auto">
            <a:xfrm>
              <a:off x="6575425" y="854075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149"/>
            <p:cNvSpPr/>
            <p:nvPr/>
          </p:nvSpPr>
          <p:spPr bwMode="auto">
            <a:xfrm>
              <a:off x="5546725" y="1231900"/>
              <a:ext cx="73025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50"/>
            <p:cNvSpPr/>
            <p:nvPr/>
          </p:nvSpPr>
          <p:spPr bwMode="auto">
            <a:xfrm>
              <a:off x="8029575" y="1609725"/>
              <a:ext cx="12700" cy="127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51"/>
            <p:cNvSpPr/>
            <p:nvPr/>
          </p:nvSpPr>
          <p:spPr bwMode="auto">
            <a:xfrm>
              <a:off x="7981950" y="1635125"/>
              <a:ext cx="95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52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53"/>
            <p:cNvSpPr/>
            <p:nvPr/>
          </p:nvSpPr>
          <p:spPr bwMode="auto">
            <a:xfrm>
              <a:off x="7778750" y="160655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54"/>
            <p:cNvSpPr/>
            <p:nvPr/>
          </p:nvSpPr>
          <p:spPr bwMode="auto">
            <a:xfrm>
              <a:off x="7772400" y="158750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5280025" y="215900"/>
              <a:ext cx="130175" cy="539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156"/>
            <p:cNvSpPr/>
            <p:nvPr/>
          </p:nvSpPr>
          <p:spPr bwMode="auto">
            <a:xfrm>
              <a:off x="5346700" y="190500"/>
              <a:ext cx="361950" cy="10795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7985125" y="1377950"/>
              <a:ext cx="1270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6765925" y="974725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59"/>
            <p:cNvSpPr/>
            <p:nvPr/>
          </p:nvSpPr>
          <p:spPr bwMode="auto">
            <a:xfrm>
              <a:off x="7962900" y="1343025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4451350" y="638175"/>
              <a:ext cx="25400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8080375" y="1749425"/>
              <a:ext cx="12700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7943850" y="1717675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7915275" y="1701800"/>
              <a:ext cx="15875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7931150" y="1698625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5473700" y="530225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66"/>
            <p:cNvSpPr/>
            <p:nvPr/>
          </p:nvSpPr>
          <p:spPr bwMode="auto">
            <a:xfrm>
              <a:off x="8201025" y="809625"/>
              <a:ext cx="66675" cy="60325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67"/>
            <p:cNvSpPr/>
            <p:nvPr/>
          </p:nvSpPr>
          <p:spPr bwMode="auto">
            <a:xfrm>
              <a:off x="7870825" y="1736725"/>
              <a:ext cx="495300" cy="463550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68"/>
            <p:cNvSpPr/>
            <p:nvPr/>
          </p:nvSpPr>
          <p:spPr bwMode="auto">
            <a:xfrm>
              <a:off x="5556250" y="243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69"/>
            <p:cNvSpPr/>
            <p:nvPr/>
          </p:nvSpPr>
          <p:spPr bwMode="auto">
            <a:xfrm>
              <a:off x="5543550" y="2432050"/>
              <a:ext cx="127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70"/>
            <p:cNvSpPr/>
            <p:nvPr/>
          </p:nvSpPr>
          <p:spPr bwMode="auto">
            <a:xfrm>
              <a:off x="7978775" y="1403350"/>
              <a:ext cx="57150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71"/>
            <p:cNvSpPr/>
            <p:nvPr/>
          </p:nvSpPr>
          <p:spPr bwMode="auto">
            <a:xfrm>
              <a:off x="6499225" y="901700"/>
              <a:ext cx="9525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72"/>
            <p:cNvSpPr/>
            <p:nvPr/>
          </p:nvSpPr>
          <p:spPr bwMode="auto">
            <a:xfrm>
              <a:off x="7854950" y="330200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73"/>
            <p:cNvSpPr/>
            <p:nvPr/>
          </p:nvSpPr>
          <p:spPr bwMode="auto">
            <a:xfrm>
              <a:off x="5705475" y="1384300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74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75"/>
            <p:cNvSpPr/>
            <p:nvPr/>
          </p:nvSpPr>
          <p:spPr bwMode="auto">
            <a:xfrm>
              <a:off x="7943850" y="1381125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76"/>
            <p:cNvSpPr/>
            <p:nvPr/>
          </p:nvSpPr>
          <p:spPr bwMode="auto">
            <a:xfrm>
              <a:off x="5276850" y="276225"/>
              <a:ext cx="222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77"/>
            <p:cNvSpPr/>
            <p:nvPr/>
          </p:nvSpPr>
          <p:spPr bwMode="auto">
            <a:xfrm>
              <a:off x="5670550" y="736600"/>
              <a:ext cx="285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78"/>
            <p:cNvSpPr/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5" name="椭圆 114"/>
          <p:cNvSpPr/>
          <p:nvPr/>
        </p:nvSpPr>
        <p:spPr>
          <a:xfrm>
            <a:off x="1103277" y="1598210"/>
            <a:ext cx="3759351" cy="375935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713" y="4937628"/>
            <a:ext cx="9935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英美文学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课程主要针对</a:t>
            </a:r>
            <a:r>
              <a:rPr lang="zh-CN" altLang="en-US" b="1" dirty="0"/>
              <a:t>英语专业学生开设，为专业基础课，每学年学习本门课程的英语专业学生约</a:t>
            </a:r>
            <a:r>
              <a:rPr lang="en-US" altLang="zh-CN" b="1" dirty="0"/>
              <a:t>120</a:t>
            </a:r>
            <a:r>
              <a:rPr lang="zh-CN" altLang="en-US" b="1" dirty="0"/>
              <a:t>人。另外，由于</a:t>
            </a:r>
            <a:r>
              <a:rPr lang="en-US" altLang="zh-CN" b="1" dirty="0"/>
              <a:t>《</a:t>
            </a:r>
            <a:r>
              <a:rPr lang="zh-CN" altLang="en-US" b="1" dirty="0"/>
              <a:t>英美文学</a:t>
            </a:r>
            <a:r>
              <a:rPr lang="en-US" altLang="zh-CN" b="1" dirty="0"/>
              <a:t>》</a:t>
            </a:r>
            <a:r>
              <a:rPr lang="zh-CN" altLang="en-US" b="1" dirty="0"/>
              <a:t>的教学理念和部分教学内容与非英语专业的语言类课程相一致，课程组老师也选用</a:t>
            </a:r>
            <a:r>
              <a:rPr lang="en-US" altLang="zh-CN" b="1" dirty="0"/>
              <a:t>《</a:t>
            </a:r>
            <a:r>
              <a:rPr lang="zh-CN" altLang="en-US" b="1" dirty="0"/>
              <a:t>英美文学</a:t>
            </a:r>
            <a:r>
              <a:rPr lang="en-US" altLang="zh-CN" b="1" dirty="0"/>
              <a:t>》</a:t>
            </a:r>
            <a:r>
              <a:rPr lang="zh-CN" altLang="en-US" b="1" dirty="0"/>
              <a:t>的课程内容进行教学，每学年授课对象约</a:t>
            </a:r>
            <a:r>
              <a:rPr lang="en-US" altLang="zh-CN" b="1" dirty="0"/>
              <a:t>4800</a:t>
            </a:r>
            <a:r>
              <a:rPr lang="zh-CN" altLang="en-US" b="1" dirty="0"/>
              <a:t>人</a:t>
            </a:r>
            <a:r>
              <a:rPr lang="zh-CN" altLang="en-US" b="1" dirty="0" smtClean="0"/>
              <a:t>。同时，自</a:t>
            </a:r>
            <a:r>
              <a:rPr lang="en-US" altLang="zh-CN" b="1" dirty="0" smtClean="0"/>
              <a:t>2022</a:t>
            </a:r>
            <a:r>
              <a:rPr lang="zh-CN" altLang="en-US" b="1" dirty="0" smtClean="0"/>
              <a:t>年起，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英美文学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作为公共平台交叉学科选修课程、对全校非英语专业学生开放选修。</a:t>
            </a:r>
            <a:endParaRPr lang="zh-CN" altLang="en-US" b="1" dirty="0"/>
          </a:p>
        </p:txBody>
      </p:sp>
      <p:graphicFrame>
        <p:nvGraphicFramePr>
          <p:cNvPr id="117" name="图示 116"/>
          <p:cNvGraphicFramePr/>
          <p:nvPr/>
        </p:nvGraphicFramePr>
        <p:xfrm>
          <a:off x="341482" y="609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1" name="文本框 120"/>
          <p:cNvSpPr txBox="1"/>
          <p:nvPr/>
        </p:nvSpPr>
        <p:spPr>
          <a:xfrm>
            <a:off x="347757" y="2007294"/>
            <a:ext cx="2441694" cy="80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安徽工程科技学院外语系</a:t>
            </a:r>
            <a:endParaRPr lang="en-US" altLang="zh-CN" sz="1600" b="1" kern="0" dirty="0" smtClean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英语专业基础课</a:t>
            </a:r>
            <a:endParaRPr lang="zh-CN" altLang="en-US" sz="1600" b="1" kern="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2005252" y="3759302"/>
            <a:ext cx="2468253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学校更名安徽工程大学，</a:t>
            </a:r>
            <a:endParaRPr lang="en-US" altLang="zh-CN" sz="16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外语系更名外国语学院</a:t>
            </a:r>
            <a:endParaRPr lang="zh-CN" altLang="en-US" sz="1600" b="1" kern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4195744" y="2147762"/>
            <a:ext cx="191268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立项安徽工程大学校级精品课程</a:t>
            </a:r>
            <a:endParaRPr lang="zh-CN" altLang="en-US" sz="1600" b="1" kern="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6264873" y="1864197"/>
            <a:ext cx="2496902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立项安徽省级示范课程和</a:t>
            </a:r>
            <a:endParaRPr lang="en-US" altLang="zh-CN" sz="1600" b="1" kern="0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安徽省级</a:t>
            </a:r>
            <a:r>
              <a:rPr lang="zh-CN" altLang="en-US" sz="1600" b="1" kern="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一流</a:t>
            </a:r>
            <a:r>
              <a:rPr lang="zh-CN" altLang="en-US" sz="1600" b="1" kern="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课程（</a:t>
            </a:r>
            <a:r>
              <a:rPr lang="zh-CN" altLang="en-US" sz="1600" b="1" kern="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大规模线上开放课程）</a:t>
            </a:r>
            <a:endParaRPr lang="zh-CN" altLang="en-US" sz="1600" b="1" kern="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8067385" y="2918816"/>
            <a:ext cx="2194718" cy="890379"/>
            <a:chOff x="-108078" y="2270389"/>
            <a:chExt cx="2194718" cy="890379"/>
          </a:xfrm>
        </p:grpSpPr>
        <p:sp>
          <p:nvSpPr>
            <p:cNvPr id="122" name="燕尾形 121"/>
            <p:cNvSpPr/>
            <p:nvPr/>
          </p:nvSpPr>
          <p:spPr>
            <a:xfrm>
              <a:off x="-108078" y="2282881"/>
              <a:ext cx="2194718" cy="87788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燕尾形 4"/>
            <p:cNvSpPr/>
            <p:nvPr/>
          </p:nvSpPr>
          <p:spPr>
            <a:xfrm>
              <a:off x="442714" y="2270389"/>
              <a:ext cx="1316831" cy="87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2021</a:t>
              </a:r>
              <a:r>
                <a:rPr lang="zh-CN" altLang="en-US" sz="2800" kern="1200" dirty="0" smtClean="0"/>
                <a:t>年</a:t>
              </a:r>
              <a:endParaRPr lang="zh-CN" altLang="en-US" sz="2800" kern="1200" dirty="0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9974737" y="2965044"/>
            <a:ext cx="2194718" cy="877887"/>
            <a:chOff x="3955245" y="2221991"/>
            <a:chExt cx="2194718" cy="877887"/>
          </a:xfrm>
        </p:grpSpPr>
        <p:sp>
          <p:nvSpPr>
            <p:cNvPr id="129" name="燕尾形 128"/>
            <p:cNvSpPr/>
            <p:nvPr/>
          </p:nvSpPr>
          <p:spPr>
            <a:xfrm>
              <a:off x="3955245" y="2221991"/>
              <a:ext cx="2194718" cy="87788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8"/>
                <a:lumOff val="-2614"/>
                <a:alphaOff val="0"/>
              </a:schemeClr>
            </a:fillRef>
            <a:effectRef idx="0">
              <a:schemeClr val="accent5">
                <a:hueOff val="-4902230"/>
                <a:satOff val="-6818"/>
                <a:lumOff val="-26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燕尾形 4"/>
            <p:cNvSpPr/>
            <p:nvPr/>
          </p:nvSpPr>
          <p:spPr>
            <a:xfrm>
              <a:off x="4394189" y="2221991"/>
              <a:ext cx="1316831" cy="87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kern="1200" dirty="0" smtClean="0"/>
                <a:t>2023</a:t>
              </a:r>
              <a:r>
                <a:rPr lang="zh-CN" altLang="en-US" sz="2800" kern="1200" dirty="0" smtClean="0"/>
                <a:t>年</a:t>
              </a:r>
              <a:endParaRPr lang="zh-CN" altLang="en-US" sz="2800" kern="1200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927610" y="3832124"/>
            <a:ext cx="225859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在南开大学“赋权增能”外语公众号上发布推广</a:t>
            </a:r>
            <a:endParaRPr lang="zh-CN" altLang="en-US" sz="1600" b="1" kern="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0062636" y="1948071"/>
            <a:ext cx="195771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rgbClr val="FF9900"/>
                </a:solidFill>
              </a:rPr>
              <a:t>立项“安徽省社区教育优秀课程”</a:t>
            </a:r>
            <a:r>
              <a:rPr lang="zh-CN" altLang="en-US" sz="1600" b="1" dirty="0" smtClean="0">
                <a:solidFill>
                  <a:srgbClr val="FF9900"/>
                </a:solidFill>
              </a:rPr>
              <a:t>并进行推广</a:t>
            </a:r>
            <a:endParaRPr lang="zh-CN" altLang="en-US" sz="1600" b="1" kern="0" dirty="0">
              <a:solidFill>
                <a:srgbClr val="FF99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882660" y="1082829"/>
            <a:ext cx="4693304" cy="388919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2. </a:t>
            </a:r>
            <a:r>
              <a:rPr lang="zh-CN" altLang="en-US" dirty="0" smtClean="0">
                <a:solidFill>
                  <a:srgbClr val="7030A0"/>
                </a:solidFill>
              </a:rPr>
              <a:t>课程团队和课程负责人简介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484909" y="1648691"/>
          <a:ext cx="11263746" cy="489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50934" y="2487958"/>
            <a:ext cx="12247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课程团队简介</a:t>
            </a:r>
            <a:endParaRPr lang="zh-CN" altLang="en-US" sz="2000" b="1" kern="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79" y="4849094"/>
            <a:ext cx="12247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课程负责人简介</a:t>
            </a:r>
            <a:endParaRPr lang="zh-CN" altLang="en-US" sz="2000" b="1" kern="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61894" y="988872"/>
            <a:ext cx="614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kern="0" dirty="0" smtClean="0">
                <a:solidFill>
                  <a:srgbClr val="7030A0"/>
                </a:solidFill>
                <a:latin typeface="+mn-ea"/>
                <a:cs typeface="+mn-ea"/>
                <a:sym typeface="+mn-lt"/>
              </a:rPr>
              <a:t>3</a:t>
            </a:r>
            <a:r>
              <a:rPr kumimoji="1" lang="zh-CN" altLang="en-US" sz="2400" b="1" kern="0" noProof="0" dirty="0" smtClean="0">
                <a:solidFill>
                  <a:srgbClr val="7030A0"/>
                </a:solidFill>
                <a:latin typeface="+mn-ea"/>
                <a:cs typeface="+mn-ea"/>
                <a:sym typeface="+mn-lt"/>
              </a:rPr>
              <a:t>，</a:t>
            </a:r>
            <a:r>
              <a:rPr kumimoji="1" lang="en-US" altLang="zh-CN" sz="2400" b="1" kern="0" noProof="0" dirty="0" smtClean="0">
                <a:solidFill>
                  <a:srgbClr val="7030A0"/>
                </a:solidFill>
                <a:latin typeface="+mn-ea"/>
                <a:cs typeface="+mn-ea"/>
                <a:sym typeface="+mn-lt"/>
              </a:rPr>
              <a:t>《</a:t>
            </a:r>
            <a:r>
              <a:rPr kumimoji="1" lang="zh-CN" altLang="en-US" sz="2400" b="1" kern="0" noProof="0" dirty="0" smtClean="0">
                <a:solidFill>
                  <a:srgbClr val="7030A0"/>
                </a:solidFill>
                <a:latin typeface="+mn-ea"/>
                <a:cs typeface="+mn-ea"/>
                <a:sym typeface="+mn-lt"/>
              </a:rPr>
              <a:t>英美文学</a:t>
            </a:r>
            <a:r>
              <a:rPr kumimoji="1" lang="en-US" altLang="zh-CN" sz="2400" b="1" kern="0" dirty="0" smtClean="0">
                <a:solidFill>
                  <a:srgbClr val="7030A0"/>
                </a:solidFill>
                <a:latin typeface="+mn-ea"/>
                <a:cs typeface="+mn-ea"/>
                <a:sym typeface="+mn-lt"/>
              </a:rPr>
              <a:t>》</a:t>
            </a:r>
            <a:r>
              <a:rPr kumimoji="1" lang="zh-CN" altLang="en-US" sz="2400" b="1" kern="0" dirty="0" smtClean="0">
                <a:solidFill>
                  <a:srgbClr val="7030A0"/>
                </a:solidFill>
                <a:latin typeface="+mn-ea"/>
                <a:cs typeface="+mn-ea"/>
                <a:sym typeface="+mn-lt"/>
              </a:rPr>
              <a:t>线上</a:t>
            </a:r>
            <a:r>
              <a:rPr kumimoji="1" lang="zh-CN" altLang="en-US" sz="2400" b="1" kern="0" noProof="0" dirty="0" smtClean="0">
                <a:solidFill>
                  <a:srgbClr val="7030A0"/>
                </a:solidFill>
                <a:latin typeface="+mn-ea"/>
                <a:cs typeface="+mn-ea"/>
                <a:sym typeface="+mn-lt"/>
              </a:rPr>
              <a:t>课程简介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09313" y="1634836"/>
          <a:ext cx="10202032" cy="45377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2142"/>
                <a:gridCol w="7162800"/>
                <a:gridCol w="277090"/>
              </a:tblGrid>
              <a:tr h="33931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课程名称：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E73A1C"/>
                          </a:solidFill>
                        </a:rPr>
                        <a:t>《</a:t>
                      </a:r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英美文学</a:t>
                      </a:r>
                      <a:r>
                        <a:rPr lang="en-US" altLang="zh-CN" dirty="0" smtClean="0">
                          <a:solidFill>
                            <a:srgbClr val="E73A1C"/>
                          </a:solidFill>
                        </a:rPr>
                        <a:t>》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课程负责人所在单位：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安徽工程大学外国语学院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课程适用对象：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本科生，社会学习者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课程性质：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高校学分认定课，社会学习者课程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课程分类：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通识课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课程讲授语言：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外语（英语）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开放程度：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完全开放、自由注册、免费学习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4582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主要开课平台</a:t>
                      </a:r>
                      <a:endParaRPr lang="en-US" altLang="zh-CN" b="0" dirty="0" smtClean="0"/>
                    </a:p>
                    <a:p>
                      <a:pPr algn="ctr"/>
                      <a:r>
                        <a:rPr lang="zh-CN" altLang="en-US" b="0" dirty="0" smtClean="0"/>
                        <a:t>和平台首页网址：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solidFill>
                            <a:srgbClr val="E73A1C"/>
                          </a:solidFill>
                          <a:latin typeface="+mn-ea"/>
                          <a:ea typeface="+mn-ea"/>
                        </a:rPr>
                        <a:t> 安徽高等教育智慧教育平台、安徽省网络课程学习中心（</a:t>
                      </a:r>
                      <a:r>
                        <a:rPr lang="en-US" altLang="zh-CN" dirty="0" smtClean="0">
                          <a:solidFill>
                            <a:srgbClr val="E73A1C"/>
                          </a:solidFill>
                          <a:latin typeface="+mn-ea"/>
                          <a:ea typeface="+mn-ea"/>
                        </a:rPr>
                        <a:t>e</a:t>
                      </a:r>
                      <a:r>
                        <a:rPr lang="zh-CN" altLang="en-US" dirty="0" smtClean="0">
                          <a:solidFill>
                            <a:srgbClr val="E73A1C"/>
                          </a:solidFill>
                          <a:latin typeface="+mn-ea"/>
                          <a:ea typeface="+mn-ea"/>
                        </a:rPr>
                        <a:t>会学）</a:t>
                      </a:r>
                      <a:r>
                        <a:rPr lang="en-US" altLang="zh-CN" sz="1800" kern="100" dirty="0" smtClean="0">
                          <a:solidFill>
                            <a:srgbClr val="E73A1C"/>
                          </a:solidFill>
                          <a:effectLst/>
                          <a:hlinkClick r:id="rId1"/>
                        </a:rPr>
                        <a:t>http://www.ehuixue.cn/index/detail/index?cid=36020</a:t>
                      </a:r>
                      <a:endParaRPr lang="en-US" altLang="zh-CN" sz="1800" kern="1200" dirty="0" smtClean="0">
                        <a:solidFill>
                          <a:srgbClr val="E73A1C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kern="100" dirty="0" smtClean="0">
                        <a:solidFill>
                          <a:srgbClr val="E73A1C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首期上线平台及时间：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E73A1C"/>
                          </a:solidFill>
                        </a:rPr>
                        <a:t>e</a:t>
                      </a:r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会学，</a:t>
                      </a:r>
                      <a:r>
                        <a:rPr lang="en-US" altLang="zh-CN" dirty="0" smtClean="0">
                          <a:solidFill>
                            <a:srgbClr val="E73A1C"/>
                          </a:solidFill>
                        </a:rPr>
                        <a:t>2021</a:t>
                      </a:r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年</a:t>
                      </a:r>
                      <a:r>
                        <a:rPr lang="en-US" altLang="zh-CN" dirty="0" smtClean="0">
                          <a:solidFill>
                            <a:srgbClr val="E73A1C"/>
                          </a:solidFill>
                        </a:rPr>
                        <a:t>3</a:t>
                      </a:r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月</a:t>
                      </a:r>
                      <a:r>
                        <a:rPr lang="en-US" altLang="zh-CN" dirty="0" smtClean="0">
                          <a:solidFill>
                            <a:srgbClr val="E73A1C"/>
                          </a:solidFill>
                        </a:rPr>
                        <a:t>24</a:t>
                      </a:r>
                      <a:r>
                        <a:rPr lang="zh-CN" altLang="en-US" dirty="0" smtClean="0">
                          <a:solidFill>
                            <a:srgbClr val="E73A1C"/>
                          </a:solidFill>
                        </a:rPr>
                        <a:t>日</a:t>
                      </a:r>
                      <a:endParaRPr lang="zh-CN" altLang="en-US" dirty="0">
                        <a:solidFill>
                          <a:srgbClr val="E73A1C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课程完整开课期次</a:t>
                      </a:r>
                      <a:endParaRPr lang="en-US" altLang="zh-CN" b="0" dirty="0" smtClean="0"/>
                    </a:p>
                    <a:p>
                      <a:pPr algn="ctr"/>
                      <a:r>
                        <a:rPr lang="zh-CN" altLang="en-US" b="0" dirty="0" smtClean="0"/>
                        <a:t>及最近两次开课时间：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00" dirty="0" smtClean="0">
                          <a:solidFill>
                            <a:srgbClr val="E73A1C"/>
                          </a:solidFill>
                          <a:effectLst/>
                        </a:rPr>
                        <a:t>已</a:t>
                      </a:r>
                      <a:r>
                        <a:rPr lang="zh-CN" altLang="zh-CN" sz="2000" kern="100" dirty="0" smtClean="0">
                          <a:solidFill>
                            <a:srgbClr val="E73A1C"/>
                          </a:solidFill>
                          <a:effectLst/>
                        </a:rPr>
                        <a:t>完整开设</a:t>
                      </a:r>
                      <a:r>
                        <a:rPr lang="zh-CN" altLang="en-US" sz="2000" kern="100" dirty="0" smtClean="0">
                          <a:solidFill>
                            <a:srgbClr val="E73A1C"/>
                          </a:solidFill>
                          <a:effectLst/>
                        </a:rPr>
                        <a:t>六</a:t>
                      </a:r>
                      <a:r>
                        <a:rPr lang="zh-CN" altLang="zh-CN" sz="2000" kern="100" dirty="0" smtClean="0">
                          <a:solidFill>
                            <a:srgbClr val="E73A1C"/>
                          </a:solidFill>
                          <a:effectLst/>
                        </a:rPr>
                        <a:t>期，最近两期</a:t>
                      </a:r>
                      <a:r>
                        <a:rPr lang="zh-CN" altLang="en-US" sz="2000" kern="100" dirty="0" smtClean="0">
                          <a:solidFill>
                            <a:srgbClr val="E73A1C"/>
                          </a:solidFill>
                          <a:effectLst/>
                        </a:rPr>
                        <a:t>的</a:t>
                      </a:r>
                      <a:r>
                        <a:rPr lang="zh-CN" altLang="zh-CN" sz="2000" kern="100" dirty="0" smtClean="0">
                          <a:solidFill>
                            <a:srgbClr val="E73A1C"/>
                          </a:solidFill>
                          <a:effectLst/>
                        </a:rPr>
                        <a:t>开课时间为</a:t>
                      </a:r>
                      <a:r>
                        <a:rPr lang="en-US" altLang="zh-CN" sz="1800" kern="0" dirty="0" smtClean="0">
                          <a:solidFill>
                            <a:srgbClr val="E73A1C"/>
                          </a:solidFill>
                          <a:effectLst/>
                        </a:rPr>
                        <a:t>2022.5.9-2022.8.31</a:t>
                      </a:r>
                      <a:r>
                        <a:rPr lang="zh-CN" altLang="en-US" sz="1800" kern="0" dirty="0" smtClean="0">
                          <a:solidFill>
                            <a:srgbClr val="E73A1C"/>
                          </a:solidFill>
                          <a:effectLst/>
                        </a:rPr>
                        <a:t>和</a:t>
                      </a:r>
                      <a:r>
                        <a:rPr lang="en-US" altLang="zh-CN" sz="1800" kern="0" dirty="0" smtClean="0">
                          <a:solidFill>
                            <a:srgbClr val="E73A1C"/>
                          </a:solidFill>
                          <a:effectLst/>
                        </a:rPr>
                        <a:t>2023.511---2023.12.23</a:t>
                      </a:r>
                      <a:endParaRPr lang="zh-CN" altLang="zh-CN" sz="1600" kern="100" dirty="0" smtClean="0">
                        <a:solidFill>
                          <a:srgbClr val="E73A1C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91445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7E0C7"/>
      </a:accent1>
      <a:accent2>
        <a:srgbClr val="BB9763"/>
      </a:accent2>
      <a:accent3>
        <a:srgbClr val="62554E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Microsoft YaHei" panose="020B0503020204020204" pitchFamily="34" charset="-122"/>
            <a:ea typeface="Microsoft YaHei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4742</Words>
  <Application>WPS Presentation</Application>
  <PresentationFormat>宽屏</PresentationFormat>
  <Paragraphs>397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SimSun</vt:lpstr>
      <vt:lpstr>Wingdings</vt:lpstr>
      <vt:lpstr>Microsoft YaHei</vt:lpstr>
      <vt:lpstr>汉仪旗黑</vt:lpstr>
      <vt:lpstr>Segoe UI Light</vt:lpstr>
      <vt:lpstr>苹方-简</vt:lpstr>
      <vt:lpstr>Century Gothic</vt:lpstr>
      <vt:lpstr>Segoe UI Light</vt:lpstr>
      <vt:lpstr>Calibri</vt:lpstr>
      <vt:lpstr>Times New Roman</vt:lpstr>
      <vt:lpstr>Helvetica Neue</vt:lpstr>
      <vt:lpstr>Microsoft YaHei</vt:lpstr>
      <vt:lpstr>Microsoft YaHei</vt:lpstr>
      <vt:lpstr>Arial Unicode MS</vt:lpstr>
      <vt:lpstr>Microsoft YaHei</vt:lpstr>
      <vt:lpstr>汉仪书宋二KW</vt:lpstr>
      <vt:lpstr>SimSun</vt:lpstr>
      <vt:lpstr>等线</vt:lpstr>
      <vt:lpstr>汉仪中等线KW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学生对于课程的评价：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zhuli</cp:lastModifiedBy>
  <cp:revision>394</cp:revision>
  <dcterms:created xsi:type="dcterms:W3CDTF">2025-06-12T17:23:19Z</dcterms:created>
  <dcterms:modified xsi:type="dcterms:W3CDTF">2025-06-12T17:23:19Z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1033-3.9.4.6407</vt:lpwstr>
  </property>
</Properties>
</file>