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78" r:id="rId3"/>
    <p:sldId id="345" r:id="rId4"/>
    <p:sldId id="304" r:id="rId5"/>
    <p:sldId id="305" r:id="rId6"/>
    <p:sldId id="257" r:id="rId7"/>
    <p:sldId id="279" r:id="rId8"/>
    <p:sldId id="346" r:id="rId9"/>
    <p:sldId id="258" r:id="rId10"/>
    <p:sldId id="280" r:id="rId11"/>
    <p:sldId id="281" r:id="rId12"/>
    <p:sldId id="282" r:id="rId13"/>
    <p:sldId id="283" r:id="rId14"/>
    <p:sldId id="284" r:id="rId15"/>
    <p:sldId id="347" r:id="rId16"/>
    <p:sldId id="277" r:id="rId17"/>
    <p:sldId id="259" r:id="rId18"/>
    <p:sldId id="260" r:id="rId19"/>
    <p:sldId id="267" r:id="rId20"/>
    <p:sldId id="261" r:id="rId21"/>
    <p:sldId id="268" r:id="rId22"/>
    <p:sldId id="262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9" autoAdjust="0"/>
  </p:normalViewPr>
  <p:slideViewPr>
    <p:cSldViewPr>
      <p:cViewPr varScale="1">
        <p:scale>
          <a:sx n="84" d="100"/>
          <a:sy n="84" d="100"/>
        </p:scale>
        <p:origin x="-15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8" y="79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任意多边形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任意多边形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srcRect/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任意多边形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srcRect/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任意多边形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srcRect/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2019/5/24 Friday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Academic </a:t>
            </a:r>
            <a:r>
              <a:rPr lang="en-US" altLang="zh-CN" dirty="0" smtClean="0">
                <a:solidFill>
                  <a:srgbClr val="00B0F0"/>
                </a:solidFill>
              </a:rPr>
              <a:t>reading</a:t>
            </a:r>
            <a:r>
              <a:rPr lang="en-US" altLang="zh-CN" dirty="0" smtClean="0"/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Chapter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>
                <a:sym typeface="+mn-ea"/>
              </a:rPr>
              <a:t>3. What approach is adopted in this course?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Content-based approach (Page </a:t>
            </a:r>
            <a:r>
              <a:rPr lang="en-US" altLang="zh-CN" dirty="0" smtClean="0">
                <a:solidFill>
                  <a:srgbClr val="FF0000"/>
                </a:solidFill>
              </a:rPr>
              <a:t>ix</a:t>
            </a:r>
            <a:r>
              <a:rPr lang="en-US" altLang="zh-CN" dirty="0" smtClean="0"/>
              <a:t>)</a:t>
            </a:r>
          </a:p>
          <a:p>
            <a:pPr marL="0" indent="0">
              <a:buNone/>
            </a:pPr>
            <a:r>
              <a:rPr lang="en-US" altLang="zh-CN" dirty="0" smtClean="0"/>
              <a:t>    student interaction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presentation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group study</a:t>
            </a:r>
          </a:p>
          <a:p>
            <a:pPr marL="0" indent="0">
              <a:buNone/>
            </a:pPr>
            <a:r>
              <a:rPr lang="en-US" altLang="zh-CN" dirty="0" smtClean="0"/>
              <a:t>    discussion</a:t>
            </a:r>
          </a:p>
          <a:p>
            <a:r>
              <a:rPr lang="en-US" altLang="zh-CN" dirty="0" smtClean="0"/>
              <a:t>Comprehensive reading VS Integrated reading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shifts of learning focus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Critical thinking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ability to apply </a:t>
            </a:r>
            <a:r>
              <a:rPr lang="en-US" altLang="zh-CN" dirty="0" smtClean="0">
                <a:solidFill>
                  <a:srgbClr val="FF0000"/>
                </a:solidFill>
              </a:rPr>
              <a:t>reasoning</a:t>
            </a:r>
            <a:r>
              <a:rPr lang="en-US" altLang="zh-CN" dirty="0" smtClean="0"/>
              <a:t> and </a:t>
            </a:r>
            <a:r>
              <a:rPr lang="en-US" altLang="zh-CN" dirty="0" smtClean="0">
                <a:solidFill>
                  <a:srgbClr val="FF0000"/>
                </a:solidFill>
              </a:rPr>
              <a:t>logic </a:t>
            </a:r>
            <a:r>
              <a:rPr lang="en-US" altLang="zh-CN" dirty="0" smtClean="0"/>
              <a:t>to new or unfamiliar ideas, opinions, and situations. Thinking critically involves seeing things in an open-minded way and examining an idea or concept from as many angles as possible.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Recognizing variation across academic subjects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Different academic subjects are interested in different topics and consequently use different methods of working and ways of talking and writing about their works.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Focusing on academic vocabulary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General vocabulary </a:t>
            </a:r>
            <a:r>
              <a:rPr lang="en-US" altLang="zh-CN" dirty="0" smtClean="0"/>
              <a:t>(</a:t>
            </a:r>
            <a:r>
              <a:rPr lang="en-US" altLang="zh-CN" sz="2400" dirty="0" err="1" smtClean="0"/>
              <a:t>e.g</a:t>
            </a:r>
            <a:r>
              <a:rPr lang="en-US" altLang="zh-CN" sz="2400" dirty="0" smtClean="0"/>
              <a:t> 3500 words for middle school students, 4200+for CET4, 5500+for CET6, 8000 for Band 4 and 13000 for Band 8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Academic vocabulary </a:t>
            </a:r>
          </a:p>
          <a:p>
            <a:r>
              <a:rPr lang="en-US" altLang="zh-CN" dirty="0" smtClean="0"/>
              <a:t>(</a:t>
            </a:r>
            <a:r>
              <a:rPr lang="en-US" altLang="zh-CN" sz="2400" dirty="0" smtClean="0"/>
              <a:t>Academic Word List https://www.shanbay.com/wordbook/6673/)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Specialized vocabulary (</a:t>
            </a:r>
            <a:r>
              <a:rPr lang="en-US" altLang="zh-CN" dirty="0" smtClean="0"/>
              <a:t>medicine</a:t>
            </a:r>
            <a:r>
              <a:rPr lang="en-US" altLang="zh-CN" dirty="0" smtClean="0">
                <a:solidFill>
                  <a:srgbClr val="FF0000"/>
                </a:solidFill>
              </a:rPr>
              <a:t>, </a:t>
            </a:r>
            <a:r>
              <a:rPr lang="en-US" altLang="zh-CN" dirty="0" smtClean="0"/>
              <a:t>chemical, trade</a:t>
            </a:r>
            <a:r>
              <a:rPr lang="en-US" altLang="zh-CN" dirty="0" smtClean="0">
                <a:solidFill>
                  <a:srgbClr val="FF0000"/>
                </a:solidFill>
              </a:rPr>
              <a:t> )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Aim of this course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To  Promote faster reading (3-7minutes to read a text )</a:t>
            </a:r>
          </a:p>
          <a:p>
            <a:r>
              <a:rPr lang="en-US" altLang="zh-CN" dirty="0" smtClean="0"/>
              <a:t>To familiarize  with the content of reading, and to think critically about the topic.</a:t>
            </a:r>
          </a:p>
          <a:p>
            <a:r>
              <a:rPr lang="en-US" altLang="zh-CN" dirty="0" smtClean="0"/>
              <a:t>To introduce reading strategies, and give students tools when they encounter some similar reading assignments.</a:t>
            </a:r>
          </a:p>
          <a:p>
            <a:r>
              <a:rPr lang="en-US" altLang="zh-CN" dirty="0" smtClean="0"/>
              <a:t>To develop writing skills such as summarizing and paraphrasing.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 to read academic texts</a:t>
            </a:r>
          </a:p>
          <a:p>
            <a:r>
              <a:rPr lang="en-US" altLang="zh-CN" dirty="0" smtClean="0"/>
              <a:t>Ways to think critically about what you read</a:t>
            </a:r>
          </a:p>
          <a:p>
            <a:r>
              <a:rPr lang="en-US" altLang="zh-CN" dirty="0" smtClean="0"/>
              <a:t>How to write in an academic style</a:t>
            </a:r>
          </a:p>
          <a:p>
            <a:r>
              <a:rPr lang="en-US" altLang="zh-CN" dirty="0" smtClean="0"/>
              <a:t>Methods of preparing for tests</a:t>
            </a:r>
          </a:p>
          <a:p>
            <a:r>
              <a:rPr lang="en-US" altLang="zh-CN" dirty="0" smtClean="0"/>
              <a:t>Strategies for dealing with new vocabulary</a:t>
            </a:r>
          </a:p>
          <a:p>
            <a:r>
              <a:rPr lang="en-US" altLang="zh-CN" dirty="0" smtClean="0"/>
              <a:t>Note-taking and study techniques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Aim of this course 2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Requirement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Understanding lectures </a:t>
            </a:r>
            <a:endParaRPr lang="en-US" altLang="zh-CN" dirty="0"/>
          </a:p>
          <a:p>
            <a:r>
              <a:rPr lang="en-US" altLang="zh-CN" dirty="0" smtClean="0"/>
              <a:t>Taking part in group work</a:t>
            </a:r>
          </a:p>
          <a:p>
            <a:r>
              <a:rPr lang="en-US" altLang="zh-CN" dirty="0" smtClean="0"/>
              <a:t>Giving presentations</a:t>
            </a:r>
          </a:p>
          <a:p>
            <a:r>
              <a:rPr lang="en-US" altLang="zh-CN" dirty="0" smtClean="0"/>
              <a:t>Reading academic texts</a:t>
            </a:r>
          </a:p>
          <a:p>
            <a:r>
              <a:rPr lang="en-US" altLang="zh-CN" dirty="0" smtClean="0"/>
              <a:t>Finding information to include in your writing</a:t>
            </a:r>
          </a:p>
          <a:p>
            <a:r>
              <a:rPr lang="en-US" altLang="zh-CN" dirty="0" smtClean="0"/>
              <a:t>Writing essays</a:t>
            </a:r>
          </a:p>
          <a:p>
            <a:r>
              <a:rPr lang="en-US" altLang="zh-CN" dirty="0" smtClean="0"/>
              <a:t>Summarizing what you’ve learnt</a:t>
            </a:r>
          </a:p>
          <a:p>
            <a:r>
              <a:rPr lang="en-US" altLang="zh-CN" dirty="0" smtClean="0"/>
              <a:t>Learning academic vocabulary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586403"/>
          </a:xfrm>
        </p:spPr>
        <p:txBody>
          <a:bodyPr/>
          <a:lstStyle/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-- 12 weeks (3-14) for 6 units </a:t>
            </a:r>
            <a:endParaRPr lang="zh-CN" altLang="zh-CN" dirty="0" smtClean="0"/>
          </a:p>
          <a:p>
            <a:r>
              <a:rPr lang="en-US" altLang="zh-CN" dirty="0" smtClean="0"/>
              <a:t>-- 3 periods per week </a:t>
            </a:r>
            <a:endParaRPr lang="zh-CN" altLang="zh-CN" dirty="0" smtClean="0"/>
          </a:p>
          <a:p>
            <a:r>
              <a:rPr lang="en-US" altLang="zh-CN" dirty="0" smtClean="0"/>
              <a:t>-- 5-6 periods of class for each chapter 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Curriculum arrangement and teaching design: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-- before class: preview the textbook; theme-related reading; Questions concerned the topic.</a:t>
            </a:r>
            <a:endParaRPr lang="zh-CN" altLang="zh-CN" dirty="0" smtClean="0"/>
          </a:p>
          <a:p>
            <a:r>
              <a:rPr lang="en-US" altLang="zh-CN" dirty="0" smtClean="0"/>
              <a:t>-- in class: reading attentively and finish the exercises; think actively; work in pairs or in groups in reading tasks; taking notes while listening or reading; </a:t>
            </a:r>
            <a:endParaRPr lang="zh-CN" altLang="zh-CN" dirty="0" smtClean="0"/>
          </a:p>
          <a:p>
            <a:r>
              <a:rPr lang="en-US" altLang="zh-CN" dirty="0" smtClean="0"/>
              <a:t>-- after class: project; homework; 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 Requirements for the students (how to follow this course):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Group division: the class is divided into several groups, each group containing several students, and the </a:t>
            </a:r>
            <a:r>
              <a:rPr lang="en-US" altLang="zh-CN" b="1" dirty="0" smtClean="0"/>
              <a:t>project </a:t>
            </a:r>
            <a:r>
              <a:rPr lang="en-US" altLang="zh-CN" dirty="0" smtClean="0"/>
              <a:t>or </a:t>
            </a:r>
            <a:r>
              <a:rPr lang="en-US" altLang="zh-CN" b="1" dirty="0" smtClean="0"/>
              <a:t>homework </a:t>
            </a:r>
            <a:r>
              <a:rPr lang="en-US" altLang="zh-CN" dirty="0" smtClean="0"/>
              <a:t>will be largely based on groups or pairs or students within groups. 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Group division: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About this course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An introduction to academic English</a:t>
            </a:r>
          </a:p>
          <a:p>
            <a:r>
              <a:rPr lang="en-US" altLang="zh-CN" dirty="0" smtClean="0"/>
              <a:t>2</a:t>
            </a:r>
            <a:r>
              <a:rPr lang="en-US" altLang="zh-CN" dirty="0"/>
              <a:t>. </a:t>
            </a:r>
            <a:r>
              <a:rPr lang="en-US" altLang="zh-CN" dirty="0" smtClean="0"/>
              <a:t>Who are the course aimed at?</a:t>
            </a:r>
          </a:p>
          <a:p>
            <a:r>
              <a:rPr lang="en-US" altLang="zh-CN" dirty="0" smtClean="0"/>
              <a:t>3. What approach is adopted in this course?</a:t>
            </a:r>
          </a:p>
          <a:p>
            <a:r>
              <a:rPr lang="en-US" altLang="zh-CN" dirty="0" smtClean="0"/>
              <a:t>4. Critical thinking</a:t>
            </a:r>
          </a:p>
          <a:p>
            <a:r>
              <a:rPr lang="en-US" altLang="zh-CN" dirty="0" smtClean="0"/>
              <a:t>5. Aims of improving your academic reading and writing abilities.</a:t>
            </a:r>
          </a:p>
          <a:p>
            <a:pPr marL="0" indent="0">
              <a:buNone/>
            </a:pPr>
            <a:endParaRPr lang="en-US" altLang="zh-CN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-- The final score of this course is based on students’ </a:t>
            </a:r>
            <a:r>
              <a:rPr lang="en-US" altLang="zh-CN" b="1" dirty="0" smtClean="0"/>
              <a:t>daily performance </a:t>
            </a:r>
            <a:r>
              <a:rPr lang="en-US" altLang="zh-CN" dirty="0" smtClean="0"/>
              <a:t>and the </a:t>
            </a:r>
            <a:r>
              <a:rPr lang="en-US" altLang="zh-CN" b="1" dirty="0" smtClean="0"/>
              <a:t>final examination mark</a:t>
            </a:r>
            <a:r>
              <a:rPr lang="en-US" altLang="zh-CN" dirty="0" smtClean="0"/>
              <a:t>. The ratio between your daily performance and your score in the final examination is </a:t>
            </a:r>
            <a:r>
              <a:rPr lang="en-US" altLang="zh-CN" smtClean="0"/>
              <a:t>about </a:t>
            </a:r>
            <a:r>
              <a:rPr lang="en-US" altLang="zh-CN" b="1" smtClean="0"/>
              <a:t>1/1</a:t>
            </a:r>
            <a:endParaRPr lang="zh-CN" altLang="zh-CN" b="1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How to calculate the final score: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>课程考核方法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326403"/>
            <a:ext cx="6577533" cy="5531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11560" y="2060848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What do you expect to learn through this course? </a:t>
            </a:r>
            <a:endParaRPr lang="zh-CN" altLang="zh-CN" dirty="0" smtClean="0"/>
          </a:p>
          <a:p>
            <a:r>
              <a:rPr lang="en-US" altLang="zh-CN" dirty="0" smtClean="0"/>
              <a:t>After listening to the course introduction made by T, do you have any questions, doubts and suggestions about this course?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interview for the students (in class) &amp; Feedback: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179512" y="1484784"/>
            <a:ext cx="8686800" cy="4525963"/>
          </a:xfrm>
        </p:spPr>
        <p:txBody>
          <a:bodyPr/>
          <a:lstStyle/>
          <a:p>
            <a:r>
              <a:rPr lang="en-US" altLang="zh-CN" b="1" dirty="0" smtClean="0"/>
              <a:t>Narrow sense</a:t>
            </a:r>
            <a:r>
              <a:rPr lang="en-US" altLang="zh-CN" dirty="0" smtClean="0"/>
              <a:t>: </a:t>
            </a:r>
            <a:r>
              <a:rPr lang="en-US" altLang="zh-CN" dirty="0" smtClean="0">
                <a:solidFill>
                  <a:srgbClr val="C00000"/>
                </a:solidFill>
              </a:rPr>
              <a:t>related to researches in     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                       various fields</a:t>
            </a:r>
          </a:p>
          <a:p>
            <a:r>
              <a:rPr lang="en-US" altLang="zh-CN" b="1" dirty="0" smtClean="0"/>
              <a:t>Broad sense</a:t>
            </a:r>
            <a:r>
              <a:rPr lang="en-US" altLang="zh-CN" dirty="0" smtClean="0"/>
              <a:t>: </a:t>
            </a:r>
            <a:r>
              <a:rPr lang="en-US" altLang="zh-CN" dirty="0" smtClean="0">
                <a:solidFill>
                  <a:srgbClr val="C00000"/>
                </a:solidFill>
              </a:rPr>
              <a:t>related to education we receive 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                     in educational institutions 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                     including colleges and universities.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How do we understand </a:t>
            </a:r>
            <a:r>
              <a:rPr lang="en-US" altLang="zh-CN" dirty="0" smtClean="0">
                <a:solidFill>
                  <a:srgbClr val="00B0F0"/>
                </a:solidFill>
              </a:rPr>
              <a:t>academic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116024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b="1" dirty="0" smtClean="0"/>
              <a:t>Most</a:t>
            </a:r>
            <a:r>
              <a:rPr lang="en-US" altLang="zh-CN" dirty="0" smtClean="0"/>
              <a:t> </a:t>
            </a:r>
            <a:r>
              <a:rPr lang="en-US" altLang="zh-CN" dirty="0"/>
              <a:t>of the materials used will normally be </a:t>
            </a:r>
            <a:r>
              <a:rPr lang="en-US" altLang="zh-CN" dirty="0" smtClean="0"/>
              <a:t>on </a:t>
            </a:r>
            <a:r>
              <a:rPr lang="en-US" altLang="zh-CN" dirty="0">
                <a:solidFill>
                  <a:srgbClr val="C00000"/>
                </a:solidFill>
              </a:rPr>
              <a:t>academic </a:t>
            </a:r>
            <a:r>
              <a:rPr lang="en-US" altLang="zh-CN" dirty="0" smtClean="0">
                <a:solidFill>
                  <a:srgbClr val="C00000"/>
                </a:solidFill>
              </a:rPr>
              <a:t>topics </a:t>
            </a:r>
          </a:p>
          <a:p>
            <a:r>
              <a:rPr lang="en-US" altLang="zh-CN" b="1" dirty="0" smtClean="0"/>
              <a:t>Examples</a:t>
            </a:r>
            <a:r>
              <a:rPr lang="en-US" altLang="zh-CN" dirty="0" smtClean="0"/>
              <a:t> </a:t>
            </a:r>
            <a:r>
              <a:rPr lang="en-US" altLang="zh-CN" dirty="0"/>
              <a:t>of </a:t>
            </a:r>
            <a:r>
              <a:rPr lang="en-US" altLang="zh-CN" dirty="0">
                <a:solidFill>
                  <a:srgbClr val="C00000"/>
                </a:solidFill>
              </a:rPr>
              <a:t>vocabulary</a:t>
            </a:r>
            <a:r>
              <a:rPr lang="en-US" altLang="zh-CN" dirty="0"/>
              <a:t> which are typically </a:t>
            </a:r>
            <a:r>
              <a:rPr lang="en-US" altLang="zh-CN" dirty="0">
                <a:solidFill>
                  <a:srgbClr val="C00000"/>
                </a:solidFill>
              </a:rPr>
              <a:t>academic</a:t>
            </a:r>
            <a:r>
              <a:rPr lang="en-US" altLang="zh-CN" dirty="0"/>
              <a:t> and types of language structures commonly found in </a:t>
            </a:r>
            <a:r>
              <a:rPr lang="en-US" altLang="zh-CN" dirty="0" smtClean="0">
                <a:solidFill>
                  <a:srgbClr val="C00000"/>
                </a:solidFill>
              </a:rPr>
              <a:t>academic </a:t>
            </a:r>
            <a:r>
              <a:rPr lang="en-US" altLang="zh-CN" dirty="0">
                <a:solidFill>
                  <a:srgbClr val="C00000"/>
                </a:solidFill>
              </a:rPr>
              <a:t>texts</a:t>
            </a:r>
          </a:p>
          <a:p>
            <a:r>
              <a:rPr lang="en-US" altLang="zh-CN" b="1" dirty="0" smtClean="0"/>
              <a:t>students</a:t>
            </a:r>
            <a:r>
              <a:rPr lang="en-US" altLang="zh-CN" dirty="0" smtClean="0"/>
              <a:t> </a:t>
            </a:r>
            <a:r>
              <a:rPr lang="en-US" altLang="zh-CN" dirty="0"/>
              <a:t>will be exposed to language which is directly relevant to </a:t>
            </a:r>
            <a:r>
              <a:rPr lang="en-US" altLang="zh-CN" dirty="0">
                <a:solidFill>
                  <a:srgbClr val="C00000"/>
                </a:solidFill>
              </a:rPr>
              <a:t>their specific fields of study</a:t>
            </a:r>
            <a:r>
              <a:rPr lang="en-US" altLang="zh-CN" dirty="0"/>
              <a:t>, the texts </a:t>
            </a:r>
            <a:r>
              <a:rPr lang="en-US" altLang="zh-CN" dirty="0" smtClean="0"/>
              <a:t>chosen </a:t>
            </a:r>
            <a:r>
              <a:rPr lang="en-US" altLang="zh-CN" dirty="0"/>
              <a:t>which are more directly relevant to </a:t>
            </a:r>
            <a:r>
              <a:rPr lang="en-US" altLang="zh-CN" dirty="0">
                <a:solidFill>
                  <a:srgbClr val="C00000"/>
                </a:solidFill>
              </a:rPr>
              <a:t>their areas of </a:t>
            </a:r>
            <a:r>
              <a:rPr lang="en-US" altLang="zh-CN" dirty="0" smtClean="0">
                <a:solidFill>
                  <a:srgbClr val="C00000"/>
                </a:solidFill>
              </a:rPr>
              <a:t>study</a:t>
            </a:r>
          </a:p>
          <a:p>
            <a:endParaRPr lang="en-US" altLang="zh-CN" dirty="0" smtClean="0">
              <a:solidFill>
                <a:srgbClr val="C00000"/>
              </a:solidFill>
            </a:endParaRPr>
          </a:p>
          <a:p>
            <a:r>
              <a:rPr lang="en-US" altLang="zh-CN" dirty="0" smtClean="0">
                <a:solidFill>
                  <a:srgbClr val="C00000"/>
                </a:solidFill>
              </a:rPr>
              <a:t>E.g. </a:t>
            </a:r>
            <a:r>
              <a:rPr lang="zh-CN" altLang="en-US" dirty="0" smtClean="0">
                <a:solidFill>
                  <a:srgbClr val="C00000"/>
                </a:solidFill>
              </a:rPr>
              <a:t>学业英语 （</a:t>
            </a:r>
            <a:r>
              <a:rPr lang="en-US" altLang="zh-CN" dirty="0" smtClean="0"/>
              <a:t>linguistics, phonetics, literature,   translation for English majors</a:t>
            </a:r>
            <a:r>
              <a:rPr lang="en-US" altLang="zh-CN" dirty="0" smtClean="0">
                <a:solidFill>
                  <a:srgbClr val="C00000"/>
                </a:solidFill>
              </a:rPr>
              <a:t>)</a:t>
            </a:r>
          </a:p>
          <a:p>
            <a:r>
              <a:rPr lang="zh-CN" altLang="en-US" dirty="0" smtClean="0">
                <a:solidFill>
                  <a:srgbClr val="C00000"/>
                </a:solidFill>
              </a:rPr>
              <a:t>      学术 </a:t>
            </a:r>
            <a:r>
              <a:rPr lang="en-US" altLang="zh-CN" dirty="0" smtClean="0">
                <a:solidFill>
                  <a:srgbClr val="C00000"/>
                </a:solidFill>
              </a:rPr>
              <a:t>(</a:t>
            </a:r>
            <a:r>
              <a:rPr lang="zh-CN" altLang="en-US" dirty="0" smtClean="0">
                <a:solidFill>
                  <a:srgbClr val="C00000"/>
                </a:solidFill>
              </a:rPr>
              <a:t>研究）英语（</a:t>
            </a:r>
            <a:r>
              <a:rPr lang="en-US" altLang="zh-CN" dirty="0" smtClean="0"/>
              <a:t>thesis, papers, reports, dissertation for research in a specific field </a:t>
            </a:r>
            <a:r>
              <a:rPr lang="en-US" altLang="zh-CN" dirty="0" smtClean="0">
                <a:solidFill>
                  <a:srgbClr val="C00000"/>
                </a:solidFill>
              </a:rPr>
              <a:t>)</a:t>
            </a:r>
            <a:endParaRPr lang="en-US" altLang="zh-CN" dirty="0">
              <a:solidFill>
                <a:srgbClr val="C00000"/>
              </a:solidFill>
            </a:endParaRPr>
          </a:p>
          <a:p>
            <a:endParaRPr lang="en-US" altLang="zh-CN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>
                <a:sym typeface="+mn-ea"/>
              </a:rPr>
              <a:t>Academic English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students</a:t>
            </a:r>
            <a:r>
              <a:rPr lang="en-US" altLang="zh-CN" dirty="0"/>
              <a:t> are more often to read a selection of different texts on the same topic.</a:t>
            </a:r>
          </a:p>
          <a:p>
            <a:r>
              <a:rPr lang="en-US" altLang="zh-CN" b="1" dirty="0"/>
              <a:t>students</a:t>
            </a:r>
            <a:r>
              <a:rPr lang="en-US" altLang="zh-CN" dirty="0"/>
              <a:t> are often expected to </a:t>
            </a:r>
            <a:r>
              <a:rPr lang="en-US" altLang="zh-CN" dirty="0" smtClean="0"/>
              <a:t>research </a:t>
            </a:r>
            <a:r>
              <a:rPr lang="en-US" altLang="zh-CN" dirty="0"/>
              <a:t>the topic themselves and so need to develop the habit of reading around the subject</a:t>
            </a:r>
          </a:p>
          <a:p>
            <a:r>
              <a:rPr lang="en-US" altLang="zh-CN" b="1" dirty="0"/>
              <a:t>students</a:t>
            </a:r>
            <a:r>
              <a:rPr lang="en-US" altLang="zh-CN" dirty="0"/>
              <a:t> also need to learn how to </a:t>
            </a:r>
            <a:r>
              <a:rPr lang="en-US" altLang="zh-CN" dirty="0" smtClean="0"/>
              <a:t>analyze </a:t>
            </a:r>
            <a:r>
              <a:rPr lang="en-US" altLang="zh-CN" dirty="0"/>
              <a:t>what they are </a:t>
            </a:r>
            <a:r>
              <a:rPr lang="en-US" altLang="zh-CN" dirty="0" smtClean="0"/>
              <a:t>reading, to </a:t>
            </a:r>
            <a:r>
              <a:rPr lang="en-US" altLang="zh-CN" dirty="0"/>
              <a:t>read and think critically about content and style and argument put </a:t>
            </a:r>
            <a:r>
              <a:rPr lang="en-US" altLang="zh-CN" dirty="0" smtClean="0"/>
              <a:t>forward </a:t>
            </a:r>
            <a:r>
              <a:rPr lang="en-US" altLang="zh-CN" dirty="0"/>
              <a:t>by the writer.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17828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 </a:t>
            </a:r>
          </a:p>
          <a:p>
            <a:pPr>
              <a:buNone/>
            </a:pPr>
            <a:endParaRPr lang="en-US" altLang="zh-CN" b="1" i="1" dirty="0" smtClean="0"/>
          </a:p>
          <a:p>
            <a:pPr>
              <a:buNone/>
            </a:pPr>
            <a:r>
              <a:rPr lang="en-US" altLang="zh-CN" b="1" dirty="0" smtClean="0"/>
              <a:t>Academic Encounters: Life in Society, Reading and Writing</a:t>
            </a:r>
            <a:endParaRPr lang="zh-CN" altLang="zh-CN" b="1" dirty="0" smtClean="0"/>
          </a:p>
          <a:p>
            <a:pPr>
              <a:buNone/>
            </a:pPr>
            <a:r>
              <a:rPr lang="en-US" altLang="zh-CN" sz="2000" i="1" dirty="0" smtClean="0"/>
              <a:t>By Jessica Williams &amp; Kristine Brown &amp; Susan Hood</a:t>
            </a:r>
          </a:p>
          <a:p>
            <a:pPr>
              <a:buNone/>
            </a:pPr>
            <a:endParaRPr lang="en-US" altLang="zh-CN" sz="2000" i="1" dirty="0" smtClean="0"/>
          </a:p>
          <a:p>
            <a:pPr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Academic Encounters: Human Behavior</a:t>
            </a:r>
            <a:endParaRPr lang="zh-CN" altLang="zh-CN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2000" i="1" dirty="0" smtClean="0"/>
              <a:t>By </a:t>
            </a:r>
            <a:r>
              <a:rPr lang="en-US" altLang="zh-CN" sz="2000" i="1" dirty="0" smtClean="0">
                <a:latin typeface="Lucida Sans Unicode" pitchFamily="34" charset="0"/>
                <a:cs typeface="Lucida Sans Unicode" pitchFamily="34" charset="0"/>
              </a:rPr>
              <a:t>Bernard Seal</a:t>
            </a:r>
            <a:endParaRPr lang="en-US" altLang="zh-CN" sz="2000" i="1" dirty="0" smtClean="0"/>
          </a:p>
          <a:p>
            <a:pPr>
              <a:buNone/>
            </a:pPr>
            <a:endParaRPr lang="en-US" altLang="zh-CN" sz="2000" i="1" dirty="0" smtClean="0"/>
          </a:p>
          <a:p>
            <a:pPr>
              <a:buNone/>
            </a:pPr>
            <a:endParaRPr lang="en-US" altLang="zh-CN" sz="2000" i="1" dirty="0" smtClean="0"/>
          </a:p>
          <a:p>
            <a:pPr>
              <a:buNone/>
            </a:pPr>
            <a:endParaRPr lang="zh-CN" altLang="zh-CN" sz="2000" i="1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57200" y="683578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altLang="zh-CN" dirty="0" smtClean="0">
                <a:sym typeface="+mn-ea"/>
              </a:rPr>
              <a:t>The textbook: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06448"/>
            <a:ext cx="8229600" cy="4525963"/>
          </a:xfrm>
        </p:spPr>
        <p:txBody>
          <a:bodyPr/>
          <a:lstStyle/>
          <a:p>
            <a:r>
              <a:rPr lang="en-US" altLang="zh-CN" b="1" i="1" dirty="0" smtClean="0">
                <a:solidFill>
                  <a:srgbClr val="FF0000"/>
                </a:solidFill>
              </a:rPr>
              <a:t>Academic Encounters: Life in society</a:t>
            </a:r>
            <a:r>
              <a:rPr lang="en-US" altLang="zh-CN" b="1" i="1" dirty="0" smtClean="0"/>
              <a:t> </a:t>
            </a:r>
          </a:p>
          <a:p>
            <a:r>
              <a:rPr lang="en-US" altLang="zh-CN" dirty="0" smtClean="0"/>
              <a:t>is a reading, study skills, and writing text based on material taken from </a:t>
            </a:r>
            <a:r>
              <a:rPr lang="en-US" altLang="zh-CN" dirty="0" smtClean="0">
                <a:solidFill>
                  <a:srgbClr val="FF0000"/>
                </a:solidFill>
              </a:rPr>
              <a:t>sociology</a:t>
            </a:r>
            <a:r>
              <a:rPr lang="en-US" altLang="zh-CN" dirty="0" smtClean="0"/>
              <a:t> textbooks used in North American and other English-speaking colleges and universities.</a:t>
            </a:r>
          </a:p>
          <a:p>
            <a:r>
              <a:rPr lang="en-US" altLang="zh-CN" dirty="0" smtClean="0"/>
              <a:t>It is written for the students who has either just started or is about attending a college or university.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970280" y="819150"/>
            <a:ext cx="703516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200" dirty="0" smtClean="0">
                <a:sym typeface="+mn-ea"/>
              </a:rPr>
              <a:t>2</a:t>
            </a:r>
            <a:r>
              <a:rPr lang="en-US" altLang="zh-CN" sz="3200" dirty="0">
                <a:sym typeface="+mn-ea"/>
              </a:rPr>
              <a:t>. </a:t>
            </a:r>
            <a:r>
              <a:rPr lang="en-US" altLang="zh-CN" sz="3200" dirty="0" smtClean="0">
                <a:sym typeface="+mn-ea"/>
              </a:rPr>
              <a:t>Who are the course aimed at?</a:t>
            </a:r>
            <a:endParaRPr lang="zh-CN" altLang="en-US"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r>
              <a:rPr lang="en-US" altLang="zh-CN" sz="2800" b="1" i="1" dirty="0" smtClean="0">
                <a:solidFill>
                  <a:srgbClr val="FF0000"/>
                </a:solidFill>
              </a:rPr>
              <a:t>Academic Encounters: Human Behavior</a:t>
            </a:r>
            <a:endParaRPr lang="zh-CN" altLang="zh-CN" sz="2800" b="1" i="1" dirty="0" smtClean="0">
              <a:solidFill>
                <a:srgbClr val="FF0000"/>
              </a:solidFill>
            </a:endParaRPr>
          </a:p>
          <a:p>
            <a:endParaRPr lang="en-US" altLang="zh-CN" b="1" dirty="0" smtClean="0"/>
          </a:p>
          <a:p>
            <a:r>
              <a:rPr lang="en-US" altLang="zh-CN" dirty="0" smtClean="0">
                <a:latin typeface="Lucida Sans Unicode" pitchFamily="34" charset="0"/>
                <a:cs typeface="Lucida Sans Unicode" pitchFamily="34" charset="0"/>
              </a:rPr>
              <a:t>Focuses on research findings and theories in psychology  and human commnicaions. </a:t>
            </a:r>
          </a:p>
          <a:p>
            <a:r>
              <a:rPr lang="en-US" altLang="zh-CN" dirty="0" smtClean="0">
                <a:latin typeface="Lucida Sans Unicode" pitchFamily="34" charset="0"/>
                <a:cs typeface="Lucida Sans Unicode" pitchFamily="34" charset="0"/>
              </a:rPr>
              <a:t>The book are designed for students at the low-advanced to advanced level. </a:t>
            </a:r>
            <a:endParaRPr lang="zh-CN" alt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25120" y="925703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-- This textbook contains </a:t>
            </a:r>
            <a:r>
              <a:rPr lang="en-US" altLang="zh-CN" dirty="0" smtClean="0">
                <a:solidFill>
                  <a:srgbClr val="FF0000"/>
                </a:solidFill>
              </a:rPr>
              <a:t>4 units</a:t>
            </a:r>
            <a:r>
              <a:rPr lang="en-US" altLang="zh-CN" dirty="0" smtClean="0"/>
              <a:t>, each unit contains </a:t>
            </a:r>
            <a:r>
              <a:rPr lang="en-US" altLang="zh-CN" dirty="0" smtClean="0">
                <a:solidFill>
                  <a:srgbClr val="FF0000"/>
                </a:solidFill>
              </a:rPr>
              <a:t>2 chapters</a:t>
            </a:r>
            <a:r>
              <a:rPr lang="en-US" altLang="zh-CN" dirty="0" smtClean="0"/>
              <a:t>, each chapter covers </a:t>
            </a:r>
            <a:r>
              <a:rPr lang="en-US" altLang="zh-CN" dirty="0" smtClean="0">
                <a:solidFill>
                  <a:srgbClr val="FF0000"/>
                </a:solidFill>
              </a:rPr>
              <a:t>4 parts</a:t>
            </a:r>
            <a:r>
              <a:rPr lang="en-US" altLang="zh-CN" dirty="0" smtClean="0"/>
              <a:t>, </a:t>
            </a:r>
          </a:p>
          <a:p>
            <a:endParaRPr lang="zh-CN" altLang="zh-CN" dirty="0" smtClean="0"/>
          </a:p>
          <a:p>
            <a:r>
              <a:rPr lang="en-US" altLang="zh-CN" b="1" dirty="0" smtClean="0"/>
              <a:t>R</a:t>
            </a:r>
            <a:r>
              <a:rPr lang="en-US" altLang="zh-CN" dirty="0" smtClean="0"/>
              <a:t> (reading skills)/ </a:t>
            </a:r>
            <a:r>
              <a:rPr lang="en-US" altLang="zh-CN" b="1" dirty="0" smtClean="0"/>
              <a:t>W</a:t>
            </a:r>
            <a:r>
              <a:rPr lang="en-US" altLang="zh-CN" dirty="0" smtClean="0"/>
              <a:t> (writing skills)/</a:t>
            </a:r>
            <a:r>
              <a:rPr lang="en-US" altLang="zh-CN" b="1" dirty="0" smtClean="0"/>
              <a:t> </a:t>
            </a:r>
          </a:p>
          <a:p>
            <a:r>
              <a:rPr lang="en-US" altLang="zh-CN" b="1" dirty="0" smtClean="0"/>
              <a:t>V</a:t>
            </a:r>
            <a:r>
              <a:rPr lang="en-US" altLang="zh-CN" dirty="0" smtClean="0"/>
              <a:t> (vocabulary skills)/</a:t>
            </a:r>
            <a:r>
              <a:rPr lang="en-US" altLang="zh-CN" b="1" dirty="0" smtClean="0"/>
              <a:t>A</a:t>
            </a:r>
            <a:r>
              <a:rPr lang="en-US" altLang="zh-CN" dirty="0" smtClean="0"/>
              <a:t> (academic success skills)</a:t>
            </a:r>
          </a:p>
          <a:p>
            <a:endParaRPr lang="en-US" altLang="zh-CN" dirty="0" smtClean="0"/>
          </a:p>
          <a:p>
            <a:r>
              <a:rPr lang="en-US" altLang="zh-CN" b="1" dirty="0" smtClean="0"/>
              <a:t>P</a:t>
            </a:r>
            <a:r>
              <a:rPr lang="en-US" altLang="zh-CN" dirty="0" smtClean="0"/>
              <a:t>reparing to read/</a:t>
            </a:r>
            <a:r>
              <a:rPr lang="en-US" altLang="zh-CN" b="1" dirty="0" smtClean="0"/>
              <a:t>N</a:t>
            </a:r>
            <a:r>
              <a:rPr lang="en-US" altLang="zh-CN" dirty="0" smtClean="0"/>
              <a:t>ow read/</a:t>
            </a:r>
            <a:r>
              <a:rPr lang="en-US" altLang="zh-CN" b="1" dirty="0" smtClean="0"/>
              <a:t>A</a:t>
            </a:r>
            <a:r>
              <a:rPr lang="en-US" altLang="zh-CN" dirty="0" smtClean="0"/>
              <a:t>fter read</a:t>
            </a:r>
          </a:p>
          <a:p>
            <a:r>
              <a:rPr lang="en-US" altLang="zh-CN" dirty="0" smtClean="0"/>
              <a:t>Writing assignments/Unit content quiz(in teacher’s manual)</a:t>
            </a:r>
          </a:p>
          <a:p>
            <a:endParaRPr lang="zh-CN" altLang="zh-CN" dirty="0" smtClean="0"/>
          </a:p>
          <a:p>
            <a:r>
              <a:rPr lang="en-US" altLang="zh-CN" i="1" dirty="0" smtClean="0"/>
              <a:t>--supplementary materials related to the theme of each unit may be provided for students who want to do further reading on the theme. PS. Especially texts from CET 6.</a:t>
            </a:r>
            <a:endParaRPr lang="zh-CN" altLang="zh-CN" i="1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975</Words>
  <Application>Microsoft Office PowerPoint</Application>
  <PresentationFormat>全屏显示(4:3)</PresentationFormat>
  <Paragraphs>107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聚合</vt:lpstr>
      <vt:lpstr>Academic reading II</vt:lpstr>
      <vt:lpstr>About this course</vt:lpstr>
      <vt:lpstr>How do we understand academic?</vt:lpstr>
      <vt:lpstr>Academic English </vt:lpstr>
      <vt:lpstr>幻灯片 5</vt:lpstr>
      <vt:lpstr>The textbook:</vt:lpstr>
      <vt:lpstr>幻灯片 7</vt:lpstr>
      <vt:lpstr>幻灯片 8</vt:lpstr>
      <vt:lpstr>幻灯片 9</vt:lpstr>
      <vt:lpstr>3. What approach is adopted in this course?</vt:lpstr>
      <vt:lpstr>Critical thinking</vt:lpstr>
      <vt:lpstr>Recognizing variation across academic subjects</vt:lpstr>
      <vt:lpstr>Focusing on academic vocabulary</vt:lpstr>
      <vt:lpstr>Aim of this course 1</vt:lpstr>
      <vt:lpstr>Aim of this course 2</vt:lpstr>
      <vt:lpstr>Requirement</vt:lpstr>
      <vt:lpstr>Curriculum arrangement and teaching design: </vt:lpstr>
      <vt:lpstr> Requirements for the students (how to follow this course): </vt:lpstr>
      <vt:lpstr>Group division:</vt:lpstr>
      <vt:lpstr>How to calculate the final score: </vt:lpstr>
      <vt:lpstr>课程考核方法</vt:lpstr>
      <vt:lpstr>An interview for the students (in class) &amp; Feedback: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Administrator</dc:creator>
  <cp:lastModifiedBy>Administrator</cp:lastModifiedBy>
  <cp:revision>251</cp:revision>
  <dcterms:created xsi:type="dcterms:W3CDTF">2018-09-15T05:53:00Z</dcterms:created>
  <dcterms:modified xsi:type="dcterms:W3CDTF">2019-05-24T13:01:02Z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2052-10.1.0.5400</vt:lpwstr>
  </property>
</Properties>
</file>